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 id="2147483678" r:id="rId2"/>
    <p:sldMasterId id="2147483680" r:id="rId3"/>
    <p:sldMasterId id="2147483648" r:id="rId4"/>
  </p:sldMasterIdLst>
  <p:notesMasterIdLst>
    <p:notesMasterId r:id="rId39"/>
  </p:notesMasterIdLst>
  <p:handoutMasterIdLst>
    <p:handoutMasterId r:id="rId40"/>
  </p:handoutMasterIdLst>
  <p:sldIdLst>
    <p:sldId id="291" r:id="rId5"/>
    <p:sldId id="294" r:id="rId6"/>
    <p:sldId id="295" r:id="rId7"/>
    <p:sldId id="303" r:id="rId8"/>
    <p:sldId id="305" r:id="rId9"/>
    <p:sldId id="298" r:id="rId10"/>
    <p:sldId id="297" r:id="rId11"/>
    <p:sldId id="315" r:id="rId12"/>
    <p:sldId id="300" r:id="rId13"/>
    <p:sldId id="299" r:id="rId14"/>
    <p:sldId id="307" r:id="rId15"/>
    <p:sldId id="309" r:id="rId16"/>
    <p:sldId id="310" r:id="rId17"/>
    <p:sldId id="311" r:id="rId18"/>
    <p:sldId id="312" r:id="rId19"/>
    <p:sldId id="331" r:id="rId20"/>
    <p:sldId id="313" r:id="rId21"/>
    <p:sldId id="316" r:id="rId22"/>
    <p:sldId id="314" r:id="rId23"/>
    <p:sldId id="317"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 id="296" r:id="rId37"/>
    <p:sldId id="330" r:id="rId38"/>
  </p:sldIdLst>
  <p:sldSz cx="9144000" cy="6858000" type="screen4x3"/>
  <p:notesSz cx="7026275" cy="93122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37">
          <p15:clr>
            <a:srgbClr val="A4A3A4"/>
          </p15:clr>
        </p15:guide>
        <p15:guide id="2" orient="horz" pos="2160">
          <p15:clr>
            <a:srgbClr val="A4A3A4"/>
          </p15:clr>
        </p15:guide>
        <p15:guide id="3" pos="518">
          <p15:clr>
            <a:srgbClr val="A4A3A4"/>
          </p15:clr>
        </p15:guide>
        <p15:guide id="4" pos="28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DA"/>
    <a:srgbClr val="4ED25E"/>
    <a:srgbClr val="FF00FF"/>
    <a:srgbClr val="0AA69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08" autoAdjust="0"/>
    <p:restoredTop sz="94660"/>
  </p:normalViewPr>
  <p:slideViewPr>
    <p:cSldViewPr snapToGrid="0" snapToObjects="1" showGuides="1">
      <p:cViewPr varScale="1">
        <p:scale>
          <a:sx n="109" d="100"/>
          <a:sy n="109" d="100"/>
        </p:scale>
        <p:origin x="1968" y="96"/>
      </p:cViewPr>
      <p:guideLst>
        <p:guide orient="horz" pos="4237"/>
        <p:guide orient="horz" pos="2160"/>
        <p:guide pos="518"/>
        <p:guide pos="2857"/>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5614"/>
          </a:xfrm>
          <a:prstGeom prst="rect">
            <a:avLst/>
          </a:prstGeom>
        </p:spPr>
        <p:txBody>
          <a:bodyPr vert="horz" lIns="93360" tIns="46680" rIns="93360" bIns="46680" rtlCol="0"/>
          <a:lstStyle>
            <a:lvl1pPr algn="l">
              <a:defRPr sz="1200"/>
            </a:lvl1pPr>
          </a:lstStyle>
          <a:p>
            <a:endParaRPr lang="en-US"/>
          </a:p>
        </p:txBody>
      </p:sp>
      <p:sp>
        <p:nvSpPr>
          <p:cNvPr id="3" name="Date Placeholder 2"/>
          <p:cNvSpPr>
            <a:spLocks noGrp="1"/>
          </p:cNvSpPr>
          <p:nvPr>
            <p:ph type="dt" sz="quarter" idx="1"/>
          </p:nvPr>
        </p:nvSpPr>
        <p:spPr>
          <a:xfrm>
            <a:off x="3979930" y="0"/>
            <a:ext cx="3044719" cy="465614"/>
          </a:xfrm>
          <a:prstGeom prst="rect">
            <a:avLst/>
          </a:prstGeom>
        </p:spPr>
        <p:txBody>
          <a:bodyPr vert="horz" lIns="93360" tIns="46680" rIns="93360" bIns="46680" rtlCol="0"/>
          <a:lstStyle>
            <a:lvl1pPr algn="r">
              <a:defRPr sz="1200"/>
            </a:lvl1pPr>
          </a:lstStyle>
          <a:p>
            <a:fld id="{CBFE9790-11D1-E149-81C7-29026BFF6079}" type="datetimeFigureOut">
              <a:rPr lang="en-US" smtClean="0"/>
              <a:t>2/27/2019</a:t>
            </a:fld>
            <a:endParaRPr lang="en-US"/>
          </a:p>
        </p:txBody>
      </p:sp>
      <p:sp>
        <p:nvSpPr>
          <p:cNvPr id="4" name="Footer Placeholder 3"/>
          <p:cNvSpPr>
            <a:spLocks noGrp="1"/>
          </p:cNvSpPr>
          <p:nvPr>
            <p:ph type="ftr" sz="quarter" idx="2"/>
          </p:nvPr>
        </p:nvSpPr>
        <p:spPr>
          <a:xfrm>
            <a:off x="0" y="8845045"/>
            <a:ext cx="3044719" cy="465614"/>
          </a:xfrm>
          <a:prstGeom prst="rect">
            <a:avLst/>
          </a:prstGeom>
        </p:spPr>
        <p:txBody>
          <a:bodyPr vert="horz" lIns="93360" tIns="46680" rIns="93360" bIns="46680" rtlCol="0" anchor="b"/>
          <a:lstStyle>
            <a:lvl1pPr algn="l">
              <a:defRPr sz="1200"/>
            </a:lvl1pPr>
          </a:lstStyle>
          <a:p>
            <a:endParaRPr lang="en-US"/>
          </a:p>
        </p:txBody>
      </p:sp>
      <p:sp>
        <p:nvSpPr>
          <p:cNvPr id="5" name="Slide Number Placeholder 4"/>
          <p:cNvSpPr>
            <a:spLocks noGrp="1"/>
          </p:cNvSpPr>
          <p:nvPr>
            <p:ph type="sldNum" sz="quarter" idx="3"/>
          </p:nvPr>
        </p:nvSpPr>
        <p:spPr>
          <a:xfrm>
            <a:off x="3979930" y="8845045"/>
            <a:ext cx="3044719" cy="465614"/>
          </a:xfrm>
          <a:prstGeom prst="rect">
            <a:avLst/>
          </a:prstGeom>
        </p:spPr>
        <p:txBody>
          <a:bodyPr vert="horz" lIns="93360" tIns="46680" rIns="93360" bIns="46680" rtlCol="0" anchor="b"/>
          <a:lstStyle>
            <a:lvl1pPr algn="r">
              <a:defRPr sz="1200"/>
            </a:lvl1pPr>
          </a:lstStyle>
          <a:p>
            <a:fld id="{2040F62C-4A0B-F642-B68D-D13E9FB3606A}" type="slidenum">
              <a:rPr lang="en-US" smtClean="0"/>
              <a:t>‹#›</a:t>
            </a:fld>
            <a:endParaRPr lang="en-US"/>
          </a:p>
        </p:txBody>
      </p:sp>
    </p:spTree>
    <p:extLst>
      <p:ext uri="{BB962C8B-B14F-4D97-AF65-F5344CB8AC3E}">
        <p14:creationId xmlns:p14="http://schemas.microsoft.com/office/powerpoint/2010/main" val="20502540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5614"/>
          </a:xfrm>
          <a:prstGeom prst="rect">
            <a:avLst/>
          </a:prstGeom>
        </p:spPr>
        <p:txBody>
          <a:bodyPr vert="horz" lIns="93360" tIns="46680" rIns="93360" bIns="46680" rtlCol="0"/>
          <a:lstStyle>
            <a:lvl1pPr algn="l">
              <a:defRPr sz="1200"/>
            </a:lvl1pPr>
          </a:lstStyle>
          <a:p>
            <a:endParaRPr lang="en-US"/>
          </a:p>
        </p:txBody>
      </p:sp>
      <p:sp>
        <p:nvSpPr>
          <p:cNvPr id="3" name="Date Placeholder 2"/>
          <p:cNvSpPr>
            <a:spLocks noGrp="1"/>
          </p:cNvSpPr>
          <p:nvPr>
            <p:ph type="dt" idx="1"/>
          </p:nvPr>
        </p:nvSpPr>
        <p:spPr>
          <a:xfrm>
            <a:off x="3979930" y="0"/>
            <a:ext cx="3044719" cy="465614"/>
          </a:xfrm>
          <a:prstGeom prst="rect">
            <a:avLst/>
          </a:prstGeom>
        </p:spPr>
        <p:txBody>
          <a:bodyPr vert="horz" lIns="93360" tIns="46680" rIns="93360" bIns="46680" rtlCol="0"/>
          <a:lstStyle>
            <a:lvl1pPr algn="r">
              <a:defRPr sz="1200"/>
            </a:lvl1pPr>
          </a:lstStyle>
          <a:p>
            <a:fld id="{9F58F13B-B7BC-1849-8A21-219A2E3781A4}" type="datetimeFigureOut">
              <a:rPr lang="en-US" smtClean="0"/>
              <a:t>2/27/2019</a:t>
            </a:fld>
            <a:endParaRPr lang="en-US"/>
          </a:p>
        </p:txBody>
      </p:sp>
      <p:sp>
        <p:nvSpPr>
          <p:cNvPr id="4" name="Slide Image Placeholder 3"/>
          <p:cNvSpPr>
            <a:spLocks noGrp="1" noRot="1" noChangeAspect="1"/>
          </p:cNvSpPr>
          <p:nvPr>
            <p:ph type="sldImg" idx="2"/>
          </p:nvPr>
        </p:nvSpPr>
        <p:spPr>
          <a:xfrm>
            <a:off x="1184275" y="698500"/>
            <a:ext cx="4657725" cy="3492500"/>
          </a:xfrm>
          <a:prstGeom prst="rect">
            <a:avLst/>
          </a:prstGeom>
          <a:noFill/>
          <a:ln w="12700">
            <a:solidFill>
              <a:prstClr val="black"/>
            </a:solidFill>
          </a:ln>
        </p:spPr>
        <p:txBody>
          <a:bodyPr vert="horz" lIns="93360" tIns="46680" rIns="93360" bIns="46680" rtlCol="0" anchor="ctr"/>
          <a:lstStyle/>
          <a:p>
            <a:endParaRPr lang="en-US"/>
          </a:p>
        </p:txBody>
      </p:sp>
      <p:sp>
        <p:nvSpPr>
          <p:cNvPr id="5" name="Notes Placeholder 4"/>
          <p:cNvSpPr>
            <a:spLocks noGrp="1"/>
          </p:cNvSpPr>
          <p:nvPr>
            <p:ph type="body" sz="quarter" idx="3"/>
          </p:nvPr>
        </p:nvSpPr>
        <p:spPr>
          <a:xfrm>
            <a:off x="702628" y="4423331"/>
            <a:ext cx="5621020" cy="4190524"/>
          </a:xfrm>
          <a:prstGeom prst="rect">
            <a:avLst/>
          </a:prstGeom>
        </p:spPr>
        <p:txBody>
          <a:bodyPr vert="horz" lIns="93360" tIns="46680" rIns="93360" bIns="4668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5045"/>
            <a:ext cx="3044719" cy="465614"/>
          </a:xfrm>
          <a:prstGeom prst="rect">
            <a:avLst/>
          </a:prstGeom>
        </p:spPr>
        <p:txBody>
          <a:bodyPr vert="horz" lIns="93360" tIns="46680" rIns="93360" bIns="46680" rtlCol="0" anchor="b"/>
          <a:lstStyle>
            <a:lvl1pPr algn="l">
              <a:defRPr sz="1200"/>
            </a:lvl1pPr>
          </a:lstStyle>
          <a:p>
            <a:endParaRPr lang="en-US"/>
          </a:p>
        </p:txBody>
      </p:sp>
      <p:sp>
        <p:nvSpPr>
          <p:cNvPr id="7" name="Slide Number Placeholder 6"/>
          <p:cNvSpPr>
            <a:spLocks noGrp="1"/>
          </p:cNvSpPr>
          <p:nvPr>
            <p:ph type="sldNum" sz="quarter" idx="5"/>
          </p:nvPr>
        </p:nvSpPr>
        <p:spPr>
          <a:xfrm>
            <a:off x="3979930" y="8845045"/>
            <a:ext cx="3044719" cy="465614"/>
          </a:xfrm>
          <a:prstGeom prst="rect">
            <a:avLst/>
          </a:prstGeom>
        </p:spPr>
        <p:txBody>
          <a:bodyPr vert="horz" lIns="93360" tIns="46680" rIns="93360" bIns="46680" rtlCol="0" anchor="b"/>
          <a:lstStyle>
            <a:lvl1pPr algn="r">
              <a:defRPr sz="1200"/>
            </a:lvl1pPr>
          </a:lstStyle>
          <a:p>
            <a:fld id="{C1051924-7F90-FC44-9967-BEE73BD28598}" type="slidenum">
              <a:rPr lang="en-US" smtClean="0"/>
              <a:t>‹#›</a:t>
            </a:fld>
            <a:endParaRPr lang="en-US"/>
          </a:p>
        </p:txBody>
      </p:sp>
    </p:spTree>
    <p:extLst>
      <p:ext uri="{BB962C8B-B14F-4D97-AF65-F5344CB8AC3E}">
        <p14:creationId xmlns:p14="http://schemas.microsoft.com/office/powerpoint/2010/main" val="26067754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ue Title Slide - Master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1520" y="2048256"/>
            <a:ext cx="6812280" cy="2057400"/>
          </a:xfrm>
        </p:spPr>
        <p:txBody>
          <a:bodyPr/>
          <a:lstStyle>
            <a:lvl1pPr>
              <a:defRPr baseline="0"/>
            </a:lvl1pPr>
          </a:lstStyle>
          <a:p>
            <a:r>
              <a:rPr lang="en-US" dirty="0" smtClean="0"/>
              <a:t>Presentation Title Here</a:t>
            </a:r>
            <a:br>
              <a:rPr lang="en-US" dirty="0" smtClean="0"/>
            </a:br>
            <a:r>
              <a:rPr lang="en-US" dirty="0" smtClean="0"/>
              <a:t>Calibri Bold 36pt</a:t>
            </a:r>
            <a:br>
              <a:rPr lang="en-US" dirty="0" smtClean="0"/>
            </a:br>
            <a:r>
              <a:rPr lang="en-US" dirty="0" smtClean="0"/>
              <a:t>Allows for third line</a:t>
            </a:r>
            <a:endParaRPr lang="en-US" dirty="0"/>
          </a:p>
        </p:txBody>
      </p:sp>
      <p:sp>
        <p:nvSpPr>
          <p:cNvPr id="8" name="Text Placeholder 7"/>
          <p:cNvSpPr>
            <a:spLocks noGrp="1"/>
          </p:cNvSpPr>
          <p:nvPr>
            <p:ph type="body" sz="quarter" idx="10" hasCustomPrompt="1"/>
          </p:nvPr>
        </p:nvSpPr>
        <p:spPr>
          <a:xfrm>
            <a:off x="731838" y="4974336"/>
            <a:ext cx="6811962" cy="1682496"/>
          </a:xfrm>
        </p:spPr>
        <p:txBody>
          <a:bodyPr/>
          <a:lstStyle>
            <a:lvl1pPr>
              <a:defRPr baseline="0"/>
            </a:lvl1pPr>
          </a:lstStyle>
          <a:p>
            <a:pPr lvl="0"/>
            <a:r>
              <a:rPr lang="en-US" dirty="0" smtClean="0"/>
              <a:t>Presenter’s Name Here</a:t>
            </a:r>
          </a:p>
          <a:p>
            <a:pPr lvl="0"/>
            <a:r>
              <a:rPr lang="en-US" dirty="0" smtClean="0"/>
              <a:t>Presenter’s Title Here</a:t>
            </a:r>
          </a:p>
          <a:p>
            <a:pPr lvl="0"/>
            <a:r>
              <a:rPr lang="en-US" dirty="0" smtClean="0"/>
              <a:t>Presenting To Here</a:t>
            </a:r>
          </a:p>
          <a:p>
            <a:pPr lvl="0"/>
            <a:r>
              <a:rPr lang="en-US" dirty="0" smtClean="0"/>
              <a:t>Date Here</a:t>
            </a:r>
          </a:p>
          <a:p>
            <a:pPr lvl="0"/>
            <a:r>
              <a:rPr lang="en-US" dirty="0" smtClean="0"/>
              <a:t>Allows for Fifth Line</a:t>
            </a:r>
          </a:p>
        </p:txBody>
      </p:sp>
      <p:pic>
        <p:nvPicPr>
          <p:cNvPr id="3" name="Picture 2" descr="EriksonInstitute_Logo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4360" y="890016"/>
            <a:ext cx="1773662" cy="219456"/>
          </a:xfrm>
          <a:prstGeom prst="rect">
            <a:avLst/>
          </a:prstGeom>
        </p:spPr>
      </p:pic>
    </p:spTree>
    <p:extLst>
      <p:ext uri="{BB962C8B-B14F-4D97-AF65-F5344CB8AC3E}">
        <p14:creationId xmlns:p14="http://schemas.microsoft.com/office/powerpoint/2010/main" val="14838179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4"/>
            <a:ext cx="7946136" cy="1216152"/>
          </a:xfrm>
        </p:spPr>
        <p:txBody>
          <a:bodyPr anchor="t"/>
          <a:lstStyle>
            <a:lvl1pPr>
              <a:defRPr baseline="0"/>
            </a:lvl1pPr>
          </a:lstStyle>
          <a:p>
            <a:r>
              <a:rPr lang="en-US" dirty="0" smtClean="0"/>
              <a:t>Title Here, Calibri Bold 36pt</a:t>
            </a:r>
            <a:br>
              <a:rPr lang="en-US" dirty="0" smtClean="0"/>
            </a:br>
            <a:r>
              <a:rPr lang="en-US" dirty="0" smtClean="0"/>
              <a:t>Allows for Two Lines</a:t>
            </a:r>
            <a:endParaRPr lang="en-US" dirty="0"/>
          </a:p>
        </p:txBody>
      </p:sp>
      <p:sp>
        <p:nvSpPr>
          <p:cNvPr id="4" name="Content Placeholder 3"/>
          <p:cNvSpPr>
            <a:spLocks noGrp="1"/>
          </p:cNvSpPr>
          <p:nvPr>
            <p:ph sz="half" idx="2" hasCustomPrompt="1"/>
          </p:nvPr>
        </p:nvSpPr>
        <p:spPr>
          <a:xfrm>
            <a:off x="822325" y="1984248"/>
            <a:ext cx="7864475" cy="4142232"/>
          </a:xfrm>
          <a:solidFill>
            <a:schemeClr val="bg1">
              <a:lumMod val="85000"/>
            </a:schemeClr>
          </a:solidFill>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Photo/Other</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1532837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822325" y="694945"/>
            <a:ext cx="7864475" cy="5431220"/>
          </a:xfrm>
          <a:solidFill>
            <a:schemeClr val="bg1">
              <a:lumMod val="85000"/>
            </a:schemeClr>
          </a:solidFill>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Photo/Other</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817092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eed Photo">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0" y="1"/>
            <a:ext cx="9144000" cy="6404447"/>
          </a:xfrm>
          <a:solidFill>
            <a:schemeClr val="bg1">
              <a:lumMod val="85000"/>
            </a:schemeClr>
          </a:solidFill>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Photo/Other</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630086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Section Divider">
    <p:bg>
      <p:bgPr>
        <a:solidFill>
          <a:srgbClr val="0090DA"/>
        </a:solid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
        <p:nvSpPr>
          <p:cNvPr id="2" name="Title 1"/>
          <p:cNvSpPr>
            <a:spLocks noGrp="1"/>
          </p:cNvSpPr>
          <p:nvPr>
            <p:ph type="title" hasCustomPrompt="1"/>
          </p:nvPr>
        </p:nvSpPr>
        <p:spPr>
          <a:xfrm>
            <a:off x="731520" y="1389887"/>
            <a:ext cx="7434072" cy="3657600"/>
          </a:xfrm>
        </p:spPr>
        <p:txBody>
          <a:bodyPr anchor="ctr"/>
          <a:lstStyle>
            <a:lvl1pPr>
              <a:defRPr baseline="0">
                <a:solidFill>
                  <a:schemeClr val="bg1"/>
                </a:solidFill>
              </a:defRPr>
            </a:lvl1pPr>
          </a:lstStyle>
          <a:p>
            <a:r>
              <a:rPr lang="en-US" dirty="0" smtClean="0"/>
              <a:t>Section Divider Slide Copy Here</a:t>
            </a:r>
            <a:br>
              <a:rPr lang="en-US" dirty="0" smtClean="0"/>
            </a:br>
            <a:r>
              <a:rPr lang="en-US" dirty="0" smtClean="0"/>
              <a:t>Calibri Bold 36pt</a:t>
            </a:r>
            <a:br>
              <a:rPr lang="en-US" dirty="0" smtClean="0"/>
            </a:br>
            <a:r>
              <a:rPr lang="en-US" dirty="0" smtClean="0"/>
              <a:t>Allows for multiple lines</a:t>
            </a:r>
            <a:endParaRPr lang="en-US" dirty="0"/>
          </a:p>
        </p:txBody>
      </p:sp>
    </p:spTree>
    <p:extLst>
      <p:ext uri="{BB962C8B-B14F-4D97-AF65-F5344CB8AC3E}">
        <p14:creationId xmlns:p14="http://schemas.microsoft.com/office/powerpoint/2010/main" val="2408664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attern Section Divider">
    <p:bg>
      <p:bgPr>
        <a:solidFill>
          <a:srgbClr val="0090DA"/>
        </a:solidFill>
        <a:effectLst/>
      </p:bgPr>
    </p:bg>
    <p:spTree>
      <p:nvGrpSpPr>
        <p:cNvPr id="1" name=""/>
        <p:cNvGrpSpPr/>
        <p:nvPr/>
      </p:nvGrpSpPr>
      <p:grpSpPr>
        <a:xfrm>
          <a:off x="0" y="0"/>
          <a:ext cx="0" cy="0"/>
          <a:chOff x="0" y="0"/>
          <a:chExt cx="0" cy="0"/>
        </a:xfrm>
      </p:grpSpPr>
      <p:pic>
        <p:nvPicPr>
          <p:cNvPr id="4" name="Picture 3" descr="PPT_BG_standard_whiteii-02.png"/>
          <p:cNvPicPr>
            <a:picLocks/>
          </p:cNvPicPr>
          <p:nvPr userDrawn="1"/>
        </p:nvPicPr>
        <p:blipFill rotWithShape="1">
          <a:blip r:embed="rId2">
            <a:extLst>
              <a:ext uri="{28A0092B-C50C-407E-A947-70E740481C1C}">
                <a14:useLocalDpi xmlns:a14="http://schemas.microsoft.com/office/drawing/2010/main" val="0"/>
              </a:ext>
            </a:extLst>
          </a:blip>
          <a:srcRect t="-1" b="5984"/>
          <a:stretch/>
        </p:blipFill>
        <p:spPr>
          <a:xfrm>
            <a:off x="0" y="0"/>
            <a:ext cx="9144000" cy="6409944"/>
          </a:xfrm>
          <a:prstGeom prst="rect">
            <a:avLst/>
          </a:prstGeom>
        </p:spPr>
      </p:pic>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
        <p:nvSpPr>
          <p:cNvPr id="2" name="Title 1"/>
          <p:cNvSpPr>
            <a:spLocks noGrp="1"/>
          </p:cNvSpPr>
          <p:nvPr>
            <p:ph type="title" hasCustomPrompt="1"/>
          </p:nvPr>
        </p:nvSpPr>
        <p:spPr>
          <a:xfrm>
            <a:off x="731520" y="1389887"/>
            <a:ext cx="7434072" cy="3657600"/>
          </a:xfrm>
        </p:spPr>
        <p:txBody>
          <a:bodyPr anchor="ctr"/>
          <a:lstStyle>
            <a:lvl1pPr>
              <a:defRPr baseline="0">
                <a:solidFill>
                  <a:schemeClr val="bg1"/>
                </a:solidFill>
              </a:defRPr>
            </a:lvl1pPr>
          </a:lstStyle>
          <a:p>
            <a:r>
              <a:rPr lang="en-US" dirty="0" smtClean="0"/>
              <a:t>Section Divider Slide Copy Here</a:t>
            </a:r>
            <a:br>
              <a:rPr lang="en-US" dirty="0" smtClean="0"/>
            </a:br>
            <a:r>
              <a:rPr lang="en-US" dirty="0" smtClean="0"/>
              <a:t>Calibri Bold 36pt</a:t>
            </a:r>
            <a:br>
              <a:rPr lang="en-US" dirty="0" smtClean="0"/>
            </a:br>
            <a:r>
              <a:rPr lang="en-US" dirty="0" smtClean="0"/>
              <a:t>Allows for multiple lines</a:t>
            </a:r>
            <a:endParaRPr lang="en-US" dirty="0"/>
          </a:p>
        </p:txBody>
      </p:sp>
    </p:spTree>
    <p:extLst>
      <p:ext uri="{BB962C8B-B14F-4D97-AF65-F5344CB8AC3E}">
        <p14:creationId xmlns:p14="http://schemas.microsoft.com/office/powerpoint/2010/main" val="33100429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hite Section Divider">
    <p:bg>
      <p:bgPr>
        <a:solidFill>
          <a:schemeClr val="bg1"/>
        </a:solidFill>
        <a:effectLst/>
      </p:bgPr>
    </p:bg>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2295144" y="6551039"/>
            <a:ext cx="5823331" cy="200055"/>
          </a:xfrm>
        </p:spPr>
        <p:txBody>
          <a:bodyPr/>
          <a:lstStyle/>
          <a:p>
            <a:r>
              <a:rPr lang="en-US" dirty="0" smtClean="0"/>
              <a:t>Add Title, Area of Focus, or Delete Box Entirely</a:t>
            </a:r>
            <a:endParaRPr lang="en-US" dirty="0"/>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
        <p:nvSpPr>
          <p:cNvPr id="2" name="Title 1"/>
          <p:cNvSpPr>
            <a:spLocks noGrp="1"/>
          </p:cNvSpPr>
          <p:nvPr>
            <p:ph type="title" hasCustomPrompt="1"/>
          </p:nvPr>
        </p:nvSpPr>
        <p:spPr>
          <a:xfrm>
            <a:off x="731520" y="1389887"/>
            <a:ext cx="7434072" cy="3657600"/>
          </a:xfrm>
        </p:spPr>
        <p:txBody>
          <a:bodyPr anchor="ctr"/>
          <a:lstStyle>
            <a:lvl1pPr>
              <a:defRPr baseline="0">
                <a:solidFill>
                  <a:schemeClr val="tx1"/>
                </a:solidFill>
              </a:defRPr>
            </a:lvl1pPr>
          </a:lstStyle>
          <a:p>
            <a:r>
              <a:rPr lang="en-US" dirty="0" smtClean="0"/>
              <a:t>Section Divider Slide Copy Here</a:t>
            </a:r>
            <a:br>
              <a:rPr lang="en-US" dirty="0" smtClean="0"/>
            </a:br>
            <a:r>
              <a:rPr lang="en-US" dirty="0" smtClean="0"/>
              <a:t>Calibri Bold 36pt</a:t>
            </a:r>
            <a:br>
              <a:rPr lang="en-US" dirty="0" smtClean="0"/>
            </a:br>
            <a:r>
              <a:rPr lang="en-US" dirty="0" smtClean="0"/>
              <a:t>Allows for multiple lines</a:t>
            </a:r>
            <a:endParaRPr lang="en-US" dirty="0"/>
          </a:p>
        </p:txBody>
      </p:sp>
    </p:spTree>
    <p:extLst>
      <p:ext uri="{BB962C8B-B14F-4D97-AF65-F5344CB8AC3E}">
        <p14:creationId xmlns:p14="http://schemas.microsoft.com/office/powerpoint/2010/main" val="3310042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itle Slide - Master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1520" y="2048256"/>
            <a:ext cx="6812280" cy="2057400"/>
          </a:xfrm>
        </p:spPr>
        <p:txBody>
          <a:bodyPr/>
          <a:lstStyle>
            <a:lvl1pPr>
              <a:defRPr baseline="0"/>
            </a:lvl1pPr>
          </a:lstStyle>
          <a:p>
            <a:r>
              <a:rPr lang="en-US" dirty="0" smtClean="0"/>
              <a:t>Presentation Title Here</a:t>
            </a:r>
            <a:br>
              <a:rPr lang="en-US" dirty="0" smtClean="0"/>
            </a:br>
            <a:r>
              <a:rPr lang="en-US" dirty="0" smtClean="0"/>
              <a:t>Calibri Bold 36pt</a:t>
            </a:r>
            <a:br>
              <a:rPr lang="en-US" dirty="0" smtClean="0"/>
            </a:br>
            <a:r>
              <a:rPr lang="en-US" dirty="0" smtClean="0"/>
              <a:t>Allows for third line</a:t>
            </a:r>
            <a:endParaRPr lang="en-US" dirty="0"/>
          </a:p>
        </p:txBody>
      </p:sp>
      <p:sp>
        <p:nvSpPr>
          <p:cNvPr id="8" name="Text Placeholder 7"/>
          <p:cNvSpPr>
            <a:spLocks noGrp="1"/>
          </p:cNvSpPr>
          <p:nvPr>
            <p:ph type="body" sz="quarter" idx="10" hasCustomPrompt="1"/>
          </p:nvPr>
        </p:nvSpPr>
        <p:spPr>
          <a:xfrm>
            <a:off x="731838" y="4974336"/>
            <a:ext cx="6811962" cy="1682496"/>
          </a:xfrm>
        </p:spPr>
        <p:txBody>
          <a:bodyPr/>
          <a:lstStyle>
            <a:lvl1pPr>
              <a:defRPr baseline="0"/>
            </a:lvl1pPr>
          </a:lstStyle>
          <a:p>
            <a:pPr lvl="0"/>
            <a:r>
              <a:rPr lang="en-US" dirty="0" smtClean="0"/>
              <a:t>Presenter’s Name Here</a:t>
            </a:r>
          </a:p>
          <a:p>
            <a:pPr lvl="0"/>
            <a:r>
              <a:rPr lang="en-US" dirty="0" smtClean="0"/>
              <a:t>Presenter’s Title Here</a:t>
            </a:r>
          </a:p>
          <a:p>
            <a:pPr lvl="0"/>
            <a:r>
              <a:rPr lang="en-US" dirty="0" smtClean="0"/>
              <a:t>Presenting To Here</a:t>
            </a:r>
          </a:p>
          <a:p>
            <a:pPr lvl="0"/>
            <a:r>
              <a:rPr lang="en-US" dirty="0" smtClean="0"/>
              <a:t>Date Here</a:t>
            </a:r>
          </a:p>
          <a:p>
            <a:pPr lvl="0"/>
            <a:r>
              <a:rPr lang="en-US" dirty="0" smtClean="0"/>
              <a:t>Allows for Fifth Line</a:t>
            </a:r>
            <a:endParaRPr lang="en-US" dirty="0"/>
          </a:p>
        </p:txBody>
      </p:sp>
      <p:pic>
        <p:nvPicPr>
          <p:cNvPr id="5" name="Picture 4" descr="EriksonInstitute_Logo_REV.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4360" y="890016"/>
            <a:ext cx="1773662" cy="219456"/>
          </a:xfrm>
          <a:prstGeom prst="rect">
            <a:avLst/>
          </a:prstGeom>
        </p:spPr>
      </p:pic>
    </p:spTree>
    <p:extLst>
      <p:ext uri="{BB962C8B-B14F-4D97-AF65-F5344CB8AC3E}">
        <p14:creationId xmlns:p14="http://schemas.microsoft.com/office/powerpoint/2010/main" val="3038596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 Title Slide - Master Log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31520" y="2048256"/>
            <a:ext cx="6812280" cy="2057400"/>
          </a:xfrm>
        </p:spPr>
        <p:txBody>
          <a:bodyPr/>
          <a:lstStyle>
            <a:lvl1pPr>
              <a:defRPr baseline="0"/>
            </a:lvl1pPr>
          </a:lstStyle>
          <a:p>
            <a:r>
              <a:rPr lang="en-US" dirty="0" smtClean="0"/>
              <a:t>Presentation Title Here</a:t>
            </a:r>
            <a:br>
              <a:rPr lang="en-US" dirty="0" smtClean="0"/>
            </a:br>
            <a:r>
              <a:rPr lang="en-US" dirty="0" smtClean="0"/>
              <a:t>Calibri Bold 36pt</a:t>
            </a:r>
            <a:br>
              <a:rPr lang="en-US" dirty="0" smtClean="0"/>
            </a:br>
            <a:r>
              <a:rPr lang="en-US" dirty="0" smtClean="0"/>
              <a:t>Allows for third line</a:t>
            </a:r>
            <a:endParaRPr lang="en-US" dirty="0"/>
          </a:p>
        </p:txBody>
      </p:sp>
      <p:sp>
        <p:nvSpPr>
          <p:cNvPr id="8" name="Text Placeholder 7"/>
          <p:cNvSpPr>
            <a:spLocks noGrp="1"/>
          </p:cNvSpPr>
          <p:nvPr>
            <p:ph type="body" sz="quarter" idx="10" hasCustomPrompt="1"/>
          </p:nvPr>
        </p:nvSpPr>
        <p:spPr>
          <a:xfrm>
            <a:off x="731838" y="4974336"/>
            <a:ext cx="6811962" cy="1682496"/>
          </a:xfrm>
        </p:spPr>
        <p:txBody>
          <a:bodyPr/>
          <a:lstStyle>
            <a:lvl1pPr>
              <a:defRPr baseline="0"/>
            </a:lvl1pPr>
          </a:lstStyle>
          <a:p>
            <a:pPr lvl="0"/>
            <a:r>
              <a:rPr lang="en-US" dirty="0" smtClean="0"/>
              <a:t>Presenter’s Name Here</a:t>
            </a:r>
          </a:p>
          <a:p>
            <a:pPr lvl="0"/>
            <a:r>
              <a:rPr lang="en-US" dirty="0" smtClean="0"/>
              <a:t>Presenter’s Title Here</a:t>
            </a:r>
          </a:p>
          <a:p>
            <a:pPr lvl="0"/>
            <a:r>
              <a:rPr lang="en-US" dirty="0" smtClean="0"/>
              <a:t>Presenting To Here</a:t>
            </a:r>
          </a:p>
          <a:p>
            <a:pPr lvl="0"/>
            <a:r>
              <a:rPr lang="en-US" dirty="0" smtClean="0"/>
              <a:t>Date Here</a:t>
            </a:r>
          </a:p>
          <a:p>
            <a:pPr lvl="0"/>
            <a:r>
              <a:rPr lang="en-US" dirty="0" smtClean="0"/>
              <a:t>Allows for Fifth Line</a:t>
            </a:r>
            <a:endParaRPr lang="en-US" dirty="0"/>
          </a:p>
        </p:txBody>
      </p:sp>
      <p:pic>
        <p:nvPicPr>
          <p:cNvPr id="4" name="Picture 3" descr="EriksonInstitute_Logo_CMYK.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4360" y="890016"/>
            <a:ext cx="1773662" cy="219456"/>
          </a:xfrm>
          <a:prstGeom prst="rect">
            <a:avLst/>
          </a:prstGeom>
        </p:spPr>
      </p:pic>
    </p:spTree>
    <p:extLst>
      <p:ext uri="{BB962C8B-B14F-4D97-AF65-F5344CB8AC3E}">
        <p14:creationId xmlns:p14="http://schemas.microsoft.com/office/powerpoint/2010/main" val="2269064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Here, Calibri Bold 36pt</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a:t>
            </a:fld>
            <a:endParaRPr lang="en-US" dirty="0"/>
          </a:p>
        </p:txBody>
      </p:sp>
      <p:sp>
        <p:nvSpPr>
          <p:cNvPr id="6" name="Text Placeholder 5"/>
          <p:cNvSpPr>
            <a:spLocks noGrp="1"/>
          </p:cNvSpPr>
          <p:nvPr>
            <p:ph type="body" sz="quarter" idx="12" hasCustomPrompt="1"/>
          </p:nvPr>
        </p:nvSpPr>
        <p:spPr>
          <a:xfrm>
            <a:off x="740664" y="1386419"/>
            <a:ext cx="7945437" cy="599399"/>
          </a:xfrm>
        </p:spPr>
        <p:txBody>
          <a:bodyPr>
            <a:normAutofit/>
          </a:bodyPr>
          <a:lstStyle>
            <a:lvl1pPr marL="0" indent="0">
              <a:lnSpc>
                <a:spcPct val="90000"/>
              </a:lnSpc>
              <a:buNone/>
              <a:defRPr sz="3200" baseline="0">
                <a:solidFill>
                  <a:srgbClr val="0090DA"/>
                </a:solidFill>
              </a:defRPr>
            </a:lvl1pPr>
          </a:lstStyle>
          <a:p>
            <a:pPr lvl="0"/>
            <a:r>
              <a:rPr lang="en-US" dirty="0" smtClean="0"/>
              <a:t>Subtitle Here, Calibri 32pt</a:t>
            </a:r>
            <a:endParaRPr lang="en-US" dirty="0"/>
          </a:p>
        </p:txBody>
      </p:sp>
      <p:sp>
        <p:nvSpPr>
          <p:cNvPr id="8" name="Content Placeholder 7"/>
          <p:cNvSpPr>
            <a:spLocks noGrp="1"/>
          </p:cNvSpPr>
          <p:nvPr>
            <p:ph sz="quarter" idx="13" hasCustomPrompt="1"/>
          </p:nvPr>
        </p:nvSpPr>
        <p:spPr>
          <a:xfrm>
            <a:off x="741364" y="1985818"/>
            <a:ext cx="7945437" cy="4097990"/>
          </a:xfrm>
        </p:spPr>
        <p:txBody>
          <a:bodyPr/>
          <a:lstStyle/>
          <a:p>
            <a:pPr lvl="0"/>
            <a:r>
              <a:rPr lang="en-US" dirty="0" smtClean="0"/>
              <a:t>Content here, Calibri 28pt</a:t>
            </a:r>
          </a:p>
          <a:p>
            <a:pPr lvl="1"/>
            <a:r>
              <a:rPr lang="en-US" dirty="0" smtClean="0"/>
              <a:t>More Content, Calibri 22pt</a:t>
            </a:r>
          </a:p>
        </p:txBody>
      </p:sp>
      <p:sp>
        <p:nvSpPr>
          <p:cNvPr id="7" name="Footer Placeholder 4"/>
          <p:cNvSpPr>
            <a:spLocks noGrp="1"/>
          </p:cNvSpPr>
          <p:nvPr>
            <p:ph type="ftr" sz="quarter" idx="3"/>
          </p:nvPr>
        </p:nvSpPr>
        <p:spPr>
          <a:xfrm>
            <a:off x="2295144" y="6551039"/>
            <a:ext cx="5823331" cy="200055"/>
          </a:xfrm>
          <a:prstGeom prst="rect">
            <a:avLst/>
          </a:prstGeom>
        </p:spPr>
        <p:txBody>
          <a:bodyPr vert="horz" wrap="square" lIns="0" tIns="0" rIns="0" bIns="0" rtlCol="0" anchor="ctr">
            <a:spAutoFit/>
          </a:bodyPr>
          <a:lstStyle>
            <a:lvl1pPr algn="l">
              <a:defRPr sz="1300">
                <a:solidFill>
                  <a:srgbClr val="FFFFFF"/>
                </a:solidFill>
              </a:defRPr>
            </a:lvl1pPr>
          </a:lstStyle>
          <a:p>
            <a:r>
              <a:rPr lang="en-US" dirty="0" smtClean="0"/>
              <a:t>Add Title, Area of Focus, or Delete Box Entirely</a:t>
            </a:r>
            <a:endParaRPr lang="en-US" dirty="0"/>
          </a:p>
        </p:txBody>
      </p:sp>
    </p:spTree>
    <p:extLst>
      <p:ext uri="{BB962C8B-B14F-4D97-AF65-F5344CB8AC3E}">
        <p14:creationId xmlns:p14="http://schemas.microsoft.com/office/powerpoint/2010/main" val="2815260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3"/>
            <a:ext cx="7946136" cy="685800"/>
          </a:xfrm>
        </p:spPr>
        <p:txBody>
          <a:bodyPr/>
          <a:lstStyle/>
          <a:p>
            <a:r>
              <a:rPr lang="en-US" dirty="0" smtClean="0"/>
              <a:t>Title Here, Calibri Bold 36pt</a:t>
            </a:r>
            <a:endParaRPr lang="en-US" dirty="0"/>
          </a:p>
        </p:txBody>
      </p:sp>
      <p:sp>
        <p:nvSpPr>
          <p:cNvPr id="3" name="Footer Placeholder 2"/>
          <p:cNvSpPr>
            <a:spLocks noGrp="1"/>
          </p:cNvSpPr>
          <p:nvPr>
            <p:ph type="ftr" sz="quarter" idx="10"/>
          </p:nvPr>
        </p:nvSpPr>
        <p:spPr>
          <a:xfrm>
            <a:off x="2295144" y="6551039"/>
            <a:ext cx="5823331" cy="200055"/>
          </a:xfrm>
        </p:spPr>
        <p:txBody>
          <a:bodyPr/>
          <a:lstStyle/>
          <a:p>
            <a:r>
              <a:rPr lang="en-US" smtClean="0"/>
              <a:t>Add Title, Area of Focus, or Delete Box Entirely</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a:t>
            </a:fld>
            <a:endParaRPr lang="en-US" dirty="0"/>
          </a:p>
        </p:txBody>
      </p:sp>
    </p:spTree>
    <p:extLst>
      <p:ext uri="{BB962C8B-B14F-4D97-AF65-F5344CB8AC3E}">
        <p14:creationId xmlns:p14="http://schemas.microsoft.com/office/powerpoint/2010/main" val="818283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5"/>
            <a:ext cx="7946136" cy="1213904"/>
          </a:xfrm>
        </p:spPr>
        <p:txBody>
          <a:bodyPr anchor="t"/>
          <a:lstStyle>
            <a:lvl1pPr>
              <a:defRPr baseline="0"/>
            </a:lvl1pPr>
          </a:lstStyle>
          <a:p>
            <a:r>
              <a:rPr lang="en-US" dirty="0" smtClean="0"/>
              <a:t>Title Here, Calibri Bold 36pt</a:t>
            </a:r>
            <a:br>
              <a:rPr lang="en-US" dirty="0" smtClean="0"/>
            </a:br>
            <a:r>
              <a:rPr lang="en-US" dirty="0" smtClean="0"/>
              <a:t>Allows for Two Lines</a:t>
            </a:r>
            <a:endParaRPr lang="en-US" dirty="0"/>
          </a:p>
        </p:txBody>
      </p:sp>
      <p:sp>
        <p:nvSpPr>
          <p:cNvPr id="5" name="Footer Placeholder 4"/>
          <p:cNvSpPr>
            <a:spLocks noGrp="1"/>
          </p:cNvSpPr>
          <p:nvPr>
            <p:ph type="ftr" sz="quarter" idx="11"/>
          </p:nvPr>
        </p:nvSpPr>
        <p:spPr>
          <a:xfrm>
            <a:off x="2295144" y="6551039"/>
            <a:ext cx="5823331" cy="200055"/>
          </a:xfrm>
        </p:spPr>
        <p:txBody>
          <a:bodyPr/>
          <a:lstStyle/>
          <a:p>
            <a:r>
              <a:rPr lang="en-US" dirty="0" smtClean="0"/>
              <a:t>Add Title, Area of Focus, or Delete Box Entirely</a:t>
            </a:r>
            <a:endParaRPr lang="en-US" dirty="0"/>
          </a:p>
        </p:txBody>
      </p:sp>
      <p:sp>
        <p:nvSpPr>
          <p:cNvPr id="6" name="Slide Number Placeholder 5"/>
          <p:cNvSpPr>
            <a:spLocks noGrp="1"/>
          </p:cNvSpPr>
          <p:nvPr>
            <p:ph type="sldNum" sz="quarter" idx="12"/>
          </p:nvPr>
        </p:nvSpPr>
        <p:spPr/>
        <p:txBody>
          <a:bodyPr/>
          <a:lstStyle/>
          <a:p>
            <a:fld id="{79E2996C-95C0-8E43-BBBE-CC6F481F8A88}" type="slidenum">
              <a:rPr lang="en-US" smtClean="0"/>
              <a:t>‹#›</a:t>
            </a:fld>
            <a:endParaRPr lang="en-US"/>
          </a:p>
        </p:txBody>
      </p:sp>
      <p:sp>
        <p:nvSpPr>
          <p:cNvPr id="7" name="Content Placeholder 6"/>
          <p:cNvSpPr>
            <a:spLocks noGrp="1"/>
          </p:cNvSpPr>
          <p:nvPr>
            <p:ph sz="quarter" idx="13" hasCustomPrompt="1"/>
          </p:nvPr>
        </p:nvSpPr>
        <p:spPr>
          <a:xfrm>
            <a:off x="741364" y="1984248"/>
            <a:ext cx="7945437" cy="4090293"/>
          </a:xfrm>
        </p:spPr>
        <p:txBody>
          <a:bodyPr/>
          <a:lstStyle/>
          <a:p>
            <a:pPr lvl="0"/>
            <a:r>
              <a:rPr lang="en-US" dirty="0" smtClean="0"/>
              <a:t>Content here, Calibri 28pt</a:t>
            </a:r>
          </a:p>
          <a:p>
            <a:pPr lvl="1"/>
            <a:r>
              <a:rPr lang="en-US" dirty="0" smtClean="0"/>
              <a:t>More Content, Calibri 22pt</a:t>
            </a:r>
          </a:p>
        </p:txBody>
      </p:sp>
    </p:spTree>
    <p:extLst>
      <p:ext uri="{BB962C8B-B14F-4D97-AF65-F5344CB8AC3E}">
        <p14:creationId xmlns:p14="http://schemas.microsoft.com/office/powerpoint/2010/main" val="122317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itle,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4"/>
            <a:ext cx="7946136" cy="1216152"/>
          </a:xfrm>
        </p:spPr>
        <p:txBody>
          <a:bodyPr anchor="t"/>
          <a:lstStyle>
            <a:lvl1pPr>
              <a:defRPr baseline="0"/>
            </a:lvl1pPr>
          </a:lstStyle>
          <a:p>
            <a:r>
              <a:rPr lang="en-US" dirty="0" smtClean="0"/>
              <a:t>Title Here, Calibri Bold 36pt</a:t>
            </a:r>
            <a:br>
              <a:rPr lang="en-US" dirty="0" smtClean="0"/>
            </a:br>
            <a:r>
              <a:rPr lang="en-US" dirty="0" smtClean="0"/>
              <a:t>Allows for Two Lines</a:t>
            </a:r>
            <a:endParaRPr lang="en-US" dirty="0"/>
          </a:p>
        </p:txBody>
      </p:sp>
      <p:sp>
        <p:nvSpPr>
          <p:cNvPr id="3" name="Content Placeholder 2"/>
          <p:cNvSpPr>
            <a:spLocks noGrp="1"/>
          </p:cNvSpPr>
          <p:nvPr>
            <p:ph sz="half" idx="1" hasCustomPrompt="1"/>
          </p:nvPr>
        </p:nvSpPr>
        <p:spPr>
          <a:xfrm>
            <a:off x="740665" y="1984248"/>
            <a:ext cx="3874509" cy="4141916"/>
          </a:xfrm>
        </p:spPr>
        <p:txBody>
          <a:bodyPr/>
          <a:lstStyle>
            <a:lvl1pPr>
              <a:defRPr sz="2800" baseline="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 here, Calibri 28pt</a:t>
            </a:r>
          </a:p>
          <a:p>
            <a:pPr lvl="1"/>
            <a:r>
              <a:rPr lang="en-US" dirty="0" smtClean="0"/>
              <a:t>More Content, Calibri 22pt</a:t>
            </a:r>
          </a:p>
        </p:txBody>
      </p:sp>
      <p:sp>
        <p:nvSpPr>
          <p:cNvPr id="4" name="Content Placeholder 3"/>
          <p:cNvSpPr>
            <a:spLocks noGrp="1"/>
          </p:cNvSpPr>
          <p:nvPr>
            <p:ph sz="half" idx="2" hasCustomPrompt="1"/>
          </p:nvPr>
        </p:nvSpPr>
        <p:spPr>
          <a:xfrm>
            <a:off x="4812291" y="1984249"/>
            <a:ext cx="3874508" cy="41419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Second content box</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1795238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itle, Content,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4"/>
            <a:ext cx="7946136" cy="1216152"/>
          </a:xfrm>
        </p:spPr>
        <p:txBody>
          <a:bodyPr anchor="t"/>
          <a:lstStyle>
            <a:lvl1pPr>
              <a:defRPr baseline="0"/>
            </a:lvl1pPr>
          </a:lstStyle>
          <a:p>
            <a:r>
              <a:rPr lang="en-US" dirty="0" smtClean="0"/>
              <a:t>Title Here, Calibri Bold 36pt</a:t>
            </a:r>
            <a:br>
              <a:rPr lang="en-US" dirty="0" smtClean="0"/>
            </a:br>
            <a:r>
              <a:rPr lang="en-US" dirty="0" smtClean="0"/>
              <a:t>Allows for Two Lines</a:t>
            </a:r>
            <a:endParaRPr lang="en-US" dirty="0"/>
          </a:p>
        </p:txBody>
      </p:sp>
      <p:sp>
        <p:nvSpPr>
          <p:cNvPr id="3" name="Content Placeholder 2"/>
          <p:cNvSpPr>
            <a:spLocks noGrp="1"/>
          </p:cNvSpPr>
          <p:nvPr>
            <p:ph sz="half" idx="1" hasCustomPrompt="1"/>
          </p:nvPr>
        </p:nvSpPr>
        <p:spPr>
          <a:xfrm>
            <a:off x="740665" y="1984248"/>
            <a:ext cx="3874509" cy="4142232"/>
          </a:xfrm>
        </p:spPr>
        <p:txBody>
          <a:bodyPr/>
          <a:lstStyle>
            <a:lvl1pPr>
              <a:defRPr sz="2800" baseline="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 here, Calibri 28pt</a:t>
            </a:r>
          </a:p>
          <a:p>
            <a:pPr lvl="1"/>
            <a:r>
              <a:rPr lang="en-US" dirty="0" smtClean="0"/>
              <a:t>More Content, Calibri 22pt</a:t>
            </a:r>
            <a:endParaRPr lang="en-US" dirty="0"/>
          </a:p>
        </p:txBody>
      </p:sp>
      <p:sp>
        <p:nvSpPr>
          <p:cNvPr id="4" name="Content Placeholder 3"/>
          <p:cNvSpPr>
            <a:spLocks noGrp="1"/>
          </p:cNvSpPr>
          <p:nvPr>
            <p:ph sz="half" idx="2" hasCustomPrompt="1"/>
          </p:nvPr>
        </p:nvSpPr>
        <p:spPr>
          <a:xfrm>
            <a:off x="4812291" y="1984249"/>
            <a:ext cx="3874508" cy="4141916"/>
          </a:xfrm>
          <a:solidFill>
            <a:schemeClr val="bg1">
              <a:lumMod val="85000"/>
            </a:schemeClr>
          </a:solidFill>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Photo/Other</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3601861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itle, Phot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40664" y="694944"/>
            <a:ext cx="7946136" cy="1216152"/>
          </a:xfrm>
        </p:spPr>
        <p:txBody>
          <a:bodyPr anchor="t"/>
          <a:lstStyle>
            <a:lvl1pPr>
              <a:defRPr baseline="0"/>
            </a:lvl1pPr>
          </a:lstStyle>
          <a:p>
            <a:r>
              <a:rPr lang="en-US" dirty="0" smtClean="0"/>
              <a:t>Title Here, Calibri Bold 36pt</a:t>
            </a:r>
            <a:br>
              <a:rPr lang="en-US" dirty="0" smtClean="0"/>
            </a:br>
            <a:r>
              <a:rPr lang="en-US" dirty="0" smtClean="0"/>
              <a:t>Allows for Two Lines</a:t>
            </a:r>
            <a:endParaRPr lang="en-US" dirty="0"/>
          </a:p>
        </p:txBody>
      </p:sp>
      <p:sp>
        <p:nvSpPr>
          <p:cNvPr id="4" name="Content Placeholder 3"/>
          <p:cNvSpPr>
            <a:spLocks noGrp="1"/>
          </p:cNvSpPr>
          <p:nvPr>
            <p:ph sz="half" idx="2" hasCustomPrompt="1"/>
          </p:nvPr>
        </p:nvSpPr>
        <p:spPr>
          <a:xfrm>
            <a:off x="822325" y="1984248"/>
            <a:ext cx="3792847" cy="4141915"/>
          </a:xfrm>
          <a:solidFill>
            <a:schemeClr val="bg1">
              <a:lumMod val="85000"/>
            </a:schemeClr>
          </a:solidFill>
        </p:spPr>
        <p:txBody>
          <a:bodyPr/>
          <a:lstStyle>
            <a:lvl1pPr marL="0" indent="0">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Photo/Other</a:t>
            </a:r>
            <a:endParaRPr lang="en-US" dirty="0"/>
          </a:p>
        </p:txBody>
      </p:sp>
      <p:sp>
        <p:nvSpPr>
          <p:cNvPr id="3" name="Content Placeholder 2"/>
          <p:cNvSpPr>
            <a:spLocks noGrp="1"/>
          </p:cNvSpPr>
          <p:nvPr>
            <p:ph sz="half" idx="1" hasCustomPrompt="1"/>
          </p:nvPr>
        </p:nvSpPr>
        <p:spPr>
          <a:xfrm>
            <a:off x="4812292" y="1984248"/>
            <a:ext cx="3874509" cy="4141915"/>
          </a:xfrm>
        </p:spPr>
        <p:txBody>
          <a:bodyPr/>
          <a:lstStyle>
            <a:lvl1pPr>
              <a:defRPr sz="2800" baseline="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Content here, Calibri 28pt</a:t>
            </a:r>
          </a:p>
          <a:p>
            <a:pPr lvl="1"/>
            <a:r>
              <a:rPr lang="en-US" dirty="0" smtClean="0"/>
              <a:t>More content, Calibri 22pt</a:t>
            </a:r>
            <a:endParaRPr lang="en-US" dirty="0"/>
          </a:p>
        </p:txBody>
      </p:sp>
      <p:sp>
        <p:nvSpPr>
          <p:cNvPr id="6" name="Footer Placeholder 5"/>
          <p:cNvSpPr>
            <a:spLocks noGrp="1"/>
          </p:cNvSpPr>
          <p:nvPr>
            <p:ph type="ftr" sz="quarter" idx="11"/>
          </p:nvPr>
        </p:nvSpPr>
        <p:spPr>
          <a:xfrm>
            <a:off x="2295144" y="6551039"/>
            <a:ext cx="5823331" cy="200055"/>
          </a:xfrm>
        </p:spPr>
        <p:txBody>
          <a:bodyPr/>
          <a:lstStyle/>
          <a:p>
            <a:r>
              <a:rPr lang="en-US" smtClean="0"/>
              <a:t>Add Title, Area of Focus, or Delete Box Entirely</a:t>
            </a:r>
            <a:endParaRPr lang="en-US"/>
          </a:p>
        </p:txBody>
      </p:sp>
      <p:sp>
        <p:nvSpPr>
          <p:cNvPr id="7" name="Slide Number Placeholder 6"/>
          <p:cNvSpPr>
            <a:spLocks noGrp="1"/>
          </p:cNvSpPr>
          <p:nvPr>
            <p:ph type="sldNum" sz="quarter" idx="12"/>
          </p:nvPr>
        </p:nvSpPr>
        <p:spPr/>
        <p:txBody>
          <a:bodyPr/>
          <a:lstStyle/>
          <a:p>
            <a:fld id="{79E2996C-95C0-8E43-BBBE-CC6F481F8A88}" type="slidenum">
              <a:rPr lang="en-US" smtClean="0"/>
              <a:t>‹#›</a:t>
            </a:fld>
            <a:endParaRPr lang="en-US"/>
          </a:p>
        </p:txBody>
      </p:sp>
    </p:spTree>
    <p:extLst>
      <p:ext uri="{BB962C8B-B14F-4D97-AF65-F5344CB8AC3E}">
        <p14:creationId xmlns:p14="http://schemas.microsoft.com/office/powerpoint/2010/main" val="303749193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4.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90DA"/>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2048256"/>
            <a:ext cx="6812280" cy="2584704"/>
          </a:xfrm>
          <a:prstGeom prst="rect">
            <a:avLst/>
          </a:prstGeom>
        </p:spPr>
        <p:txBody>
          <a:bodyPr vert="horz" lIns="91440" tIns="45720" rIns="91440" bIns="45720" rtlCol="0" anchor="t">
            <a:normAutofit/>
          </a:bodyPr>
          <a:lstStyle/>
          <a:p>
            <a:r>
              <a:rPr lang="en-US" dirty="0" smtClean="0"/>
              <a:t>Title Here</a:t>
            </a:r>
            <a:endParaRPr lang="en-US" dirty="0"/>
          </a:p>
        </p:txBody>
      </p:sp>
      <p:sp>
        <p:nvSpPr>
          <p:cNvPr id="3" name="Text Placeholder 2"/>
          <p:cNvSpPr>
            <a:spLocks noGrp="1"/>
          </p:cNvSpPr>
          <p:nvPr>
            <p:ph type="body" idx="1"/>
          </p:nvPr>
        </p:nvSpPr>
        <p:spPr>
          <a:xfrm>
            <a:off x="731520" y="4974336"/>
            <a:ext cx="6812280" cy="1682496"/>
          </a:xfrm>
          <a:prstGeom prst="rect">
            <a:avLst/>
          </a:prstGeom>
        </p:spPr>
        <p:txBody>
          <a:bodyPr vert="horz" lIns="91440" tIns="45720" rIns="91440" bIns="45720" rtlCol="0" anchor="t">
            <a:normAutofit/>
          </a:bodyPr>
          <a:lstStyle/>
          <a:p>
            <a:pPr lvl="0"/>
            <a:r>
              <a:rPr lang="en-US" dirty="0" smtClean="0"/>
              <a:t>Presenter’s Name Here</a:t>
            </a:r>
          </a:p>
          <a:p>
            <a:pPr lvl="0"/>
            <a:r>
              <a:rPr lang="en-US" dirty="0" smtClean="0"/>
              <a:t>Presenter’s Title Here</a:t>
            </a:r>
          </a:p>
          <a:p>
            <a:pPr lvl="0"/>
            <a:r>
              <a:rPr lang="en-US" dirty="0" smtClean="0"/>
              <a:t>Presenting To Here</a:t>
            </a:r>
          </a:p>
          <a:p>
            <a:pPr lvl="0"/>
            <a:r>
              <a:rPr lang="en-US" dirty="0" smtClean="0"/>
              <a:t>Date Here</a:t>
            </a:r>
          </a:p>
          <a:p>
            <a:pPr lvl="0"/>
            <a:r>
              <a:rPr lang="en-US" dirty="0" smtClean="0"/>
              <a:t>Allows for Fifth Line</a:t>
            </a:r>
          </a:p>
        </p:txBody>
      </p:sp>
    </p:spTree>
    <p:extLst>
      <p:ext uri="{BB962C8B-B14F-4D97-AF65-F5344CB8AC3E}">
        <p14:creationId xmlns:p14="http://schemas.microsoft.com/office/powerpoint/2010/main" val="606802153"/>
      </p:ext>
    </p:extLst>
  </p:cSld>
  <p:clrMap bg1="lt1" tx1="dk1" bg2="lt2" tx2="dk2" accent1="accent1" accent2="accent2" accent3="accent3" accent4="accent4" accent5="accent5" accent6="accent6" hlink="hlink" folHlink="folHlink"/>
  <p:sldLayoutIdLst>
    <p:sldLayoutId id="2147483659" r:id="rId1"/>
  </p:sldLayoutIdLst>
  <p:hf hdr="0" dt="0"/>
  <p:txStyles>
    <p:titleStyle>
      <a:lvl1pPr algn="l" defTabSz="457200" rtl="0" eaLnBrk="1" latinLnBrk="0" hangingPunct="1">
        <a:lnSpc>
          <a:spcPct val="90000"/>
        </a:lnSpc>
        <a:spcBef>
          <a:spcPct val="0"/>
        </a:spcBef>
        <a:buNone/>
        <a:defRPr sz="3600" b="1" kern="1200" baseline="0">
          <a:solidFill>
            <a:schemeClr val="bg1"/>
          </a:solidFill>
          <a:latin typeface="+mj-lt"/>
          <a:ea typeface="+mj-ea"/>
          <a:cs typeface="+mj-cs"/>
        </a:defRPr>
      </a:lvl1pPr>
    </p:titleStyle>
    <p:bodyStyle>
      <a:lvl1pPr marL="0" indent="0" algn="l" defTabSz="457200" rtl="0" eaLnBrk="1" latinLnBrk="0" hangingPunct="1">
        <a:lnSpc>
          <a:spcPct val="90000"/>
        </a:lnSpc>
        <a:spcBef>
          <a:spcPct val="20000"/>
        </a:spcBef>
        <a:buFont typeface="Arial"/>
        <a:buNone/>
        <a:defRPr sz="1300" kern="1200" baseline="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90DA"/>
        </a:solidFill>
        <a:effectLst/>
      </p:bgPr>
    </p:bg>
    <p:spTree>
      <p:nvGrpSpPr>
        <p:cNvPr id="1" name=""/>
        <p:cNvGrpSpPr/>
        <p:nvPr/>
      </p:nvGrpSpPr>
      <p:grpSpPr>
        <a:xfrm>
          <a:off x="0" y="0"/>
          <a:ext cx="0" cy="0"/>
          <a:chOff x="0" y="0"/>
          <a:chExt cx="0" cy="0"/>
        </a:xfrm>
      </p:grpSpPr>
      <p:pic>
        <p:nvPicPr>
          <p:cNvPr id="5" name="Picture 4" descr="PPT_BG_standard_whiteii-02.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5715"/>
          </a:xfrm>
          <a:prstGeom prst="rect">
            <a:avLst/>
          </a:prstGeom>
        </p:spPr>
      </p:pic>
      <p:sp>
        <p:nvSpPr>
          <p:cNvPr id="2" name="Title Placeholder 1"/>
          <p:cNvSpPr>
            <a:spLocks noGrp="1"/>
          </p:cNvSpPr>
          <p:nvPr>
            <p:ph type="title"/>
          </p:nvPr>
        </p:nvSpPr>
        <p:spPr>
          <a:xfrm>
            <a:off x="731520" y="2048256"/>
            <a:ext cx="6812280" cy="2584704"/>
          </a:xfrm>
          <a:prstGeom prst="rect">
            <a:avLst/>
          </a:prstGeom>
        </p:spPr>
        <p:txBody>
          <a:bodyPr vert="horz" lIns="91440" tIns="45720" rIns="91440" bIns="45720" rtlCol="0" anchor="t">
            <a:normAutofit/>
          </a:bodyPr>
          <a:lstStyle/>
          <a:p>
            <a:r>
              <a:rPr lang="en-US" dirty="0" smtClean="0"/>
              <a:t>Title Here</a:t>
            </a:r>
            <a:endParaRPr lang="en-US" dirty="0"/>
          </a:p>
        </p:txBody>
      </p:sp>
      <p:sp>
        <p:nvSpPr>
          <p:cNvPr id="3" name="Text Placeholder 2"/>
          <p:cNvSpPr>
            <a:spLocks noGrp="1"/>
          </p:cNvSpPr>
          <p:nvPr>
            <p:ph type="body" idx="1"/>
          </p:nvPr>
        </p:nvSpPr>
        <p:spPr>
          <a:xfrm>
            <a:off x="731520" y="4974336"/>
            <a:ext cx="6812280" cy="1682496"/>
          </a:xfrm>
          <a:prstGeom prst="rect">
            <a:avLst/>
          </a:prstGeom>
        </p:spPr>
        <p:txBody>
          <a:bodyPr vert="horz" lIns="91440" tIns="45720" rIns="91440" bIns="45720" rtlCol="0" anchor="t">
            <a:normAutofit/>
          </a:bodyPr>
          <a:lstStyle/>
          <a:p>
            <a:pPr lvl="0"/>
            <a:r>
              <a:rPr lang="en-US" dirty="0" smtClean="0"/>
              <a:t>Presentation Information Here</a:t>
            </a:r>
            <a:endParaRPr lang="en-US" dirty="0"/>
          </a:p>
        </p:txBody>
      </p:sp>
    </p:spTree>
    <p:extLst>
      <p:ext uri="{BB962C8B-B14F-4D97-AF65-F5344CB8AC3E}">
        <p14:creationId xmlns:p14="http://schemas.microsoft.com/office/powerpoint/2010/main" val="2522083659"/>
      </p:ext>
    </p:extLst>
  </p:cSld>
  <p:clrMap bg1="lt1" tx1="dk1" bg2="lt2" tx2="dk2" accent1="accent1" accent2="accent2" accent3="accent3" accent4="accent4" accent5="accent5" accent6="accent6" hlink="hlink" folHlink="folHlink"/>
  <p:sldLayoutIdLst>
    <p:sldLayoutId id="2147483679" r:id="rId1"/>
  </p:sldLayoutIdLst>
  <p:hf hdr="0" dt="0"/>
  <p:txStyles>
    <p:titleStyle>
      <a:lvl1pPr algn="l" defTabSz="457200" rtl="0" eaLnBrk="1" latinLnBrk="0" hangingPunct="1">
        <a:lnSpc>
          <a:spcPct val="90000"/>
        </a:lnSpc>
        <a:spcBef>
          <a:spcPct val="0"/>
        </a:spcBef>
        <a:buNone/>
        <a:defRPr sz="3600" b="1" kern="1200" baseline="0">
          <a:solidFill>
            <a:schemeClr val="bg1"/>
          </a:solidFill>
          <a:latin typeface="+mj-lt"/>
          <a:ea typeface="+mj-ea"/>
          <a:cs typeface="+mj-cs"/>
        </a:defRPr>
      </a:lvl1pPr>
    </p:titleStyle>
    <p:bodyStyle>
      <a:lvl1pPr marL="0" indent="0" algn="l" defTabSz="457200" rtl="0" eaLnBrk="1" latinLnBrk="0" hangingPunct="1">
        <a:lnSpc>
          <a:spcPct val="90000"/>
        </a:lnSpc>
        <a:spcBef>
          <a:spcPct val="20000"/>
        </a:spcBef>
        <a:buFont typeface="Arial"/>
        <a:buNone/>
        <a:defRPr sz="1300" kern="1200" baseline="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2048256"/>
            <a:ext cx="6812280" cy="2584704"/>
          </a:xfrm>
          <a:prstGeom prst="rect">
            <a:avLst/>
          </a:prstGeom>
        </p:spPr>
        <p:txBody>
          <a:bodyPr vert="horz" lIns="91440" tIns="45720" rIns="91440" bIns="45720" rtlCol="0" anchor="t">
            <a:normAutofit/>
          </a:bodyPr>
          <a:lstStyle/>
          <a:p>
            <a:r>
              <a:rPr lang="en-US" dirty="0" smtClean="0"/>
              <a:t>Title Here</a:t>
            </a:r>
            <a:endParaRPr lang="en-US" dirty="0"/>
          </a:p>
        </p:txBody>
      </p:sp>
      <p:sp>
        <p:nvSpPr>
          <p:cNvPr id="3" name="Text Placeholder 2"/>
          <p:cNvSpPr>
            <a:spLocks noGrp="1"/>
          </p:cNvSpPr>
          <p:nvPr>
            <p:ph type="body" idx="1"/>
          </p:nvPr>
        </p:nvSpPr>
        <p:spPr>
          <a:xfrm>
            <a:off x="731520" y="4974336"/>
            <a:ext cx="6812280" cy="1682496"/>
          </a:xfrm>
          <a:prstGeom prst="rect">
            <a:avLst/>
          </a:prstGeom>
        </p:spPr>
        <p:txBody>
          <a:bodyPr vert="horz" lIns="91440" tIns="45720" rIns="91440" bIns="45720" rtlCol="0" anchor="t">
            <a:normAutofit/>
          </a:bodyPr>
          <a:lstStyle/>
          <a:p>
            <a:pPr lvl="0"/>
            <a:r>
              <a:rPr lang="en-US" dirty="0" smtClean="0"/>
              <a:t>Presentation Information Here</a:t>
            </a:r>
            <a:endParaRPr lang="en-US" dirty="0"/>
          </a:p>
        </p:txBody>
      </p:sp>
    </p:spTree>
    <p:extLst>
      <p:ext uri="{BB962C8B-B14F-4D97-AF65-F5344CB8AC3E}">
        <p14:creationId xmlns:p14="http://schemas.microsoft.com/office/powerpoint/2010/main" val="2333550958"/>
      </p:ext>
    </p:extLst>
  </p:cSld>
  <p:clrMap bg1="lt1" tx1="dk1" bg2="lt2" tx2="dk2" accent1="accent1" accent2="accent2" accent3="accent3" accent4="accent4" accent5="accent5" accent6="accent6" hlink="hlink" folHlink="folHlink"/>
  <p:sldLayoutIdLst>
    <p:sldLayoutId id="2147483681" r:id="rId1"/>
  </p:sldLayoutIdLst>
  <p:hf hdr="0" dt="0"/>
  <p:txStyles>
    <p:titleStyle>
      <a:lvl1pPr algn="l" defTabSz="457200" rtl="0" eaLnBrk="1" latinLnBrk="0" hangingPunct="1">
        <a:lnSpc>
          <a:spcPct val="90000"/>
        </a:lnSpc>
        <a:spcBef>
          <a:spcPct val="0"/>
        </a:spcBef>
        <a:buNone/>
        <a:defRPr sz="3600" b="1" kern="1200" baseline="0">
          <a:solidFill>
            <a:srgbClr val="0090DA"/>
          </a:solidFill>
          <a:latin typeface="+mj-lt"/>
          <a:ea typeface="+mj-ea"/>
          <a:cs typeface="+mj-cs"/>
        </a:defRPr>
      </a:lvl1pPr>
    </p:titleStyle>
    <p:bodyStyle>
      <a:lvl1pPr marL="0" indent="0" algn="l" defTabSz="457200" rtl="0" eaLnBrk="1" latinLnBrk="0" hangingPunct="1">
        <a:lnSpc>
          <a:spcPct val="90000"/>
        </a:lnSpc>
        <a:spcBef>
          <a:spcPct val="20000"/>
        </a:spcBef>
        <a:buFont typeface="Arial"/>
        <a:buNone/>
        <a:defRPr sz="13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406896"/>
            <a:ext cx="9144000" cy="451104"/>
          </a:xfrm>
          <a:prstGeom prst="rect">
            <a:avLst/>
          </a:prstGeom>
          <a:solidFill>
            <a:srgbClr val="0090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40664" y="694945"/>
            <a:ext cx="7946136" cy="682814"/>
          </a:xfrm>
          <a:prstGeom prst="rect">
            <a:avLst/>
          </a:prstGeom>
        </p:spPr>
        <p:txBody>
          <a:bodyPr vert="horz" lIns="91440" tIns="45720" rIns="91440" bIns="45720" rtlCol="0" anchor="t">
            <a:normAutofit/>
          </a:bodyPr>
          <a:lstStyle/>
          <a:p>
            <a:r>
              <a:rPr lang="en-US" dirty="0" smtClean="0"/>
              <a:t>Title Here</a:t>
            </a:r>
            <a:endParaRPr lang="en-US" dirty="0"/>
          </a:p>
        </p:txBody>
      </p:sp>
      <p:sp>
        <p:nvSpPr>
          <p:cNvPr id="3" name="Text Placeholder 2"/>
          <p:cNvSpPr>
            <a:spLocks noGrp="1"/>
          </p:cNvSpPr>
          <p:nvPr>
            <p:ph type="body" idx="1"/>
          </p:nvPr>
        </p:nvSpPr>
        <p:spPr>
          <a:xfrm>
            <a:off x="740664" y="1377760"/>
            <a:ext cx="7946136" cy="4748404"/>
          </a:xfrm>
          <a:prstGeom prst="rect">
            <a:avLst/>
          </a:prstGeom>
        </p:spPr>
        <p:txBody>
          <a:bodyPr vert="horz" lIns="91440" tIns="45720" rIns="91440" bIns="45720" rtlCol="0">
            <a:normAutofit/>
          </a:bodyPr>
          <a:lstStyle/>
          <a:p>
            <a:pPr lvl="0"/>
            <a:r>
              <a:rPr lang="en-US" dirty="0" smtClean="0"/>
              <a:t>Content Here</a:t>
            </a:r>
          </a:p>
          <a:p>
            <a:pPr lvl="1"/>
            <a:r>
              <a:rPr lang="en-US" dirty="0" smtClean="0"/>
              <a:t>More Content</a:t>
            </a:r>
            <a:endParaRPr lang="en-US" dirty="0"/>
          </a:p>
        </p:txBody>
      </p:sp>
      <p:sp>
        <p:nvSpPr>
          <p:cNvPr id="5" name="Footer Placeholder 4"/>
          <p:cNvSpPr>
            <a:spLocks noGrp="1"/>
          </p:cNvSpPr>
          <p:nvPr>
            <p:ph type="ftr" sz="quarter" idx="3"/>
          </p:nvPr>
        </p:nvSpPr>
        <p:spPr>
          <a:xfrm>
            <a:off x="2295144" y="6551039"/>
            <a:ext cx="5823331" cy="200055"/>
          </a:xfrm>
          <a:prstGeom prst="rect">
            <a:avLst/>
          </a:prstGeom>
        </p:spPr>
        <p:txBody>
          <a:bodyPr vert="horz" wrap="square" lIns="0" tIns="0" rIns="0" bIns="0" rtlCol="0" anchor="ctr">
            <a:spAutoFit/>
          </a:bodyPr>
          <a:lstStyle>
            <a:lvl1pPr algn="l">
              <a:defRPr sz="1300">
                <a:solidFill>
                  <a:srgbClr val="FFFFFF"/>
                </a:solidFill>
              </a:defRPr>
            </a:lvl1pPr>
          </a:lstStyle>
          <a:p>
            <a:r>
              <a:rPr lang="en-US" dirty="0" smtClean="0"/>
              <a:t>Add Title, Area of Focus, or Delete Box Entirely</a:t>
            </a:r>
            <a:endParaRPr lang="en-US" dirty="0"/>
          </a:p>
        </p:txBody>
      </p:sp>
      <p:sp>
        <p:nvSpPr>
          <p:cNvPr id="6" name="Slide Number Placeholder 5"/>
          <p:cNvSpPr>
            <a:spLocks noGrp="1"/>
          </p:cNvSpPr>
          <p:nvPr>
            <p:ph type="sldNum" sz="quarter" idx="4"/>
          </p:nvPr>
        </p:nvSpPr>
        <p:spPr>
          <a:xfrm>
            <a:off x="8686800" y="6549955"/>
            <a:ext cx="361857" cy="227024"/>
          </a:xfrm>
          <a:prstGeom prst="rect">
            <a:avLst/>
          </a:prstGeom>
        </p:spPr>
        <p:txBody>
          <a:bodyPr vert="horz" lIns="91440" tIns="45720" rIns="91440" bIns="45720" rtlCol="0" anchor="ctr"/>
          <a:lstStyle>
            <a:lvl1pPr algn="r">
              <a:defRPr sz="900">
                <a:solidFill>
                  <a:srgbClr val="FFFFFF"/>
                </a:solidFill>
              </a:defRPr>
            </a:lvl1pPr>
          </a:lstStyle>
          <a:p>
            <a:fld id="{79E2996C-95C0-8E43-BBBE-CC6F481F8A88}" type="slidenum">
              <a:rPr lang="en-US" smtClean="0"/>
              <a:pPr/>
              <a:t>‹#›</a:t>
            </a:fld>
            <a:endParaRPr lang="en-US" dirty="0"/>
          </a:p>
        </p:txBody>
      </p:sp>
      <p:pic>
        <p:nvPicPr>
          <p:cNvPr id="9" name="Picture 8" descr="EriksonInstitute_Logo_REV.eps"/>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49224" y="6561054"/>
            <a:ext cx="1335024" cy="165183"/>
          </a:xfrm>
          <a:prstGeom prst="rect">
            <a:avLst/>
          </a:prstGeom>
        </p:spPr>
      </p:pic>
    </p:spTree>
    <p:extLst>
      <p:ext uri="{BB962C8B-B14F-4D97-AF65-F5344CB8AC3E}">
        <p14:creationId xmlns:p14="http://schemas.microsoft.com/office/powerpoint/2010/main" val="3861406270"/>
      </p:ext>
    </p:extLst>
  </p:cSld>
  <p:clrMap bg1="lt1" tx1="dk1" bg2="lt2" tx2="dk2" accent1="accent1" accent2="accent2" accent3="accent3" accent4="accent4" accent5="accent5" accent6="accent6" hlink="hlink" folHlink="folHlink"/>
  <p:sldLayoutIdLst>
    <p:sldLayoutId id="2147483686" r:id="rId1"/>
    <p:sldLayoutId id="2147483685" r:id="rId2"/>
    <p:sldLayoutId id="2147483650" r:id="rId3"/>
    <p:sldLayoutId id="2147483652" r:id="rId4"/>
    <p:sldLayoutId id="2147483672" r:id="rId5"/>
    <p:sldLayoutId id="2147483673" r:id="rId6"/>
    <p:sldLayoutId id="2147483675" r:id="rId7"/>
    <p:sldLayoutId id="2147483676" r:id="rId8"/>
    <p:sldLayoutId id="2147483677" r:id="rId9"/>
    <p:sldLayoutId id="2147483682" r:id="rId10"/>
    <p:sldLayoutId id="2147483683" r:id="rId11"/>
    <p:sldLayoutId id="2147483684" r:id="rId12"/>
  </p:sldLayoutIdLst>
  <p:hf hdr="0" dt="0"/>
  <p:txStyles>
    <p:titleStyle>
      <a:lvl1pPr algn="l" defTabSz="457200" rtl="0" eaLnBrk="1" latinLnBrk="0" hangingPunct="1">
        <a:lnSpc>
          <a:spcPct val="90000"/>
        </a:lnSpc>
        <a:spcBef>
          <a:spcPct val="0"/>
        </a:spcBef>
        <a:buNone/>
        <a:defRPr sz="3600" b="1" kern="1200" baseline="0">
          <a:solidFill>
            <a:srgbClr val="0090DA"/>
          </a:solidFill>
          <a:latin typeface="+mj-lt"/>
          <a:ea typeface="+mj-ea"/>
          <a:cs typeface="+mj-cs"/>
        </a:defRPr>
      </a:lvl1pPr>
    </p:titleStyle>
    <p:bodyStyle>
      <a:lvl1pPr marL="228600" indent="-228600" algn="l" defTabSz="457200" rtl="0" eaLnBrk="1" latinLnBrk="0" hangingPunct="1">
        <a:lnSpc>
          <a:spcPct val="80000"/>
        </a:lnSpc>
        <a:spcBef>
          <a:spcPct val="20000"/>
        </a:spcBef>
        <a:buClr>
          <a:srgbClr val="0090DA"/>
        </a:buClr>
        <a:buSzPct val="110000"/>
        <a:buFont typeface="Arial"/>
        <a:buChar char="•"/>
        <a:defRPr sz="2800" kern="1200" baseline="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200" kern="1200" baseline="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8382" y="2048256"/>
            <a:ext cx="6812280" cy="2057400"/>
          </a:xfrm>
        </p:spPr>
        <p:txBody>
          <a:bodyPr/>
          <a:lstStyle/>
          <a:p>
            <a:pPr algn="ctr"/>
            <a:r>
              <a:rPr lang="en-US" dirty="0" smtClean="0"/>
              <a:t>Importing in Raiser’s Edge</a:t>
            </a:r>
            <a:br>
              <a:rPr lang="en-US" dirty="0" smtClean="0"/>
            </a:br>
            <a:r>
              <a:rPr lang="en-US" dirty="0" smtClean="0"/>
              <a:t>Import Updates</a:t>
            </a:r>
            <a:endParaRPr lang="en-US" dirty="0"/>
          </a:p>
        </p:txBody>
      </p:sp>
      <p:sp>
        <p:nvSpPr>
          <p:cNvPr id="3" name="Text Placeholder 2"/>
          <p:cNvSpPr>
            <a:spLocks noGrp="1"/>
          </p:cNvSpPr>
          <p:nvPr>
            <p:ph type="body" sz="quarter" idx="10"/>
          </p:nvPr>
        </p:nvSpPr>
        <p:spPr/>
        <p:txBody>
          <a:bodyPr/>
          <a:lstStyle/>
          <a:p>
            <a:r>
              <a:rPr lang="en-US" sz="1500" dirty="0" smtClean="0"/>
              <a:t>Madeleine Holdsworth</a:t>
            </a:r>
            <a:endParaRPr lang="en-US" sz="1500" dirty="0"/>
          </a:p>
          <a:p>
            <a:r>
              <a:rPr lang="en-US" dirty="0" smtClean="0"/>
              <a:t>Presenting </a:t>
            </a:r>
            <a:r>
              <a:rPr lang="en-US" dirty="0"/>
              <a:t>To </a:t>
            </a:r>
            <a:r>
              <a:rPr lang="en-US" dirty="0" smtClean="0"/>
              <a:t>Raiser’s Edge User Group</a:t>
            </a:r>
            <a:endParaRPr lang="en-US" dirty="0"/>
          </a:p>
          <a:p>
            <a:r>
              <a:rPr lang="en-US" dirty="0" smtClean="0"/>
              <a:t>March 6, 2019</a:t>
            </a:r>
            <a:endParaRPr lang="en-US" dirty="0"/>
          </a:p>
          <a:p>
            <a:endParaRPr lang="en-US" dirty="0"/>
          </a:p>
        </p:txBody>
      </p:sp>
    </p:spTree>
    <p:extLst>
      <p:ext uri="{BB962C8B-B14F-4D97-AF65-F5344CB8AC3E}">
        <p14:creationId xmlns:p14="http://schemas.microsoft.com/office/powerpoint/2010/main" val="5739631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TIP!!!</a:t>
            </a:r>
            <a:endParaRPr lang="en-US" dirty="0"/>
          </a:p>
        </p:txBody>
      </p:sp>
      <p:sp>
        <p:nvSpPr>
          <p:cNvPr id="4" name="Content Placeholder 3"/>
          <p:cNvSpPr>
            <a:spLocks noGrp="1"/>
          </p:cNvSpPr>
          <p:nvPr>
            <p:ph sz="half" idx="1"/>
          </p:nvPr>
        </p:nvSpPr>
        <p:spPr>
          <a:xfrm>
            <a:off x="527538" y="1562217"/>
            <a:ext cx="8159263" cy="4141915"/>
          </a:xfrm>
        </p:spPr>
        <p:txBody>
          <a:bodyPr/>
          <a:lstStyle/>
          <a:p>
            <a:pPr marL="0" indent="0">
              <a:buNone/>
            </a:pPr>
            <a:r>
              <a:rPr lang="en-US" dirty="0"/>
              <a:t>Save a copy of the worksheet with the Constituent ID and/or Name </a:t>
            </a:r>
            <a:r>
              <a:rPr lang="en-US" dirty="0" smtClean="0"/>
              <a:t>fields which </a:t>
            </a:r>
            <a:r>
              <a:rPr lang="en-US" dirty="0"/>
              <a:t>you can use to look up the record in case of an import error. </a:t>
            </a:r>
            <a:endParaRPr lang="en-US" dirty="0" smtClean="0"/>
          </a:p>
          <a:p>
            <a:pPr marL="0" indent="0">
              <a:buNone/>
            </a:pPr>
            <a:r>
              <a:rPr lang="en-US" dirty="0" smtClean="0"/>
              <a:t>          </a:t>
            </a:r>
          </a:p>
          <a:p>
            <a:pPr marL="0" indent="0">
              <a:buNone/>
            </a:pPr>
            <a:endParaRPr lang="en-US" dirty="0"/>
          </a:p>
          <a:p>
            <a:pPr marL="0" indent="0" algn="ctr">
              <a:buNone/>
            </a:pPr>
            <a:r>
              <a:rPr lang="en-US" dirty="0" smtClean="0"/>
              <a:t> Trust </a:t>
            </a:r>
            <a:r>
              <a:rPr lang="en-US" dirty="0"/>
              <a:t>me! It will save you </a:t>
            </a:r>
            <a:r>
              <a:rPr lang="en-US" dirty="0" smtClean="0"/>
              <a:t>time.</a:t>
            </a:r>
          </a:p>
          <a:p>
            <a:pPr marL="0" indent="0" algn="ctr">
              <a:buNone/>
            </a:pPr>
            <a:endParaRPr lang="en-US" dirty="0"/>
          </a:p>
          <a:p>
            <a:pPr marL="0" indent="0" algn="ctr">
              <a:buNone/>
            </a:pPr>
            <a:r>
              <a:rPr lang="en-US" sz="2400" dirty="0" smtClean="0"/>
              <a:t>You can thank me later!</a:t>
            </a:r>
            <a:endParaRPr lang="en-US" sz="2400" dirty="0"/>
          </a:p>
          <a:p>
            <a:pPr marL="0" indent="0">
              <a:buNone/>
            </a:pPr>
            <a:endParaRPr lang="en-US" dirty="0"/>
          </a:p>
        </p:txBody>
      </p:sp>
      <p:sp>
        <p:nvSpPr>
          <p:cNvPr id="6" name="Slide Number Placeholder 5"/>
          <p:cNvSpPr>
            <a:spLocks noGrp="1"/>
          </p:cNvSpPr>
          <p:nvPr>
            <p:ph type="sldNum" sz="quarter" idx="12"/>
          </p:nvPr>
        </p:nvSpPr>
        <p:spPr/>
        <p:txBody>
          <a:bodyPr/>
          <a:lstStyle/>
          <a:p>
            <a:fld id="{79E2996C-95C0-8E43-BBBE-CC6F481F8A88}" type="slidenum">
              <a:rPr lang="en-US" smtClean="0"/>
              <a:t>10</a:t>
            </a:fld>
            <a:endParaRPr lang="en-US"/>
          </a:p>
        </p:txBody>
      </p:sp>
      <p:sp>
        <p:nvSpPr>
          <p:cNvPr id="7" name="Cloud Callout 6"/>
          <p:cNvSpPr/>
          <p:nvPr/>
        </p:nvSpPr>
        <p:spPr>
          <a:xfrm>
            <a:off x="2637692" y="3921370"/>
            <a:ext cx="3754139" cy="1635368"/>
          </a:xfrm>
          <a:prstGeom prst="cloudCallout">
            <a:avLst/>
          </a:prstGeom>
          <a:noFill/>
          <a:ln w="31750">
            <a:solidFill>
              <a:srgbClr val="0090D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149630" y="6517273"/>
            <a:ext cx="2365131" cy="292388"/>
          </a:xfrm>
          <a:prstGeom prst="rect">
            <a:avLst/>
          </a:prstGeom>
          <a:noFill/>
        </p:spPr>
        <p:txBody>
          <a:bodyPr wrap="square" rtlCol="0">
            <a:spAutoFit/>
          </a:bodyPr>
          <a:lstStyle/>
          <a:p>
            <a:r>
              <a:rPr lang="en-US" sz="1300" dirty="0" smtClean="0">
                <a:solidFill>
                  <a:schemeClr val="bg1"/>
                </a:solidFill>
              </a:rPr>
              <a:t>Appeal Import Coding</a:t>
            </a:r>
            <a:endParaRPr lang="en-US" sz="1300" dirty="0">
              <a:solidFill>
                <a:schemeClr val="bg1"/>
              </a:solidFill>
            </a:endParaRPr>
          </a:p>
        </p:txBody>
      </p:sp>
    </p:spTree>
    <p:extLst>
      <p:ext uri="{BB962C8B-B14F-4D97-AF65-F5344CB8AC3E}">
        <p14:creationId xmlns:p14="http://schemas.microsoft.com/office/powerpoint/2010/main" val="23484500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9E2996C-95C0-8E43-BBBE-CC6F481F8A88}" type="slidenum">
              <a:rPr lang="en-US" smtClean="0"/>
              <a:t>11</a:t>
            </a:fld>
            <a:endParaRPr lang="en-US"/>
          </a:p>
        </p:txBody>
      </p:sp>
      <p:sp>
        <p:nvSpPr>
          <p:cNvPr id="2" name="TextBox 1"/>
          <p:cNvSpPr txBox="1"/>
          <p:nvPr/>
        </p:nvSpPr>
        <p:spPr>
          <a:xfrm>
            <a:off x="1604722" y="4818185"/>
            <a:ext cx="6396277" cy="1384995"/>
          </a:xfrm>
          <a:prstGeom prst="rect">
            <a:avLst/>
          </a:prstGeom>
          <a:noFill/>
        </p:spPr>
        <p:txBody>
          <a:bodyPr wrap="square" rtlCol="0">
            <a:spAutoFit/>
          </a:bodyPr>
          <a:lstStyle/>
          <a:p>
            <a:r>
              <a:rPr lang="en-US" sz="2800" dirty="0" smtClean="0"/>
              <a:t>This is the import file. Save as </a:t>
            </a:r>
            <a:r>
              <a:rPr lang="en-US" sz="2800" dirty="0"/>
              <a:t>a .</a:t>
            </a:r>
            <a:r>
              <a:rPr lang="en-US" sz="2800" dirty="0" smtClean="0"/>
              <a:t>csv file with a different name, such as Sample </a:t>
            </a:r>
            <a:r>
              <a:rPr lang="en-US" sz="2800" dirty="0"/>
              <a:t>Appeal </a:t>
            </a:r>
            <a:r>
              <a:rPr lang="en-US" sz="2800" dirty="0" smtClean="0"/>
              <a:t>Imp.csv</a:t>
            </a:r>
            <a:endParaRPr lang="en-US" sz="2800" dirty="0"/>
          </a:p>
        </p:txBody>
      </p:sp>
      <p:sp>
        <p:nvSpPr>
          <p:cNvPr id="8" name="TextBox 7"/>
          <p:cNvSpPr txBox="1"/>
          <p:nvPr/>
        </p:nvSpPr>
        <p:spPr>
          <a:xfrm>
            <a:off x="2154115" y="6517273"/>
            <a:ext cx="2426677" cy="292388"/>
          </a:xfrm>
          <a:prstGeom prst="rect">
            <a:avLst/>
          </a:prstGeom>
          <a:noFill/>
        </p:spPr>
        <p:txBody>
          <a:bodyPr wrap="square" rtlCol="0">
            <a:spAutoFit/>
          </a:bodyPr>
          <a:lstStyle/>
          <a:p>
            <a:r>
              <a:rPr lang="en-US" sz="1300" dirty="0" smtClean="0">
                <a:solidFill>
                  <a:schemeClr val="bg1"/>
                </a:solidFill>
              </a:rPr>
              <a:t>Appeal Import Coding</a:t>
            </a:r>
            <a:endParaRPr lang="en-US" sz="1300" dirty="0">
              <a:solidFill>
                <a:schemeClr val="bg1"/>
              </a:solidFill>
            </a:endParaRPr>
          </a:p>
        </p:txBody>
      </p:sp>
      <p:sp>
        <p:nvSpPr>
          <p:cNvPr id="9" name="TextBox 8"/>
          <p:cNvSpPr txBox="1"/>
          <p:nvPr/>
        </p:nvSpPr>
        <p:spPr>
          <a:xfrm>
            <a:off x="975946" y="342900"/>
            <a:ext cx="7148146" cy="523220"/>
          </a:xfrm>
          <a:prstGeom prst="rect">
            <a:avLst/>
          </a:prstGeom>
          <a:noFill/>
        </p:spPr>
        <p:txBody>
          <a:bodyPr wrap="square" rtlCol="0">
            <a:spAutoFit/>
          </a:bodyPr>
          <a:lstStyle/>
          <a:p>
            <a:pPr algn="ctr"/>
            <a:r>
              <a:rPr lang="en-US" sz="2800" b="1" dirty="0" smtClean="0">
                <a:solidFill>
                  <a:srgbClr val="0090DA"/>
                </a:solidFill>
              </a:rPr>
              <a:t>Spreadsheet after editing</a:t>
            </a:r>
            <a:endParaRPr lang="en-US" sz="2800" b="1" dirty="0">
              <a:solidFill>
                <a:srgbClr val="0090DA"/>
              </a:solidFill>
            </a:endParaRPr>
          </a:p>
        </p:txBody>
      </p:sp>
      <p:grpSp>
        <p:nvGrpSpPr>
          <p:cNvPr id="5" name="Group 4"/>
          <p:cNvGrpSpPr/>
          <p:nvPr/>
        </p:nvGrpSpPr>
        <p:grpSpPr>
          <a:xfrm>
            <a:off x="975946" y="1124584"/>
            <a:ext cx="7420708" cy="3060554"/>
            <a:chOff x="975946" y="1124584"/>
            <a:chExt cx="7420708" cy="3060554"/>
          </a:xfrm>
        </p:grpSpPr>
        <p:pic>
          <p:nvPicPr>
            <p:cNvPr id="10" name="Picture 9"/>
            <p:cNvPicPr/>
            <p:nvPr/>
          </p:nvPicPr>
          <p:blipFill rotWithShape="1">
            <a:blip r:embed="rId2"/>
            <a:srcRect t="17146" r="76758" b="57017"/>
            <a:stretch/>
          </p:blipFill>
          <p:spPr bwMode="auto">
            <a:xfrm>
              <a:off x="975946" y="1124584"/>
              <a:ext cx="7420708" cy="3060554"/>
            </a:xfrm>
            <a:prstGeom prst="rect">
              <a:avLst/>
            </a:prstGeom>
            <a:ln>
              <a:noFill/>
            </a:ln>
            <a:extLst>
              <a:ext uri="{53640926-AAD7-44D8-BBD7-CCE9431645EC}">
                <a14:shadowObscured xmlns:a14="http://schemas.microsoft.com/office/drawing/2010/main"/>
              </a:ext>
            </a:extLst>
          </p:spPr>
        </p:pic>
        <p:sp>
          <p:nvSpPr>
            <p:cNvPr id="3" name="Round Same Side Corner Rectangle 2"/>
            <p:cNvSpPr/>
            <p:nvPr/>
          </p:nvSpPr>
          <p:spPr>
            <a:xfrm>
              <a:off x="1195754" y="1499166"/>
              <a:ext cx="7200900" cy="681325"/>
            </a:xfrm>
            <a:prstGeom prst="round2SameRect">
              <a:avLst/>
            </a:prstGeom>
            <a:noFill/>
            <a:ln w="539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14272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Appeal Import Coding</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12</a:t>
            </a:fld>
            <a:endParaRPr lang="en-US"/>
          </a:p>
        </p:txBody>
      </p:sp>
      <p:sp>
        <p:nvSpPr>
          <p:cNvPr id="5" name="Title 1"/>
          <p:cNvSpPr txBox="1">
            <a:spLocks/>
          </p:cNvSpPr>
          <p:nvPr/>
        </p:nvSpPr>
        <p:spPr>
          <a:xfrm>
            <a:off x="740664" y="694944"/>
            <a:ext cx="7946136" cy="588733"/>
          </a:xfrm>
          <a:prstGeom prst="rect">
            <a:avLst/>
          </a:prstGeom>
        </p:spPr>
        <p:txBody>
          <a:bodyPr/>
          <a:lstStyle>
            <a:lvl1pPr algn="l" defTabSz="457200" rtl="0" eaLnBrk="1" latinLnBrk="0" hangingPunct="1">
              <a:lnSpc>
                <a:spcPct val="90000"/>
              </a:lnSpc>
              <a:spcBef>
                <a:spcPct val="0"/>
              </a:spcBef>
              <a:buNone/>
              <a:defRPr sz="3600" b="1" kern="1200" baseline="0">
                <a:solidFill>
                  <a:srgbClr val="0090DA"/>
                </a:solidFill>
                <a:latin typeface="+mj-lt"/>
                <a:ea typeface="+mj-ea"/>
                <a:cs typeface="+mj-cs"/>
              </a:defRPr>
            </a:lvl1pPr>
          </a:lstStyle>
          <a:p>
            <a:pPr algn="ctr"/>
            <a:r>
              <a:rPr lang="en-US" smtClean="0"/>
              <a:t>Import Appeal Coding</a:t>
            </a:r>
            <a:endParaRPr lang="en-US" dirty="0"/>
          </a:p>
        </p:txBody>
      </p:sp>
      <p:grpSp>
        <p:nvGrpSpPr>
          <p:cNvPr id="9" name="Group 8"/>
          <p:cNvGrpSpPr/>
          <p:nvPr/>
        </p:nvGrpSpPr>
        <p:grpSpPr>
          <a:xfrm>
            <a:off x="2062162" y="298938"/>
            <a:ext cx="5019675" cy="6130119"/>
            <a:chOff x="2062162" y="298938"/>
            <a:chExt cx="5019675" cy="6130119"/>
          </a:xfrm>
        </p:grpSpPr>
        <p:pic>
          <p:nvPicPr>
            <p:cNvPr id="7" name="Picture 6"/>
            <p:cNvPicPr/>
            <p:nvPr/>
          </p:nvPicPr>
          <p:blipFill rotWithShape="1">
            <a:blip r:embed="rId2"/>
            <a:srcRect l="4327" t="10640" r="84268" b="48965"/>
            <a:stretch/>
          </p:blipFill>
          <p:spPr bwMode="auto">
            <a:xfrm>
              <a:off x="2062162" y="428942"/>
              <a:ext cx="5019675" cy="6000115"/>
            </a:xfrm>
            <a:prstGeom prst="rect">
              <a:avLst/>
            </a:prstGeom>
            <a:ln>
              <a:noFill/>
            </a:ln>
            <a:extLst>
              <a:ext uri="{53640926-AAD7-44D8-BBD7-CCE9431645EC}">
                <a14:shadowObscured xmlns:a14="http://schemas.microsoft.com/office/drawing/2010/main"/>
              </a:ext>
            </a:extLst>
          </p:spPr>
        </p:pic>
        <p:sp>
          <p:nvSpPr>
            <p:cNvPr id="2" name="Oval 1"/>
            <p:cNvSpPr/>
            <p:nvPr/>
          </p:nvSpPr>
          <p:spPr>
            <a:xfrm>
              <a:off x="4369777" y="5715000"/>
              <a:ext cx="1925515" cy="562708"/>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lowchart: Summing Junction 9"/>
            <p:cNvSpPr/>
            <p:nvPr/>
          </p:nvSpPr>
          <p:spPr>
            <a:xfrm>
              <a:off x="4255477" y="1314064"/>
              <a:ext cx="1266092" cy="1178170"/>
            </a:xfrm>
            <a:prstGeom prst="flowChartSummingJunction">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053254" y="298938"/>
              <a:ext cx="870438" cy="60667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696278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General 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13</a:t>
            </a:fld>
            <a:endParaRPr lang="en-US"/>
          </a:p>
        </p:txBody>
      </p:sp>
      <p:grpSp>
        <p:nvGrpSpPr>
          <p:cNvPr id="15" name="Group 14"/>
          <p:cNvGrpSpPr/>
          <p:nvPr/>
        </p:nvGrpSpPr>
        <p:grpSpPr>
          <a:xfrm>
            <a:off x="742950" y="334108"/>
            <a:ext cx="7943850" cy="5635869"/>
            <a:chOff x="742950" y="334108"/>
            <a:chExt cx="7943850" cy="5635869"/>
          </a:xfrm>
        </p:grpSpPr>
        <p:pic>
          <p:nvPicPr>
            <p:cNvPr id="7" name="Picture 6"/>
            <p:cNvPicPr/>
            <p:nvPr/>
          </p:nvPicPr>
          <p:blipFill rotWithShape="1">
            <a:blip r:embed="rId2"/>
            <a:srcRect r="83594" b="57740"/>
            <a:stretch/>
          </p:blipFill>
          <p:spPr bwMode="auto">
            <a:xfrm>
              <a:off x="888023" y="334108"/>
              <a:ext cx="7798777" cy="5635869"/>
            </a:xfrm>
            <a:prstGeom prst="rect">
              <a:avLst/>
            </a:prstGeom>
            <a:ln>
              <a:noFill/>
            </a:ln>
            <a:extLst>
              <a:ext uri="{53640926-AAD7-44D8-BBD7-CCE9431645EC}">
                <a14:shadowObscured xmlns:a14="http://schemas.microsoft.com/office/drawing/2010/main"/>
              </a:ext>
            </a:extLst>
          </p:spPr>
        </p:pic>
        <p:sp>
          <p:nvSpPr>
            <p:cNvPr id="9" name="TextBox 8"/>
            <p:cNvSpPr txBox="1"/>
            <p:nvPr/>
          </p:nvSpPr>
          <p:spPr>
            <a:xfrm>
              <a:off x="742950" y="1644162"/>
              <a:ext cx="448408" cy="523220"/>
            </a:xfrm>
            <a:prstGeom prst="rect">
              <a:avLst/>
            </a:prstGeom>
            <a:noFill/>
          </p:spPr>
          <p:txBody>
            <a:bodyPr wrap="square" rtlCol="0">
              <a:spAutoFit/>
            </a:bodyPr>
            <a:lstStyle/>
            <a:p>
              <a:r>
                <a:rPr lang="en-US" sz="2800" dirty="0" smtClean="0">
                  <a:solidFill>
                    <a:srgbClr val="00B0F0"/>
                  </a:solidFill>
                </a:rPr>
                <a:t>1</a:t>
              </a:r>
              <a:endParaRPr lang="en-US" sz="2800" dirty="0">
                <a:solidFill>
                  <a:srgbClr val="00B0F0"/>
                </a:solidFill>
              </a:endParaRPr>
            </a:p>
          </p:txBody>
        </p:sp>
        <p:sp>
          <p:nvSpPr>
            <p:cNvPr id="11" name="TextBox 10"/>
            <p:cNvSpPr txBox="1"/>
            <p:nvPr/>
          </p:nvSpPr>
          <p:spPr>
            <a:xfrm>
              <a:off x="5502520" y="2058172"/>
              <a:ext cx="448408" cy="523220"/>
            </a:xfrm>
            <a:prstGeom prst="rect">
              <a:avLst/>
            </a:prstGeom>
            <a:noFill/>
          </p:spPr>
          <p:txBody>
            <a:bodyPr wrap="square" rtlCol="0">
              <a:spAutoFit/>
            </a:bodyPr>
            <a:lstStyle/>
            <a:p>
              <a:r>
                <a:rPr lang="en-US" sz="2800" dirty="0" smtClean="0">
                  <a:solidFill>
                    <a:srgbClr val="00B0F0"/>
                  </a:solidFill>
                </a:rPr>
                <a:t>2</a:t>
              </a:r>
              <a:endParaRPr lang="en-US" sz="2800" dirty="0">
                <a:solidFill>
                  <a:srgbClr val="00B0F0"/>
                </a:solidFill>
              </a:endParaRPr>
            </a:p>
          </p:txBody>
        </p:sp>
        <p:sp>
          <p:nvSpPr>
            <p:cNvPr id="12" name="TextBox 11"/>
            <p:cNvSpPr txBox="1"/>
            <p:nvPr/>
          </p:nvSpPr>
          <p:spPr>
            <a:xfrm>
              <a:off x="742950" y="4180049"/>
              <a:ext cx="448408" cy="523220"/>
            </a:xfrm>
            <a:prstGeom prst="rect">
              <a:avLst/>
            </a:prstGeom>
            <a:noFill/>
          </p:spPr>
          <p:txBody>
            <a:bodyPr wrap="square" rtlCol="0">
              <a:spAutoFit/>
            </a:bodyPr>
            <a:lstStyle/>
            <a:p>
              <a:r>
                <a:rPr lang="en-US" sz="2800" dirty="0" smtClean="0">
                  <a:solidFill>
                    <a:srgbClr val="00B0F0"/>
                  </a:solidFill>
                </a:rPr>
                <a:t>3</a:t>
              </a:r>
              <a:endParaRPr lang="en-US" sz="2800" dirty="0">
                <a:solidFill>
                  <a:srgbClr val="00B0F0"/>
                </a:solidFill>
              </a:endParaRPr>
            </a:p>
          </p:txBody>
        </p:sp>
        <p:sp>
          <p:nvSpPr>
            <p:cNvPr id="13" name="TextBox 12"/>
            <p:cNvSpPr txBox="1"/>
            <p:nvPr/>
          </p:nvSpPr>
          <p:spPr>
            <a:xfrm>
              <a:off x="742950" y="5000664"/>
              <a:ext cx="448408" cy="523220"/>
            </a:xfrm>
            <a:prstGeom prst="rect">
              <a:avLst/>
            </a:prstGeom>
            <a:noFill/>
          </p:spPr>
          <p:txBody>
            <a:bodyPr wrap="square" rtlCol="0">
              <a:spAutoFit/>
            </a:bodyPr>
            <a:lstStyle/>
            <a:p>
              <a:r>
                <a:rPr lang="en-US" sz="2800" dirty="0" smtClean="0">
                  <a:solidFill>
                    <a:srgbClr val="00B0F0"/>
                  </a:solidFill>
                </a:rPr>
                <a:t>4</a:t>
              </a:r>
              <a:endParaRPr lang="en-US" sz="2800" dirty="0">
                <a:solidFill>
                  <a:srgbClr val="00B0F0"/>
                </a:solidFill>
              </a:endParaRPr>
            </a:p>
          </p:txBody>
        </p:sp>
        <p:sp>
          <p:nvSpPr>
            <p:cNvPr id="14" name="TextBox 13"/>
            <p:cNvSpPr txBox="1"/>
            <p:nvPr/>
          </p:nvSpPr>
          <p:spPr>
            <a:xfrm>
              <a:off x="742950" y="3337377"/>
              <a:ext cx="448408" cy="523220"/>
            </a:xfrm>
            <a:prstGeom prst="rect">
              <a:avLst/>
            </a:prstGeom>
            <a:noFill/>
          </p:spPr>
          <p:txBody>
            <a:bodyPr wrap="square" rtlCol="0">
              <a:spAutoFit/>
            </a:bodyPr>
            <a:lstStyle/>
            <a:p>
              <a:r>
                <a:rPr lang="en-US" sz="2800" dirty="0" smtClean="0">
                  <a:solidFill>
                    <a:srgbClr val="00B0F0"/>
                  </a:solidFill>
                </a:rPr>
                <a:t>5</a:t>
              </a:r>
              <a:endParaRPr lang="en-US" sz="2800" dirty="0">
                <a:solidFill>
                  <a:srgbClr val="00B0F0"/>
                </a:solidFill>
              </a:endParaRPr>
            </a:p>
          </p:txBody>
        </p:sp>
      </p:grpSp>
      <p:sp>
        <p:nvSpPr>
          <p:cNvPr id="5" name="Oval 4"/>
          <p:cNvSpPr/>
          <p:nvPr/>
        </p:nvSpPr>
        <p:spPr>
          <a:xfrm>
            <a:off x="1028700" y="1776046"/>
            <a:ext cx="2268415" cy="391336"/>
          </a:xfrm>
          <a:prstGeom prst="ellipse">
            <a:avLst/>
          </a:prstGeom>
          <a:noFill/>
          <a:ln w="38100">
            <a:solidFill>
              <a:srgbClr val="0090DA"/>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4846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File Layout 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14</a:t>
            </a:fld>
            <a:endParaRPr lang="en-US"/>
          </a:p>
        </p:txBody>
      </p:sp>
      <p:grpSp>
        <p:nvGrpSpPr>
          <p:cNvPr id="5" name="Group 4"/>
          <p:cNvGrpSpPr/>
          <p:nvPr/>
        </p:nvGrpSpPr>
        <p:grpSpPr>
          <a:xfrm>
            <a:off x="96716" y="386862"/>
            <a:ext cx="8862646" cy="4826975"/>
            <a:chOff x="96716" y="386862"/>
            <a:chExt cx="8862646" cy="4826975"/>
          </a:xfrm>
        </p:grpSpPr>
        <p:pic>
          <p:nvPicPr>
            <p:cNvPr id="9" name="Picture 8"/>
            <p:cNvPicPr/>
            <p:nvPr/>
          </p:nvPicPr>
          <p:blipFill rotWithShape="1">
            <a:blip r:embed="rId2"/>
            <a:srcRect l="1" t="6287" r="74741" b="55375"/>
            <a:stretch/>
          </p:blipFill>
          <p:spPr bwMode="auto">
            <a:xfrm>
              <a:off x="316524" y="386862"/>
              <a:ext cx="8642838" cy="4826975"/>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316524" y="2194451"/>
              <a:ext cx="3006969" cy="1159814"/>
            </a:xfrm>
            <a:prstGeom prst="rect">
              <a:avLst/>
            </a:prstGeom>
            <a:noFill/>
            <a:ln w="349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3174023" y="1107833"/>
              <a:ext cx="1846386" cy="0"/>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96716" y="914403"/>
              <a:ext cx="1529862" cy="386861"/>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051652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a:t>
            </a:r>
            <a:r>
              <a:rPr lang="en-US" smtClean="0"/>
              <a:t>– Fields 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15</a:t>
            </a:fld>
            <a:endParaRPr lang="en-US"/>
          </a:p>
        </p:txBody>
      </p:sp>
      <p:grpSp>
        <p:nvGrpSpPr>
          <p:cNvPr id="12" name="Group 11"/>
          <p:cNvGrpSpPr/>
          <p:nvPr/>
        </p:nvGrpSpPr>
        <p:grpSpPr>
          <a:xfrm>
            <a:off x="204816" y="389303"/>
            <a:ext cx="8843841" cy="5954761"/>
            <a:chOff x="204816" y="389303"/>
            <a:chExt cx="8843841" cy="5954761"/>
          </a:xfrm>
        </p:grpSpPr>
        <p:grpSp>
          <p:nvGrpSpPr>
            <p:cNvPr id="2" name="Group 1"/>
            <p:cNvGrpSpPr/>
            <p:nvPr/>
          </p:nvGrpSpPr>
          <p:grpSpPr>
            <a:xfrm>
              <a:off x="204816" y="389303"/>
              <a:ext cx="8710584" cy="5954761"/>
              <a:chOff x="204816" y="389303"/>
              <a:chExt cx="8710584" cy="5954761"/>
            </a:xfrm>
          </p:grpSpPr>
          <p:pic>
            <p:nvPicPr>
              <p:cNvPr id="5" name="Picture 4"/>
              <p:cNvPicPr/>
              <p:nvPr/>
            </p:nvPicPr>
            <p:blipFill rotWithShape="1">
              <a:blip r:embed="rId2"/>
              <a:srcRect l="1" t="6328" r="67858" b="66932"/>
              <a:stretch/>
            </p:blipFill>
            <p:spPr bwMode="auto">
              <a:xfrm>
                <a:off x="211015" y="389303"/>
                <a:ext cx="8704385" cy="4666273"/>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3"/>
              <a:srcRect t="87239" r="93295" b="8776"/>
              <a:stretch/>
            </p:blipFill>
            <p:spPr bwMode="auto">
              <a:xfrm>
                <a:off x="204816" y="5547945"/>
                <a:ext cx="5001993" cy="796119"/>
              </a:xfrm>
              <a:prstGeom prst="rect">
                <a:avLst/>
              </a:prstGeom>
              <a:ln>
                <a:noFill/>
              </a:ln>
              <a:extLst>
                <a:ext uri="{53640926-AAD7-44D8-BBD7-CCE9431645EC}">
                  <a14:shadowObscured xmlns:a14="http://schemas.microsoft.com/office/drawing/2010/main"/>
                </a:ext>
              </a:extLst>
            </p:spPr>
          </p:pic>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5978" y="4529047"/>
              <a:ext cx="910315" cy="842041"/>
            </a:xfrm>
            <a:prstGeom prst="rect">
              <a:avLst/>
            </a:prstGeom>
          </p:spPr>
        </p:pic>
        <p:sp>
          <p:nvSpPr>
            <p:cNvPr id="10" name="Oval 9"/>
            <p:cNvSpPr/>
            <p:nvPr/>
          </p:nvSpPr>
          <p:spPr>
            <a:xfrm>
              <a:off x="501162" y="5547945"/>
              <a:ext cx="1327638" cy="703386"/>
            </a:xfrm>
            <a:prstGeom prst="ellipse">
              <a:avLst/>
            </a:prstGeom>
            <a:noFill/>
            <a:ln w="63500">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5206809" y="4950068"/>
              <a:ext cx="3841848" cy="830997"/>
            </a:xfrm>
            <a:prstGeom prst="rect">
              <a:avLst/>
            </a:prstGeom>
            <a:noFill/>
          </p:spPr>
          <p:txBody>
            <a:bodyPr wrap="square" rtlCol="0">
              <a:spAutoFit/>
            </a:bodyPr>
            <a:lstStyle/>
            <a:p>
              <a:r>
                <a:rPr lang="en-US" sz="2400" dirty="0" smtClean="0"/>
                <a:t>This is the key to your import happiness…and success!</a:t>
              </a:r>
              <a:endParaRPr lang="en-US" sz="2400" dirty="0"/>
            </a:p>
          </p:txBody>
        </p:sp>
      </p:grpSp>
    </p:spTree>
    <p:extLst>
      <p:ext uri="{BB962C8B-B14F-4D97-AF65-F5344CB8AC3E}">
        <p14:creationId xmlns:p14="http://schemas.microsoft.com/office/powerpoint/2010/main" val="20046844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Appeal Import Coding – Import Fields Scheme</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16</a:t>
            </a:fld>
            <a:endParaRPr lang="en-US"/>
          </a:p>
        </p:txBody>
      </p:sp>
      <p:grpSp>
        <p:nvGrpSpPr>
          <p:cNvPr id="14" name="Group 13"/>
          <p:cNvGrpSpPr/>
          <p:nvPr/>
        </p:nvGrpSpPr>
        <p:grpSpPr>
          <a:xfrm>
            <a:off x="413238" y="685800"/>
            <a:ext cx="8563709" cy="5686474"/>
            <a:chOff x="413238" y="685800"/>
            <a:chExt cx="8563709" cy="5686474"/>
          </a:xfrm>
        </p:grpSpPr>
        <p:pic>
          <p:nvPicPr>
            <p:cNvPr id="8" name="Picture 7"/>
            <p:cNvPicPr/>
            <p:nvPr/>
          </p:nvPicPr>
          <p:blipFill rotWithShape="1">
            <a:blip r:embed="rId2"/>
            <a:srcRect l="18265" t="6245" r="56555" b="25221"/>
            <a:stretch/>
          </p:blipFill>
          <p:spPr bwMode="auto">
            <a:xfrm>
              <a:off x="413238" y="1239716"/>
              <a:ext cx="5423486" cy="5132558"/>
            </a:xfrm>
            <a:prstGeom prst="rect">
              <a:avLst/>
            </a:prstGeom>
            <a:ln>
              <a:noFill/>
            </a:ln>
            <a:extLst>
              <a:ext uri="{53640926-AAD7-44D8-BBD7-CCE9431645EC}">
                <a14:shadowObscured xmlns:a14="http://schemas.microsoft.com/office/drawing/2010/main"/>
              </a:ext>
            </a:extLst>
          </p:spPr>
        </p:pic>
        <p:sp>
          <p:nvSpPr>
            <p:cNvPr id="9" name="TextBox 8"/>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Import Fields Scheme</a:t>
              </a:r>
              <a:endParaRPr lang="en-US" sz="2800" b="1" dirty="0">
                <a:solidFill>
                  <a:srgbClr val="00B0F0"/>
                </a:solidFill>
              </a:endParaRPr>
            </a:p>
          </p:txBody>
        </p:sp>
        <p:sp>
          <p:nvSpPr>
            <p:cNvPr id="6" name="TextBox 5"/>
            <p:cNvSpPr txBox="1"/>
            <p:nvPr/>
          </p:nvSpPr>
          <p:spPr>
            <a:xfrm>
              <a:off x="6189785" y="1477108"/>
              <a:ext cx="2584938" cy="2031325"/>
            </a:xfrm>
            <a:prstGeom prst="rect">
              <a:avLst/>
            </a:prstGeom>
            <a:noFill/>
          </p:spPr>
          <p:txBody>
            <a:bodyPr wrap="square" rtlCol="0">
              <a:spAutoFit/>
            </a:bodyPr>
            <a:lstStyle/>
            <a:p>
              <a:r>
                <a:rPr lang="en-US" dirty="0" smtClean="0"/>
                <a:t>These handy tables will tell you which fields are required in Import (and when), as well as how to map to the Import Names and types of allowed values</a:t>
              </a:r>
              <a:endParaRPr lang="en-US" dirty="0"/>
            </a:p>
          </p:txBody>
        </p:sp>
        <p:sp>
          <p:nvSpPr>
            <p:cNvPr id="11" name="Explosion 2 10"/>
            <p:cNvSpPr/>
            <p:nvPr/>
          </p:nvSpPr>
          <p:spPr>
            <a:xfrm>
              <a:off x="6119447" y="3411415"/>
              <a:ext cx="2857500" cy="2602511"/>
            </a:xfrm>
            <a:prstGeom prst="irregularSeal2">
              <a:avLst/>
            </a:prstGeom>
            <a:noFill/>
            <a:ln w="53975">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rot="20345049">
              <a:off x="6700766" y="4555029"/>
              <a:ext cx="1397840" cy="461665"/>
            </a:xfrm>
            <a:prstGeom prst="rect">
              <a:avLst/>
            </a:prstGeom>
            <a:noFill/>
          </p:spPr>
          <p:txBody>
            <a:bodyPr wrap="square" rtlCol="0">
              <a:spAutoFit/>
            </a:bodyPr>
            <a:lstStyle/>
            <a:p>
              <a:r>
                <a:rPr lang="en-US" sz="2400" dirty="0" smtClean="0">
                  <a:latin typeface="Harlow Solid Italic" panose="04030604020F02020D02" pitchFamily="82" charset="0"/>
                </a:rPr>
                <a:t>Priceless!</a:t>
              </a:r>
              <a:endParaRPr lang="en-US" sz="2400" dirty="0">
                <a:latin typeface="Harlow Solid Italic" panose="04030604020F02020D02" pitchFamily="82" charset="0"/>
              </a:endParaRPr>
            </a:p>
          </p:txBody>
        </p:sp>
      </p:grpSp>
    </p:spTree>
    <p:extLst>
      <p:ext uri="{BB962C8B-B14F-4D97-AF65-F5344CB8AC3E}">
        <p14:creationId xmlns:p14="http://schemas.microsoft.com/office/powerpoint/2010/main" val="6162852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a:t>
            </a:r>
            <a:r>
              <a:rPr lang="en-US" dirty="0" err="1" smtClean="0"/>
              <a:t>FieldsTab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17</a:t>
            </a:fld>
            <a:endParaRPr lang="en-US"/>
          </a:p>
        </p:txBody>
      </p:sp>
      <p:sp>
        <p:nvSpPr>
          <p:cNvPr id="2" name="TextBox 1"/>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Mapping to Raiser’s Edge Fields</a:t>
            </a:r>
            <a:endParaRPr lang="en-US" sz="2800" b="1" dirty="0">
              <a:solidFill>
                <a:srgbClr val="00B0F0"/>
              </a:solidFill>
            </a:endParaRPr>
          </a:p>
        </p:txBody>
      </p:sp>
      <p:pic>
        <p:nvPicPr>
          <p:cNvPr id="6" name="Picture 5"/>
          <p:cNvPicPr/>
          <p:nvPr/>
        </p:nvPicPr>
        <p:blipFill rotWithShape="1">
          <a:blip r:embed="rId2"/>
          <a:srcRect l="23672" t="10944" r="67338" b="76052"/>
          <a:stretch/>
        </p:blipFill>
        <p:spPr bwMode="auto">
          <a:xfrm>
            <a:off x="779913" y="1372947"/>
            <a:ext cx="7446866" cy="43216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969068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Summary 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18</a:t>
            </a:fld>
            <a:endParaRPr lang="en-US"/>
          </a:p>
        </p:txBody>
      </p:sp>
      <p:grpSp>
        <p:nvGrpSpPr>
          <p:cNvPr id="5" name="Group 4"/>
          <p:cNvGrpSpPr/>
          <p:nvPr/>
        </p:nvGrpSpPr>
        <p:grpSpPr>
          <a:xfrm>
            <a:off x="378799" y="307731"/>
            <a:ext cx="8202493" cy="5354515"/>
            <a:chOff x="378799" y="307731"/>
            <a:chExt cx="8202493" cy="5354515"/>
          </a:xfrm>
        </p:grpSpPr>
        <p:pic>
          <p:nvPicPr>
            <p:cNvPr id="7" name="Picture 6"/>
            <p:cNvPicPr/>
            <p:nvPr/>
          </p:nvPicPr>
          <p:blipFill rotWithShape="1">
            <a:blip r:embed="rId2"/>
            <a:srcRect t="6549" r="86132" b="59714"/>
            <a:stretch/>
          </p:blipFill>
          <p:spPr bwMode="auto">
            <a:xfrm>
              <a:off x="378799" y="583512"/>
              <a:ext cx="8202493" cy="5078734"/>
            </a:xfrm>
            <a:prstGeom prst="rect">
              <a:avLst/>
            </a:prstGeom>
            <a:ln>
              <a:noFill/>
            </a:ln>
            <a:extLst>
              <a:ext uri="{53640926-AAD7-44D8-BBD7-CCE9431645EC}">
                <a14:shadowObscured xmlns:a14="http://schemas.microsoft.com/office/drawing/2010/main"/>
              </a:ext>
            </a:extLst>
          </p:spPr>
        </p:pic>
        <p:sp>
          <p:nvSpPr>
            <p:cNvPr id="8" name="5-Point Star 7"/>
            <p:cNvSpPr/>
            <p:nvPr/>
          </p:nvSpPr>
          <p:spPr>
            <a:xfrm>
              <a:off x="5978769" y="307731"/>
              <a:ext cx="914400" cy="914400"/>
            </a:xfrm>
            <a:prstGeom prst="star5">
              <a:avLst/>
            </a:prstGeom>
            <a:solidFill>
              <a:srgbClr val="FFFF00"/>
            </a:solidFill>
            <a:ln w="2540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5-Point Star 8"/>
            <p:cNvSpPr/>
            <p:nvPr/>
          </p:nvSpPr>
          <p:spPr>
            <a:xfrm>
              <a:off x="5206809" y="3842237"/>
              <a:ext cx="552153" cy="556847"/>
            </a:xfrm>
            <a:prstGeom prst="star5">
              <a:avLst/>
            </a:prstGeom>
            <a:solidFill>
              <a:srgbClr val="FFFF00"/>
            </a:solidFill>
            <a:ln w="25400"/>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Text Box 2"/>
            <p:cNvSpPr txBox="1">
              <a:spLocks noChangeArrowheads="1"/>
            </p:cNvSpPr>
            <p:nvPr/>
          </p:nvSpPr>
          <p:spPr bwMode="auto">
            <a:xfrm>
              <a:off x="5853112" y="3713797"/>
              <a:ext cx="2562225" cy="103060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en-US" sz="2000">
                  <a:effectLst/>
                  <a:latin typeface="Calibri" panose="020F0502020204030204" pitchFamily="34" charset="0"/>
                  <a:ea typeface="Calibri" panose="020F0502020204030204" pitchFamily="34" charset="0"/>
                  <a:cs typeface="Times New Roman" panose="02020603050405020304" pitchFamily="18" charset="0"/>
                </a:rPr>
                <a:t>For exception files, create a blank .txt file in your folder first!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1952493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a:t>
            </a:r>
            <a:r>
              <a:rPr lang="en-US" dirty="0" err="1" smtClean="0"/>
              <a:t>FieldsTab</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19</a:t>
            </a:fld>
            <a:endParaRPr lang="en-US"/>
          </a:p>
        </p:txBody>
      </p:sp>
      <p:grpSp>
        <p:nvGrpSpPr>
          <p:cNvPr id="9" name="Group 8"/>
          <p:cNvGrpSpPr/>
          <p:nvPr/>
        </p:nvGrpSpPr>
        <p:grpSpPr>
          <a:xfrm>
            <a:off x="975946" y="211928"/>
            <a:ext cx="6478098" cy="5980055"/>
            <a:chOff x="975946" y="211928"/>
            <a:chExt cx="6478098" cy="5980055"/>
          </a:xfrm>
        </p:grpSpPr>
        <p:pic>
          <p:nvPicPr>
            <p:cNvPr id="7" name="Picture 6"/>
            <p:cNvPicPr/>
            <p:nvPr/>
          </p:nvPicPr>
          <p:blipFill rotWithShape="1">
            <a:blip r:embed="rId2"/>
            <a:srcRect l="53881" t="88963" r="40134" b="3903"/>
            <a:stretch/>
          </p:blipFill>
          <p:spPr bwMode="auto">
            <a:xfrm>
              <a:off x="2207540" y="3723542"/>
              <a:ext cx="4679340" cy="2351942"/>
            </a:xfrm>
            <a:prstGeom prst="rect">
              <a:avLst/>
            </a:prstGeom>
            <a:ln>
              <a:noFill/>
            </a:ln>
            <a:extLst>
              <a:ext uri="{53640926-AAD7-44D8-BBD7-CCE9431645EC}">
                <a14:shadowObscured xmlns:a14="http://schemas.microsoft.com/office/drawing/2010/main"/>
              </a:ext>
            </a:extLst>
          </p:spPr>
        </p:pic>
        <p:sp>
          <p:nvSpPr>
            <p:cNvPr id="8" name="Oval 7"/>
            <p:cNvSpPr/>
            <p:nvPr/>
          </p:nvSpPr>
          <p:spPr>
            <a:xfrm>
              <a:off x="4911223" y="5266592"/>
              <a:ext cx="2368808" cy="925391"/>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TextBox 4"/>
            <p:cNvSpPr txBox="1"/>
            <p:nvPr/>
          </p:nvSpPr>
          <p:spPr>
            <a:xfrm>
              <a:off x="975946" y="852854"/>
              <a:ext cx="3156439" cy="523220"/>
            </a:xfrm>
            <a:prstGeom prst="rect">
              <a:avLst/>
            </a:prstGeom>
            <a:noFill/>
          </p:spPr>
          <p:txBody>
            <a:bodyPr wrap="square" rtlCol="0">
              <a:spAutoFit/>
            </a:bodyPr>
            <a:lstStyle/>
            <a:p>
              <a:r>
                <a:rPr lang="en-US" sz="2800" b="1" dirty="0" smtClean="0">
                  <a:solidFill>
                    <a:srgbClr val="00B0F0"/>
                  </a:solidFill>
                </a:rPr>
                <a:t>We have liftoff!!!</a:t>
              </a:r>
              <a:endParaRPr lang="en-US" sz="2800" b="1" dirty="0">
                <a:solidFill>
                  <a:srgbClr val="00B0F0"/>
                </a:solidFill>
              </a:endParaRPr>
            </a:p>
          </p:txBody>
        </p:sp>
        <p:pic>
          <p:nvPicPr>
            <p:cNvPr id="1026" name="Picture 2" descr="Trending on social media ve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127" y="211928"/>
              <a:ext cx="3040917" cy="303605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224499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Import Updates</a:t>
            </a:r>
            <a:endParaRPr lang="en-US" dirty="0"/>
          </a:p>
        </p:txBody>
      </p:sp>
      <p:sp>
        <p:nvSpPr>
          <p:cNvPr id="3" name="Slide Number Placeholder 2"/>
          <p:cNvSpPr>
            <a:spLocks noGrp="1"/>
          </p:cNvSpPr>
          <p:nvPr>
            <p:ph type="sldNum" sz="quarter" idx="11"/>
          </p:nvPr>
        </p:nvSpPr>
        <p:spPr/>
        <p:txBody>
          <a:bodyPr/>
          <a:lstStyle/>
          <a:p>
            <a:fld id="{79E2996C-95C0-8E43-BBBE-CC6F481F8A88}" type="slidenum">
              <a:rPr lang="en-US" smtClean="0"/>
              <a:pPr/>
              <a:t>2</a:t>
            </a:fld>
            <a:endParaRPr lang="en-US" dirty="0"/>
          </a:p>
        </p:txBody>
      </p:sp>
      <p:sp>
        <p:nvSpPr>
          <p:cNvPr id="5" name="Content Placeholder 4"/>
          <p:cNvSpPr>
            <a:spLocks noGrp="1"/>
          </p:cNvSpPr>
          <p:nvPr>
            <p:ph sz="quarter" idx="13"/>
          </p:nvPr>
        </p:nvSpPr>
        <p:spPr>
          <a:xfrm>
            <a:off x="741364" y="1377759"/>
            <a:ext cx="7945437" cy="4706049"/>
          </a:xfrm>
        </p:spPr>
        <p:txBody>
          <a:bodyPr/>
          <a:lstStyle/>
          <a:p>
            <a:endParaRPr lang="en-US" dirty="0" smtClean="0"/>
          </a:p>
          <a:p>
            <a:pPr marL="0" indent="0">
              <a:buNone/>
            </a:pPr>
            <a:r>
              <a:rPr lang="en-US" dirty="0" smtClean="0"/>
              <a:t>What we will cover…</a:t>
            </a:r>
            <a:endParaRPr lang="en-US" dirty="0"/>
          </a:p>
          <a:p>
            <a:endParaRPr lang="en-US" dirty="0"/>
          </a:p>
          <a:p>
            <a:r>
              <a:rPr lang="en-US" dirty="0" smtClean="0"/>
              <a:t>Global vs Import update</a:t>
            </a:r>
          </a:p>
          <a:p>
            <a:r>
              <a:rPr lang="en-US" dirty="0" smtClean="0"/>
              <a:t>Import update setup</a:t>
            </a:r>
          </a:p>
          <a:p>
            <a:r>
              <a:rPr lang="en-US" dirty="0" smtClean="0"/>
              <a:t>Examples of Import Updates</a:t>
            </a:r>
          </a:p>
          <a:p>
            <a:r>
              <a:rPr lang="en-US" dirty="0" smtClean="0"/>
              <a:t>Exception Error Reports</a:t>
            </a:r>
          </a:p>
          <a:p>
            <a:r>
              <a:rPr lang="en-US" dirty="0" smtClean="0"/>
              <a:t>Other tips and tricks</a:t>
            </a:r>
            <a:endParaRPr lang="en-US" dirty="0"/>
          </a:p>
        </p:txBody>
      </p:sp>
      <p:sp>
        <p:nvSpPr>
          <p:cNvPr id="8" name="TextBox 7"/>
          <p:cNvSpPr txBox="1"/>
          <p:nvPr/>
        </p:nvSpPr>
        <p:spPr>
          <a:xfrm>
            <a:off x="2329962" y="6493014"/>
            <a:ext cx="3912576" cy="292388"/>
          </a:xfrm>
          <a:prstGeom prst="rect">
            <a:avLst/>
          </a:prstGeom>
          <a:noFill/>
        </p:spPr>
        <p:txBody>
          <a:bodyPr wrap="square" rtlCol="0">
            <a:spAutoFit/>
          </a:bodyPr>
          <a:lstStyle/>
          <a:p>
            <a:r>
              <a:rPr lang="en-US" sz="1300" dirty="0" smtClean="0">
                <a:solidFill>
                  <a:schemeClr val="bg1"/>
                </a:solidFill>
              </a:rPr>
              <a:t>Importing in Raiser’s Edge</a:t>
            </a:r>
            <a:endParaRPr lang="en-US" sz="1300" dirty="0">
              <a:solidFill>
                <a:schemeClr val="bg1"/>
              </a:solidFill>
            </a:endParaRPr>
          </a:p>
        </p:txBody>
      </p:sp>
    </p:spTree>
    <p:extLst>
      <p:ext uri="{BB962C8B-B14F-4D97-AF65-F5344CB8AC3E}">
        <p14:creationId xmlns:p14="http://schemas.microsoft.com/office/powerpoint/2010/main" val="20385022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Exception Errors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20</a:t>
            </a:fld>
            <a:endParaRPr lang="en-US"/>
          </a:p>
        </p:txBody>
      </p:sp>
      <p:grpSp>
        <p:nvGrpSpPr>
          <p:cNvPr id="12" name="Group 11"/>
          <p:cNvGrpSpPr/>
          <p:nvPr/>
        </p:nvGrpSpPr>
        <p:grpSpPr>
          <a:xfrm>
            <a:off x="1895553" y="395754"/>
            <a:ext cx="7046223" cy="5090646"/>
            <a:chOff x="1895553" y="395754"/>
            <a:chExt cx="7046223" cy="5090646"/>
          </a:xfrm>
        </p:grpSpPr>
        <p:pic>
          <p:nvPicPr>
            <p:cNvPr id="10" name="Picture 9"/>
            <p:cNvPicPr/>
            <p:nvPr/>
          </p:nvPicPr>
          <p:blipFill rotWithShape="1">
            <a:blip r:embed="rId2"/>
            <a:srcRect l="23558" t="36314" r="63608" b="40212"/>
            <a:stretch/>
          </p:blipFill>
          <p:spPr bwMode="auto">
            <a:xfrm>
              <a:off x="1895553" y="395754"/>
              <a:ext cx="7046223" cy="5090646"/>
            </a:xfrm>
            <a:prstGeom prst="rect">
              <a:avLst/>
            </a:prstGeom>
            <a:ln>
              <a:noFill/>
            </a:ln>
            <a:extLst>
              <a:ext uri="{53640926-AAD7-44D8-BBD7-CCE9431645EC}">
                <a14:shadowObscured xmlns:a14="http://schemas.microsoft.com/office/drawing/2010/main"/>
              </a:ext>
            </a:extLst>
          </p:spPr>
        </p:pic>
        <p:pic>
          <p:nvPicPr>
            <p:cNvPr id="1026" name="Picture 2" descr="Trending on social media vector"/>
            <p:cNvPicPr>
              <a:picLocks noChangeAspect="1" noChangeArrowheads="1"/>
            </p:cNvPicPr>
            <p:nvPr/>
          </p:nvPicPr>
          <p:blipFill rotWithShape="1">
            <a:blip r:embed="rId3">
              <a:extLst>
                <a:ext uri="{28A0092B-C50C-407E-A947-70E740481C1C}">
                  <a14:useLocalDpi xmlns:a14="http://schemas.microsoft.com/office/drawing/2010/main" val="0"/>
                </a:ext>
              </a:extLst>
            </a:blip>
            <a:srcRect l="7688" t="9345" r="7188" b="11187"/>
            <a:stretch/>
          </p:blipFill>
          <p:spPr bwMode="auto">
            <a:xfrm rot="9116519">
              <a:off x="2535584" y="1734727"/>
              <a:ext cx="2588554" cy="24127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5539450" y="1846385"/>
              <a:ext cx="3024258" cy="1644161"/>
            </a:xfrm>
            <a:prstGeom prst="rect">
              <a:avLst/>
            </a:prstGeom>
            <a:noFill/>
            <a:ln w="57150">
              <a:solidFill>
                <a:srgbClr val="0AA69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385000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Exception Errors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21</a:t>
            </a:fld>
            <a:endParaRPr lang="en-US"/>
          </a:p>
        </p:txBody>
      </p:sp>
      <p:grpSp>
        <p:nvGrpSpPr>
          <p:cNvPr id="6" name="Group 5"/>
          <p:cNvGrpSpPr/>
          <p:nvPr/>
        </p:nvGrpSpPr>
        <p:grpSpPr>
          <a:xfrm>
            <a:off x="334109" y="369276"/>
            <a:ext cx="8352691" cy="5706208"/>
            <a:chOff x="474785" y="395654"/>
            <a:chExt cx="8352691" cy="5706208"/>
          </a:xfrm>
        </p:grpSpPr>
        <p:pic>
          <p:nvPicPr>
            <p:cNvPr id="10" name="Picture 9"/>
            <p:cNvPicPr/>
            <p:nvPr/>
          </p:nvPicPr>
          <p:blipFill rotWithShape="1">
            <a:blip r:embed="rId2"/>
            <a:srcRect l="17772" t="10995" r="59721" b="31911"/>
            <a:stretch/>
          </p:blipFill>
          <p:spPr bwMode="auto">
            <a:xfrm>
              <a:off x="474785" y="395654"/>
              <a:ext cx="8352691" cy="5706208"/>
            </a:xfrm>
            <a:prstGeom prst="rect">
              <a:avLst/>
            </a:prstGeom>
            <a:ln>
              <a:noFill/>
            </a:ln>
            <a:extLst>
              <a:ext uri="{53640926-AAD7-44D8-BBD7-CCE9431645EC}">
                <a14:shadowObscured xmlns:a14="http://schemas.microsoft.com/office/drawing/2010/main"/>
              </a:ext>
            </a:extLst>
          </p:spPr>
        </p:pic>
        <p:sp>
          <p:nvSpPr>
            <p:cNvPr id="2" name="Rectangle 1"/>
            <p:cNvSpPr/>
            <p:nvPr/>
          </p:nvSpPr>
          <p:spPr>
            <a:xfrm>
              <a:off x="474785" y="5266592"/>
              <a:ext cx="8352691" cy="835270"/>
            </a:xfrm>
            <a:prstGeom prst="rect">
              <a:avLst/>
            </a:prstGeom>
            <a:noFill/>
            <a:ln w="44450">
              <a:solidFill>
                <a:srgbClr val="0090D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6400800" y="1011115"/>
            <a:ext cx="2558562" cy="1538654"/>
            <a:chOff x="6400800" y="1011115"/>
            <a:chExt cx="2558562" cy="1538654"/>
          </a:xfrm>
        </p:grpSpPr>
        <p:sp>
          <p:nvSpPr>
            <p:cNvPr id="7" name="Rounded Rectangular Callout 6"/>
            <p:cNvSpPr/>
            <p:nvPr/>
          </p:nvSpPr>
          <p:spPr>
            <a:xfrm>
              <a:off x="6400800" y="1011115"/>
              <a:ext cx="2558562" cy="1538654"/>
            </a:xfrm>
            <a:prstGeom prst="wedgeRoundRectCallout">
              <a:avLst/>
            </a:prstGeom>
            <a:noFill/>
            <a:ln w="38100">
              <a:solidFill>
                <a:srgbClr val="0090D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475534" y="1362779"/>
              <a:ext cx="2409093" cy="646331"/>
            </a:xfrm>
            <a:prstGeom prst="rect">
              <a:avLst/>
            </a:prstGeom>
          </p:spPr>
          <p:txBody>
            <a:bodyPr wrap="square">
              <a:spAutoFit/>
            </a:bodyPr>
            <a:lstStyle/>
            <a:p>
              <a:r>
                <a:rPr lang="en-US" dirty="0"/>
                <a:t>KB62324 lists common import exception errors</a:t>
              </a:r>
            </a:p>
          </p:txBody>
        </p:sp>
      </p:grpSp>
    </p:spTree>
    <p:extLst>
      <p:ext uri="{BB962C8B-B14F-4D97-AF65-F5344CB8AC3E}">
        <p14:creationId xmlns:p14="http://schemas.microsoft.com/office/powerpoint/2010/main" val="5447098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Import Complete</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22</a:t>
            </a:fld>
            <a:endParaRPr lang="en-US"/>
          </a:p>
        </p:txBody>
      </p:sp>
      <p:grpSp>
        <p:nvGrpSpPr>
          <p:cNvPr id="7" name="Group 6"/>
          <p:cNvGrpSpPr/>
          <p:nvPr/>
        </p:nvGrpSpPr>
        <p:grpSpPr>
          <a:xfrm>
            <a:off x="940777" y="703385"/>
            <a:ext cx="7385538" cy="4897315"/>
            <a:chOff x="940777" y="703385"/>
            <a:chExt cx="7385538" cy="4897315"/>
          </a:xfrm>
        </p:grpSpPr>
        <p:pic>
          <p:nvPicPr>
            <p:cNvPr id="8" name="Picture 7"/>
            <p:cNvPicPr/>
            <p:nvPr/>
          </p:nvPicPr>
          <p:blipFill rotWithShape="1">
            <a:blip r:embed="rId2"/>
            <a:srcRect l="23612" t="38338" r="63671" b="40052"/>
            <a:stretch/>
          </p:blipFill>
          <p:spPr bwMode="auto">
            <a:xfrm>
              <a:off x="940777" y="703385"/>
              <a:ext cx="7385538" cy="4897315"/>
            </a:xfrm>
            <a:prstGeom prst="rect">
              <a:avLst/>
            </a:prstGeom>
            <a:ln>
              <a:noFill/>
            </a:ln>
            <a:extLst>
              <a:ext uri="{53640926-AAD7-44D8-BBD7-CCE9431645EC}">
                <a14:shadowObscured xmlns:a14="http://schemas.microsoft.com/office/drawing/2010/main"/>
              </a:ext>
            </a:extLst>
          </p:spPr>
        </p:pic>
        <p:sp>
          <p:nvSpPr>
            <p:cNvPr id="9" name="TextBox 8"/>
            <p:cNvSpPr txBox="1"/>
            <p:nvPr/>
          </p:nvSpPr>
          <p:spPr>
            <a:xfrm rot="21216679">
              <a:off x="1576998" y="2736543"/>
              <a:ext cx="1881554" cy="830997"/>
            </a:xfrm>
            <a:prstGeom prst="rect">
              <a:avLst/>
            </a:prstGeom>
            <a:noFill/>
          </p:spPr>
          <p:txBody>
            <a:bodyPr wrap="square" rtlCol="0">
              <a:spAutoFit/>
            </a:bodyPr>
            <a:lstStyle/>
            <a:p>
              <a:r>
                <a:rPr lang="en-US" sz="4800" dirty="0" smtClean="0">
                  <a:solidFill>
                    <a:srgbClr val="FF00FF"/>
                  </a:solidFill>
                  <a:latin typeface="Harlow Solid Italic" panose="04030604020F02020D02" pitchFamily="82" charset="0"/>
                </a:rPr>
                <a:t>Voila!</a:t>
              </a:r>
              <a:endParaRPr lang="en-US" sz="4800" dirty="0">
                <a:solidFill>
                  <a:srgbClr val="FF00FF"/>
                </a:solidFill>
                <a:latin typeface="Harlow Solid Italic" panose="04030604020F02020D02" pitchFamily="82" charset="0"/>
              </a:endParaRPr>
            </a:p>
          </p:txBody>
        </p:sp>
      </p:grpSp>
    </p:spTree>
    <p:extLst>
      <p:ext uri="{BB962C8B-B14F-4D97-AF65-F5344CB8AC3E}">
        <p14:creationId xmlns:p14="http://schemas.microsoft.com/office/powerpoint/2010/main" val="17692215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23</a:t>
            </a:fld>
            <a:endParaRPr lang="en-US"/>
          </a:p>
        </p:txBody>
      </p:sp>
      <p:sp>
        <p:nvSpPr>
          <p:cNvPr id="7" name="TextBox 6"/>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Constituent Appeals Tab</a:t>
            </a:r>
            <a:endParaRPr lang="en-US" sz="2800" b="1" dirty="0">
              <a:solidFill>
                <a:srgbClr val="00B0F0"/>
              </a:solidFill>
            </a:endParaRPr>
          </a:p>
        </p:txBody>
      </p:sp>
      <p:grpSp>
        <p:nvGrpSpPr>
          <p:cNvPr id="2" name="Group 1"/>
          <p:cNvGrpSpPr/>
          <p:nvPr/>
        </p:nvGrpSpPr>
        <p:grpSpPr>
          <a:xfrm>
            <a:off x="448408" y="1283678"/>
            <a:ext cx="8519746" cy="4131614"/>
            <a:chOff x="448408" y="1283678"/>
            <a:chExt cx="8519746" cy="4131614"/>
          </a:xfrm>
        </p:grpSpPr>
        <p:pic>
          <p:nvPicPr>
            <p:cNvPr id="8" name="Picture 7"/>
            <p:cNvPicPr/>
            <p:nvPr/>
          </p:nvPicPr>
          <p:blipFill rotWithShape="1">
            <a:blip r:embed="rId2"/>
            <a:srcRect l="14333" t="20903" r="63514" b="48104"/>
            <a:stretch/>
          </p:blipFill>
          <p:spPr bwMode="auto">
            <a:xfrm>
              <a:off x="448408" y="1283678"/>
              <a:ext cx="8519746" cy="4131614"/>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830188" y="5142731"/>
              <a:ext cx="8137966" cy="272561"/>
            </a:xfrm>
            <a:prstGeom prst="rect">
              <a:avLst/>
            </a:prstGeom>
            <a:noFill/>
            <a:ln w="60325">
              <a:solidFill>
                <a:srgbClr val="FFC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402626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24</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Changing Existing Table Entries</a:t>
            </a:r>
            <a:endParaRPr lang="en-US" sz="2800" b="1" dirty="0">
              <a:solidFill>
                <a:srgbClr val="00B0F0"/>
              </a:solidFill>
            </a:endParaRPr>
          </a:p>
        </p:txBody>
      </p:sp>
      <p:sp>
        <p:nvSpPr>
          <p:cNvPr id="12" name="Content Placeholder 2"/>
          <p:cNvSpPr>
            <a:spLocks noGrp="1"/>
          </p:cNvSpPr>
          <p:nvPr>
            <p:ph sz="half" idx="4294967295"/>
          </p:nvPr>
        </p:nvSpPr>
        <p:spPr>
          <a:xfrm>
            <a:off x="720969" y="1583386"/>
            <a:ext cx="7867273" cy="4211515"/>
          </a:xfrm>
          <a:prstGeom prst="rect">
            <a:avLst/>
          </a:prstGeom>
        </p:spPr>
        <p:txBody>
          <a:bodyPr>
            <a:normAutofit/>
          </a:bodyPr>
          <a:lstStyle/>
          <a:p>
            <a:pPr marL="0" indent="0">
              <a:buNone/>
            </a:pPr>
            <a:r>
              <a:rPr lang="en-US" dirty="0" smtClean="0"/>
              <a:t>Updating </a:t>
            </a:r>
            <a:r>
              <a:rPr lang="en-US" b="1" dirty="0" smtClean="0">
                <a:solidFill>
                  <a:srgbClr val="FF00FF"/>
                </a:solidFill>
              </a:rPr>
              <a:t>existing table entries</a:t>
            </a:r>
            <a:r>
              <a:rPr lang="en-US" dirty="0" smtClean="0"/>
              <a:t>, use the Import ID!</a:t>
            </a:r>
          </a:p>
          <a:p>
            <a:pPr marL="0" indent="0">
              <a:buNone/>
            </a:pPr>
            <a:endParaRPr lang="en-US" dirty="0"/>
          </a:p>
          <a:p>
            <a:pPr marL="0" indent="0">
              <a:buNone/>
            </a:pPr>
            <a:r>
              <a:rPr lang="en-US" dirty="0" smtClean="0"/>
              <a:t>In this example, we will flag certain </a:t>
            </a:r>
            <a:r>
              <a:rPr lang="en-US" dirty="0" smtClean="0"/>
              <a:t>phone numbers as </a:t>
            </a:r>
            <a:r>
              <a:rPr lang="en-US" dirty="0" smtClean="0"/>
              <a:t>“Primary”</a:t>
            </a:r>
          </a:p>
          <a:p>
            <a:pPr marL="0" indent="0">
              <a:buNone/>
            </a:pPr>
            <a:endParaRPr lang="en-US" dirty="0"/>
          </a:p>
          <a:p>
            <a:pPr marL="0" indent="0">
              <a:buNone/>
            </a:pPr>
            <a:r>
              <a:rPr lang="en-US" dirty="0" smtClean="0"/>
              <a:t>Query for your record grouping and take the query into Export </a:t>
            </a:r>
            <a:r>
              <a:rPr lang="en-US" i="1" dirty="0" smtClean="0"/>
              <a:t>(not exporting from query)</a:t>
            </a:r>
            <a:r>
              <a:rPr lang="en-US" dirty="0" smtClean="0"/>
              <a:t>.</a:t>
            </a:r>
          </a:p>
          <a:p>
            <a:pPr marL="0" indent="0">
              <a:buNone/>
            </a:pPr>
            <a:endParaRPr lang="en-US" dirty="0" smtClean="0"/>
          </a:p>
          <a:p>
            <a:pPr marL="0" indent="0" algn="ctr">
              <a:buNone/>
            </a:pPr>
            <a:r>
              <a:rPr lang="en-US" sz="4000" b="1" dirty="0" smtClean="0">
                <a:solidFill>
                  <a:srgbClr val="FF00FF"/>
                </a:solidFill>
                <a:latin typeface="Ink Free" panose="03080402000500000000" pitchFamily="66" charset="0"/>
              </a:rPr>
              <a:t>WHY, you ask????</a:t>
            </a:r>
          </a:p>
        </p:txBody>
      </p:sp>
    </p:spTree>
    <p:extLst>
      <p:ext uri="{BB962C8B-B14F-4D97-AF65-F5344CB8AC3E}">
        <p14:creationId xmlns:p14="http://schemas.microsoft.com/office/powerpoint/2010/main" val="17238408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25</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Changing Existing Table Entries</a:t>
            </a:r>
            <a:endParaRPr lang="en-US" sz="2800" b="1" dirty="0">
              <a:solidFill>
                <a:srgbClr val="00B0F0"/>
              </a:solidFill>
            </a:endParaRPr>
          </a:p>
        </p:txBody>
      </p:sp>
      <p:sp>
        <p:nvSpPr>
          <p:cNvPr id="2" name="TextBox 1"/>
          <p:cNvSpPr txBox="1"/>
          <p:nvPr/>
        </p:nvSpPr>
        <p:spPr>
          <a:xfrm>
            <a:off x="888218" y="2156411"/>
            <a:ext cx="7230257" cy="1323439"/>
          </a:xfrm>
          <a:prstGeom prst="rect">
            <a:avLst/>
          </a:prstGeom>
          <a:noFill/>
        </p:spPr>
        <p:txBody>
          <a:bodyPr wrap="square" rtlCol="0">
            <a:spAutoFit/>
          </a:bodyPr>
          <a:lstStyle/>
          <a:p>
            <a:pPr algn="ctr"/>
            <a:r>
              <a:rPr lang="en-US" sz="4000" b="1" dirty="0" smtClean="0">
                <a:solidFill>
                  <a:srgbClr val="FF00FF"/>
                </a:solidFill>
                <a:latin typeface="Ink Free" panose="03080402000500000000" pitchFamily="66" charset="0"/>
              </a:rPr>
              <a:t>Because not all Import IDs</a:t>
            </a:r>
          </a:p>
          <a:p>
            <a:pPr algn="ctr"/>
            <a:r>
              <a:rPr lang="en-US" sz="4000" b="1" dirty="0" smtClean="0">
                <a:solidFill>
                  <a:srgbClr val="FF00FF"/>
                </a:solidFill>
                <a:latin typeface="Ink Free" panose="03080402000500000000" pitchFamily="66" charset="0"/>
              </a:rPr>
              <a:t>are available through Query</a:t>
            </a:r>
            <a:endParaRPr lang="en-US" sz="4000" b="1" dirty="0">
              <a:solidFill>
                <a:srgbClr val="FF00FF"/>
              </a:solidFill>
              <a:latin typeface="Ink Free" panose="03080402000500000000" pitchFamily="66" charset="0"/>
            </a:endParaRPr>
          </a:p>
        </p:txBody>
      </p:sp>
    </p:spTree>
    <p:extLst>
      <p:ext uri="{BB962C8B-B14F-4D97-AF65-F5344CB8AC3E}">
        <p14:creationId xmlns:p14="http://schemas.microsoft.com/office/powerpoint/2010/main" val="36729059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26</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Exporting with Import ID Values</a:t>
            </a:r>
            <a:endParaRPr lang="en-US" sz="2800" b="1" dirty="0">
              <a:solidFill>
                <a:srgbClr val="00B0F0"/>
              </a:solidFill>
            </a:endParaRPr>
          </a:p>
        </p:txBody>
      </p:sp>
      <p:grpSp>
        <p:nvGrpSpPr>
          <p:cNvPr id="8" name="Group 7"/>
          <p:cNvGrpSpPr/>
          <p:nvPr/>
        </p:nvGrpSpPr>
        <p:grpSpPr>
          <a:xfrm>
            <a:off x="1293520" y="553916"/>
            <a:ext cx="6074435" cy="4915267"/>
            <a:chOff x="1293520" y="553916"/>
            <a:chExt cx="6074435" cy="4915267"/>
          </a:xfrm>
        </p:grpSpPr>
        <p:pic>
          <p:nvPicPr>
            <p:cNvPr id="7" name="Picture 6"/>
            <p:cNvPicPr/>
            <p:nvPr/>
          </p:nvPicPr>
          <p:blipFill rotWithShape="1">
            <a:blip r:embed="rId2"/>
            <a:srcRect t="7253" r="85923" b="58358"/>
            <a:stretch/>
          </p:blipFill>
          <p:spPr bwMode="auto">
            <a:xfrm>
              <a:off x="1293520" y="553916"/>
              <a:ext cx="6074435" cy="4915267"/>
            </a:xfrm>
            <a:prstGeom prst="rect">
              <a:avLst/>
            </a:prstGeom>
            <a:ln>
              <a:noFill/>
            </a:ln>
            <a:extLst>
              <a:ext uri="{53640926-AAD7-44D8-BBD7-CCE9431645EC}">
                <a14:shadowObscured xmlns:a14="http://schemas.microsoft.com/office/drawing/2010/main"/>
              </a:ext>
            </a:extLst>
          </p:spPr>
        </p:pic>
        <p:sp>
          <p:nvSpPr>
            <p:cNvPr id="5" name="Oval 4"/>
            <p:cNvSpPr/>
            <p:nvPr/>
          </p:nvSpPr>
          <p:spPr>
            <a:xfrm>
              <a:off x="1740879" y="4313564"/>
              <a:ext cx="1679330" cy="351692"/>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V="1">
              <a:off x="2875085" y="2453054"/>
              <a:ext cx="2118947" cy="1877122"/>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5" idx="7"/>
            </p:cNvCxnSpPr>
            <p:nvPr/>
          </p:nvCxnSpPr>
          <p:spPr>
            <a:xfrm flipV="1">
              <a:off x="3174277" y="3479980"/>
              <a:ext cx="1872510" cy="885088"/>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3420209" y="4498570"/>
              <a:ext cx="1573823" cy="26377"/>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95316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27</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Export Results for Phone Fields</a:t>
            </a:r>
            <a:endParaRPr lang="en-US" sz="2800" b="1" dirty="0">
              <a:solidFill>
                <a:srgbClr val="00B0F0"/>
              </a:solidFill>
            </a:endParaRPr>
          </a:p>
        </p:txBody>
      </p:sp>
      <p:pic>
        <p:nvPicPr>
          <p:cNvPr id="6" name="Picture 5"/>
          <p:cNvPicPr/>
          <p:nvPr/>
        </p:nvPicPr>
        <p:blipFill rotWithShape="1">
          <a:blip r:embed="rId2"/>
          <a:srcRect t="17455" r="56570" b="32574"/>
          <a:stretch/>
        </p:blipFill>
        <p:spPr bwMode="auto">
          <a:xfrm>
            <a:off x="237392" y="1398448"/>
            <a:ext cx="8678008" cy="4246214"/>
          </a:xfrm>
          <a:prstGeom prst="rect">
            <a:avLst/>
          </a:prstGeom>
          <a:ln>
            <a:noFill/>
          </a:ln>
          <a:extLst>
            <a:ext uri="{53640926-AAD7-44D8-BBD7-CCE9431645EC}">
              <a14:shadowObscured xmlns:a14="http://schemas.microsoft.com/office/drawing/2010/main"/>
            </a:ext>
          </a:extLst>
        </p:spPr>
      </p:pic>
      <p:sp>
        <p:nvSpPr>
          <p:cNvPr id="2" name="Oval 1"/>
          <p:cNvSpPr/>
          <p:nvPr/>
        </p:nvSpPr>
        <p:spPr>
          <a:xfrm>
            <a:off x="1213338" y="1398448"/>
            <a:ext cx="1019908" cy="922721"/>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530111" y="1398448"/>
            <a:ext cx="1019908" cy="922721"/>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100396" y="1398447"/>
            <a:ext cx="1019908" cy="922721"/>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91790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28</a:t>
            </a:fld>
            <a:endParaRPr lang="en-US"/>
          </a:p>
        </p:txBody>
      </p:sp>
      <p:sp>
        <p:nvSpPr>
          <p:cNvPr id="11" name="TextBox 10"/>
          <p:cNvSpPr txBox="1"/>
          <p:nvPr/>
        </p:nvSpPr>
        <p:spPr>
          <a:xfrm>
            <a:off x="956870" y="311278"/>
            <a:ext cx="7230257" cy="523220"/>
          </a:xfrm>
          <a:prstGeom prst="rect">
            <a:avLst/>
          </a:prstGeom>
          <a:noFill/>
        </p:spPr>
        <p:txBody>
          <a:bodyPr wrap="square" rtlCol="0">
            <a:spAutoFit/>
          </a:bodyPr>
          <a:lstStyle/>
          <a:p>
            <a:pPr algn="ctr"/>
            <a:r>
              <a:rPr lang="en-US" sz="2800" b="1" dirty="0" smtClean="0">
                <a:solidFill>
                  <a:srgbClr val="00B0F0"/>
                </a:solidFill>
              </a:rPr>
              <a:t>Phone Fields Ready for Import</a:t>
            </a:r>
            <a:endParaRPr lang="en-US" sz="2800" b="1" dirty="0">
              <a:solidFill>
                <a:srgbClr val="00B0F0"/>
              </a:solidFill>
            </a:endParaRPr>
          </a:p>
        </p:txBody>
      </p:sp>
      <p:pic>
        <p:nvPicPr>
          <p:cNvPr id="8" name="Picture 7"/>
          <p:cNvPicPr/>
          <p:nvPr/>
        </p:nvPicPr>
        <p:blipFill rotWithShape="1">
          <a:blip r:embed="rId2"/>
          <a:srcRect t="17374" r="80897" b="21676"/>
          <a:stretch/>
        </p:blipFill>
        <p:spPr bwMode="auto">
          <a:xfrm>
            <a:off x="2524442" y="1223962"/>
            <a:ext cx="4095115" cy="44100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46486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29</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Constituent Phone Import</a:t>
            </a:r>
            <a:endParaRPr lang="en-US" sz="2800" b="1" dirty="0">
              <a:solidFill>
                <a:srgbClr val="00B0F0"/>
              </a:solidFill>
            </a:endParaRPr>
          </a:p>
        </p:txBody>
      </p:sp>
      <p:grpSp>
        <p:nvGrpSpPr>
          <p:cNvPr id="9" name="Group 8"/>
          <p:cNvGrpSpPr/>
          <p:nvPr/>
        </p:nvGrpSpPr>
        <p:grpSpPr>
          <a:xfrm>
            <a:off x="1881554" y="1129889"/>
            <a:ext cx="5547946" cy="4989557"/>
            <a:chOff x="1881554" y="1129889"/>
            <a:chExt cx="5547946" cy="4989557"/>
          </a:xfrm>
        </p:grpSpPr>
        <p:pic>
          <p:nvPicPr>
            <p:cNvPr id="8" name="Picture 7"/>
            <p:cNvPicPr/>
            <p:nvPr/>
          </p:nvPicPr>
          <p:blipFill rotWithShape="1">
            <a:blip r:embed="rId2"/>
            <a:srcRect l="7136" t="13548" r="81085" b="52397"/>
            <a:stretch/>
          </p:blipFill>
          <p:spPr bwMode="auto">
            <a:xfrm>
              <a:off x="1881554" y="1129889"/>
              <a:ext cx="5547946" cy="4989557"/>
            </a:xfrm>
            <a:prstGeom prst="rect">
              <a:avLst/>
            </a:prstGeom>
            <a:ln>
              <a:noFill/>
            </a:ln>
            <a:extLst>
              <a:ext uri="{53640926-AAD7-44D8-BBD7-CCE9431645EC}">
                <a14:shadowObscured xmlns:a14="http://schemas.microsoft.com/office/drawing/2010/main"/>
              </a:ext>
            </a:extLst>
          </p:spPr>
        </p:pic>
        <p:cxnSp>
          <p:nvCxnSpPr>
            <p:cNvPr id="5" name="Straight Arrow Connector 4"/>
            <p:cNvCxnSpPr/>
            <p:nvPr/>
          </p:nvCxnSpPr>
          <p:spPr>
            <a:xfrm flipH="1">
              <a:off x="3666392" y="4273062"/>
              <a:ext cx="1951893" cy="123092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003334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Global Update</a:t>
            </a:r>
            <a:r>
              <a:rPr lang="en-US" dirty="0"/>
              <a:t/>
            </a:r>
            <a:br>
              <a:rPr lang="en-US" dirty="0"/>
            </a:br>
            <a:endParaRPr lang="en-US" dirty="0"/>
          </a:p>
        </p:txBody>
      </p:sp>
      <p:sp>
        <p:nvSpPr>
          <p:cNvPr id="3" name="Footer Placeholder 2"/>
          <p:cNvSpPr>
            <a:spLocks noGrp="1"/>
          </p:cNvSpPr>
          <p:nvPr>
            <p:ph type="ftr" sz="quarter" idx="10"/>
          </p:nvPr>
        </p:nvSpPr>
        <p:spPr/>
        <p:txBody>
          <a:bodyPr/>
          <a:lstStyle/>
          <a:p>
            <a:r>
              <a:rPr lang="en-US" dirty="0" smtClean="0"/>
              <a:t>Global vs Import Update</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3</a:t>
            </a:fld>
            <a:endParaRPr lang="en-US" dirty="0"/>
          </a:p>
        </p:txBody>
      </p:sp>
      <p:sp>
        <p:nvSpPr>
          <p:cNvPr id="5" name="TextBox 4"/>
          <p:cNvSpPr txBox="1"/>
          <p:nvPr/>
        </p:nvSpPr>
        <p:spPr>
          <a:xfrm>
            <a:off x="617838" y="1380743"/>
            <a:ext cx="7883611" cy="4678204"/>
          </a:xfrm>
          <a:prstGeom prst="rect">
            <a:avLst/>
          </a:prstGeom>
          <a:noFill/>
        </p:spPr>
        <p:txBody>
          <a:bodyPr wrap="square" rtlCol="0">
            <a:spAutoFit/>
          </a:bodyPr>
          <a:lstStyle/>
          <a:p>
            <a:r>
              <a:rPr lang="en-US" sz="2800" dirty="0" smtClean="0"/>
              <a:t>Globally Change Records in Admin to change all records or a group of records from query</a:t>
            </a:r>
          </a:p>
          <a:p>
            <a:endParaRPr lang="en-US" sz="2800" dirty="0"/>
          </a:p>
          <a:p>
            <a:pPr marL="285750" indent="-285750">
              <a:buFont typeface="Arial" panose="020B0604020202020204" pitchFamily="34" charset="0"/>
              <a:buChar char="•"/>
            </a:pPr>
            <a:r>
              <a:rPr lang="en-US" sz="2800" dirty="0" smtClean="0"/>
              <a:t>Changes based on record type </a:t>
            </a:r>
            <a:r>
              <a:rPr lang="en-US" sz="2800" dirty="0"/>
              <a:t>(constituent, event, membership, fund, campaign, appeal, gift, </a:t>
            </a:r>
            <a:r>
              <a:rPr lang="en-US" sz="2800" dirty="0" smtClean="0"/>
              <a:t>action)</a:t>
            </a:r>
          </a:p>
          <a:p>
            <a:endParaRPr lang="en-US" sz="2800" dirty="0" smtClean="0"/>
          </a:p>
          <a:p>
            <a:pPr marL="285750" indent="-285750">
              <a:buFont typeface="Arial" panose="020B0604020202020204" pitchFamily="34" charset="0"/>
              <a:buChar char="•"/>
            </a:pPr>
            <a:r>
              <a:rPr lang="en-US" sz="2800" dirty="0" smtClean="0"/>
              <a:t>Limitations – some fields only allow Add/Delete; Replace option must be value </a:t>
            </a:r>
            <a:r>
              <a:rPr lang="en-US" sz="2800" dirty="0" smtClean="0"/>
              <a:t>specific</a:t>
            </a:r>
            <a:endParaRPr lang="en-US" sz="2800" dirty="0" smtClean="0"/>
          </a:p>
          <a:p>
            <a:r>
              <a:rPr lang="en-US" sz="2800" dirty="0" smtClean="0"/>
              <a:t>	</a:t>
            </a:r>
          </a:p>
          <a:p>
            <a:pPr marL="285750" indent="-285750">
              <a:buFont typeface="Arial" panose="020B0604020202020204" pitchFamily="34" charset="0"/>
              <a:buChar char="•"/>
            </a:pPr>
            <a:r>
              <a:rPr lang="en-US" sz="2800" dirty="0" smtClean="0"/>
              <a:t>Global Change Phobia???  Then use import update! </a:t>
            </a:r>
            <a:endParaRPr lang="en-US" sz="2800" dirty="0"/>
          </a:p>
          <a:p>
            <a:endParaRPr lang="en-US" dirty="0"/>
          </a:p>
        </p:txBody>
      </p:sp>
    </p:spTree>
    <p:extLst>
      <p:ext uri="{BB962C8B-B14F-4D97-AF65-F5344CB8AC3E}">
        <p14:creationId xmlns:p14="http://schemas.microsoft.com/office/powerpoint/2010/main" val="22329098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30</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Constituent Phone Import</a:t>
            </a:r>
            <a:endParaRPr lang="en-US" sz="2800" b="1" dirty="0">
              <a:solidFill>
                <a:srgbClr val="00B0F0"/>
              </a:solidFill>
            </a:endParaRPr>
          </a:p>
        </p:txBody>
      </p:sp>
      <p:grpSp>
        <p:nvGrpSpPr>
          <p:cNvPr id="14" name="Group 13"/>
          <p:cNvGrpSpPr/>
          <p:nvPr/>
        </p:nvGrpSpPr>
        <p:grpSpPr>
          <a:xfrm>
            <a:off x="401270" y="757237"/>
            <a:ext cx="7406372" cy="5343525"/>
            <a:chOff x="401270" y="757237"/>
            <a:chExt cx="7406372" cy="5343525"/>
          </a:xfrm>
        </p:grpSpPr>
        <p:pic>
          <p:nvPicPr>
            <p:cNvPr id="10" name="Picture 9"/>
            <p:cNvPicPr/>
            <p:nvPr/>
          </p:nvPicPr>
          <p:blipFill rotWithShape="1">
            <a:blip r:embed="rId2"/>
            <a:srcRect r="82532" b="57265"/>
            <a:stretch/>
          </p:blipFill>
          <p:spPr bwMode="auto">
            <a:xfrm>
              <a:off x="1336357" y="757237"/>
              <a:ext cx="6471285" cy="5343525"/>
            </a:xfrm>
            <a:prstGeom prst="rect">
              <a:avLst/>
            </a:prstGeom>
            <a:ln>
              <a:noFill/>
            </a:ln>
            <a:extLst>
              <a:ext uri="{53640926-AAD7-44D8-BBD7-CCE9431645EC}">
                <a14:shadowObscured xmlns:a14="http://schemas.microsoft.com/office/drawing/2010/main"/>
              </a:ext>
            </a:extLst>
          </p:spPr>
        </p:pic>
        <p:cxnSp>
          <p:nvCxnSpPr>
            <p:cNvPr id="6" name="Straight Arrow Connector 5"/>
            <p:cNvCxnSpPr/>
            <p:nvPr/>
          </p:nvCxnSpPr>
          <p:spPr>
            <a:xfrm>
              <a:off x="404446" y="2540977"/>
              <a:ext cx="1248508" cy="8792"/>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5741377" y="1960685"/>
              <a:ext cx="861646" cy="791307"/>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01270" y="4434254"/>
              <a:ext cx="1248508" cy="8792"/>
            </a:xfrm>
            <a:prstGeom prst="straightConnector1">
              <a:avLst/>
            </a:prstGeom>
            <a:ln w="34925">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598361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31</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Constituent Phone Import</a:t>
            </a:r>
            <a:endParaRPr lang="en-US" sz="2800" b="1" dirty="0">
              <a:solidFill>
                <a:srgbClr val="00B0F0"/>
              </a:solidFill>
            </a:endParaRPr>
          </a:p>
        </p:txBody>
      </p:sp>
      <p:pic>
        <p:nvPicPr>
          <p:cNvPr id="5" name="Picture 4"/>
          <p:cNvPicPr/>
          <p:nvPr/>
        </p:nvPicPr>
        <p:blipFill rotWithShape="1">
          <a:blip r:embed="rId2"/>
          <a:srcRect t="6391" r="67187" b="70605"/>
          <a:stretch/>
        </p:blipFill>
        <p:spPr bwMode="auto">
          <a:xfrm>
            <a:off x="378069" y="1292786"/>
            <a:ext cx="8581293" cy="414965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73571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Import Appeal Coding – Updating Existing Fields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32</a:t>
            </a:fld>
            <a:endParaRPr lang="en-US"/>
          </a:p>
        </p:txBody>
      </p:sp>
      <p:sp>
        <p:nvSpPr>
          <p:cNvPr id="11" name="TextBox 10"/>
          <p:cNvSpPr txBox="1"/>
          <p:nvPr/>
        </p:nvSpPr>
        <p:spPr>
          <a:xfrm>
            <a:off x="888218" y="685800"/>
            <a:ext cx="7230257" cy="523220"/>
          </a:xfrm>
          <a:prstGeom prst="rect">
            <a:avLst/>
          </a:prstGeom>
          <a:noFill/>
        </p:spPr>
        <p:txBody>
          <a:bodyPr wrap="square" rtlCol="0">
            <a:spAutoFit/>
          </a:bodyPr>
          <a:lstStyle/>
          <a:p>
            <a:pPr algn="ctr"/>
            <a:r>
              <a:rPr lang="en-US" sz="2800" b="1" dirty="0" smtClean="0">
                <a:solidFill>
                  <a:srgbClr val="00B0F0"/>
                </a:solidFill>
              </a:rPr>
              <a:t>Constituent Phone Import</a:t>
            </a:r>
            <a:endParaRPr lang="en-US" sz="2800" b="1" dirty="0">
              <a:solidFill>
                <a:srgbClr val="00B0F0"/>
              </a:solidFill>
            </a:endParaRPr>
          </a:p>
        </p:txBody>
      </p:sp>
      <p:grpSp>
        <p:nvGrpSpPr>
          <p:cNvPr id="9" name="Group 8"/>
          <p:cNvGrpSpPr/>
          <p:nvPr/>
        </p:nvGrpSpPr>
        <p:grpSpPr>
          <a:xfrm>
            <a:off x="375372" y="1209020"/>
            <a:ext cx="8487274" cy="4207042"/>
            <a:chOff x="375372" y="1209020"/>
            <a:chExt cx="8487274" cy="4207042"/>
          </a:xfrm>
        </p:grpSpPr>
        <p:pic>
          <p:nvPicPr>
            <p:cNvPr id="6" name="Picture 5"/>
            <p:cNvPicPr/>
            <p:nvPr/>
          </p:nvPicPr>
          <p:blipFill rotWithShape="1">
            <a:blip r:embed="rId2"/>
            <a:srcRect l="29891" t="38427" r="64399" b="39998"/>
            <a:stretch/>
          </p:blipFill>
          <p:spPr bwMode="auto">
            <a:xfrm>
              <a:off x="375372" y="1209020"/>
              <a:ext cx="1840290" cy="2925787"/>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a:srcRect t="1" r="78770" b="61104"/>
            <a:stretch/>
          </p:blipFill>
          <p:spPr bwMode="auto">
            <a:xfrm>
              <a:off x="2834420" y="1572582"/>
              <a:ext cx="6028226" cy="3843480"/>
            </a:xfrm>
            <a:prstGeom prst="rect">
              <a:avLst/>
            </a:prstGeom>
            <a:ln>
              <a:noFill/>
            </a:ln>
            <a:extLst>
              <a:ext uri="{53640926-AAD7-44D8-BBD7-CCE9431645EC}">
                <a14:shadowObscured xmlns:a14="http://schemas.microsoft.com/office/drawing/2010/main"/>
              </a:ext>
            </a:extLst>
          </p:spPr>
        </p:pic>
        <p:sp>
          <p:nvSpPr>
            <p:cNvPr id="8" name="Rectangle 7"/>
            <p:cNvSpPr/>
            <p:nvPr/>
          </p:nvSpPr>
          <p:spPr>
            <a:xfrm>
              <a:off x="3006969" y="4598377"/>
              <a:ext cx="5855677" cy="615461"/>
            </a:xfrm>
            <a:prstGeom prst="rect">
              <a:avLst/>
            </a:prstGeom>
            <a:noFill/>
            <a:ln w="412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709498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Tips and Tricks</a:t>
            </a:r>
            <a:endParaRPr lang="en-US" dirty="0"/>
          </a:p>
        </p:txBody>
      </p:sp>
      <p:sp>
        <p:nvSpPr>
          <p:cNvPr id="3" name="Footer Placeholder 2"/>
          <p:cNvSpPr>
            <a:spLocks noGrp="1"/>
          </p:cNvSpPr>
          <p:nvPr>
            <p:ph type="ftr" sz="quarter" idx="11"/>
          </p:nvPr>
        </p:nvSpPr>
        <p:spPr/>
        <p:txBody>
          <a:bodyPr/>
          <a:lstStyle/>
          <a:p>
            <a:r>
              <a:rPr lang="en-US" dirty="0" smtClean="0"/>
              <a:t>Import Updates – Tips and Tricks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33</a:t>
            </a:fld>
            <a:endParaRPr lang="en-US"/>
          </a:p>
        </p:txBody>
      </p:sp>
      <p:sp>
        <p:nvSpPr>
          <p:cNvPr id="5" name="Content Placeholder 4"/>
          <p:cNvSpPr>
            <a:spLocks noGrp="1"/>
          </p:cNvSpPr>
          <p:nvPr>
            <p:ph sz="quarter" idx="13"/>
          </p:nvPr>
        </p:nvSpPr>
        <p:spPr>
          <a:xfrm>
            <a:off x="741364" y="1626578"/>
            <a:ext cx="7945437" cy="4447964"/>
          </a:xfrm>
        </p:spPr>
        <p:txBody>
          <a:bodyPr>
            <a:normAutofit lnSpcReduction="10000"/>
          </a:bodyPr>
          <a:lstStyle/>
          <a:p>
            <a:pPr marL="285750" indent="-285750">
              <a:buFont typeface="Arial" panose="020B0604020202020204" pitchFamily="34" charset="0"/>
              <a:buChar char="•"/>
            </a:pPr>
            <a:r>
              <a:rPr lang="en-US" dirty="0" smtClean="0"/>
              <a:t>You can import </a:t>
            </a:r>
            <a:r>
              <a:rPr lang="en-US" dirty="0"/>
              <a:t>new records and update existing records at </a:t>
            </a:r>
            <a:r>
              <a:rPr lang="en-US" dirty="0" smtClean="0"/>
              <a:t>one time </a:t>
            </a:r>
            <a:r>
              <a:rPr lang="en-US" dirty="0"/>
              <a:t>(not always the best </a:t>
            </a:r>
            <a:r>
              <a:rPr lang="en-US" dirty="0" smtClean="0"/>
              <a:t>idea). </a:t>
            </a:r>
            <a:endParaRPr lang="en-US" dirty="0" smtClean="0"/>
          </a:p>
          <a:p>
            <a:pPr marL="285750" indent="-285750">
              <a:buFont typeface="Arial" panose="020B0604020202020204" pitchFamily="34" charset="0"/>
              <a:buChar char="•"/>
            </a:pPr>
            <a:r>
              <a:rPr lang="en-US" dirty="0" smtClean="0"/>
              <a:t>Some Import IDs are only available in Export, so take your Query into Export</a:t>
            </a:r>
            <a:r>
              <a:rPr lang="en-US" dirty="0" smtClean="0"/>
              <a:t>!</a:t>
            </a:r>
          </a:p>
          <a:p>
            <a:pPr marL="285750" indent="-285750">
              <a:buFont typeface="Arial" panose="020B0604020202020204" pitchFamily="34" charset="0"/>
              <a:buChar char="•"/>
            </a:pPr>
            <a:r>
              <a:rPr lang="en-US" dirty="0" smtClean="0"/>
              <a:t>Format your Zip Code field as a text, not number field to preserve a leading zero.</a:t>
            </a:r>
            <a:endParaRPr lang="en-US" dirty="0"/>
          </a:p>
          <a:p>
            <a:r>
              <a:rPr lang="en-US" dirty="0" smtClean="0"/>
              <a:t>To </a:t>
            </a:r>
            <a:r>
              <a:rPr lang="en-US" dirty="0"/>
              <a:t>clear a field’s contents in the record, enter a caret (^) character [Shift + 6] in the field</a:t>
            </a:r>
            <a:r>
              <a:rPr lang="en-US" dirty="0" smtClean="0"/>
              <a:t>. </a:t>
            </a:r>
          </a:p>
          <a:p>
            <a:r>
              <a:rPr lang="en-US" dirty="0" smtClean="0"/>
              <a:t>For reference, save the original Excel file which includes the Constituent Name and RE ID.  This will help in identifying records in the Error Control Report or if you need to check a specific record in RE.</a:t>
            </a:r>
            <a:endParaRPr lang="en-US" dirty="0"/>
          </a:p>
          <a:p>
            <a:endParaRPr lang="en-US" dirty="0"/>
          </a:p>
        </p:txBody>
      </p:sp>
    </p:spTree>
    <p:extLst>
      <p:ext uri="{BB962C8B-B14F-4D97-AF65-F5344CB8AC3E}">
        <p14:creationId xmlns:p14="http://schemas.microsoft.com/office/powerpoint/2010/main" val="25366283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Tips and Tricks</a:t>
            </a:r>
            <a:endParaRPr lang="en-US" dirty="0"/>
          </a:p>
        </p:txBody>
      </p:sp>
      <p:sp>
        <p:nvSpPr>
          <p:cNvPr id="3" name="Footer Placeholder 2"/>
          <p:cNvSpPr>
            <a:spLocks noGrp="1"/>
          </p:cNvSpPr>
          <p:nvPr>
            <p:ph type="ftr" sz="quarter" idx="11"/>
          </p:nvPr>
        </p:nvSpPr>
        <p:spPr/>
        <p:txBody>
          <a:bodyPr/>
          <a:lstStyle/>
          <a:p>
            <a:r>
              <a:rPr lang="en-US" dirty="0" smtClean="0"/>
              <a:t>Import Updates – Tips and Tricks</a:t>
            </a:r>
            <a:endParaRPr lang="en-US" dirty="0"/>
          </a:p>
        </p:txBody>
      </p:sp>
      <p:sp>
        <p:nvSpPr>
          <p:cNvPr id="4" name="Slide Number Placeholder 3"/>
          <p:cNvSpPr>
            <a:spLocks noGrp="1"/>
          </p:cNvSpPr>
          <p:nvPr>
            <p:ph type="sldNum" sz="quarter" idx="12"/>
          </p:nvPr>
        </p:nvSpPr>
        <p:spPr/>
        <p:txBody>
          <a:bodyPr/>
          <a:lstStyle/>
          <a:p>
            <a:fld id="{79E2996C-95C0-8E43-BBBE-CC6F481F8A88}" type="slidenum">
              <a:rPr lang="en-US" smtClean="0"/>
              <a:t>34</a:t>
            </a:fld>
            <a:endParaRPr lang="en-US"/>
          </a:p>
        </p:txBody>
      </p:sp>
      <p:sp>
        <p:nvSpPr>
          <p:cNvPr id="5" name="Content Placeholder 4"/>
          <p:cNvSpPr>
            <a:spLocks noGrp="1"/>
          </p:cNvSpPr>
          <p:nvPr>
            <p:ph sz="quarter" idx="13"/>
          </p:nvPr>
        </p:nvSpPr>
        <p:spPr>
          <a:xfrm>
            <a:off x="741364" y="1336432"/>
            <a:ext cx="7945437" cy="4738110"/>
          </a:xfrm>
        </p:spPr>
        <p:txBody>
          <a:bodyPr>
            <a:normAutofit lnSpcReduction="10000"/>
          </a:bodyPr>
          <a:lstStyle/>
          <a:p>
            <a:pPr marL="285750" indent="-285750">
              <a:buFont typeface="Arial" panose="020B0604020202020204" pitchFamily="34" charset="0"/>
              <a:buChar char="•"/>
            </a:pPr>
            <a:endParaRPr lang="en-US" i="1" dirty="0" smtClean="0"/>
          </a:p>
          <a:p>
            <a:pPr marL="285750" indent="-285750">
              <a:buFont typeface="Arial" panose="020B0604020202020204" pitchFamily="34" charset="0"/>
              <a:buChar char="•"/>
            </a:pPr>
            <a:r>
              <a:rPr lang="en-US" dirty="0" smtClean="0"/>
              <a:t>Use the “click here” button on the Fields tab to access the field scheme for your import</a:t>
            </a:r>
          </a:p>
          <a:p>
            <a:pPr marL="0" indent="0">
              <a:buNone/>
            </a:pPr>
            <a:endParaRPr lang="en-US" dirty="0" smtClean="0"/>
          </a:p>
          <a:p>
            <a:pPr marL="285750" indent="-285750">
              <a:buFont typeface="Arial" panose="020B0604020202020204" pitchFamily="34" charset="0"/>
              <a:buChar char="•"/>
            </a:pPr>
            <a:r>
              <a:rPr lang="en-US" i="1" dirty="0" smtClean="0"/>
              <a:t>The Knowledgebase is your friend!  </a:t>
            </a:r>
          </a:p>
          <a:p>
            <a:pPr marL="0" indent="0">
              <a:buNone/>
            </a:pPr>
            <a:r>
              <a:rPr lang="en-US" i="1" dirty="0"/>
              <a:t>	</a:t>
            </a:r>
            <a:r>
              <a:rPr lang="en-US" i="1" dirty="0" smtClean="0"/>
              <a:t>                  KB52529 and KB75155 </a:t>
            </a:r>
          </a:p>
          <a:p>
            <a:pPr marL="0" indent="0">
              <a:buNone/>
            </a:pPr>
            <a:endParaRPr lang="en-US" i="1" dirty="0" smtClean="0"/>
          </a:p>
          <a:p>
            <a:r>
              <a:rPr lang="en-US" dirty="0" smtClean="0"/>
              <a:t> RE </a:t>
            </a:r>
            <a:r>
              <a:rPr lang="en-US" dirty="0"/>
              <a:t>Import tutorial</a:t>
            </a:r>
            <a:r>
              <a:rPr lang="en-US" dirty="0" smtClean="0"/>
              <a:t>:</a:t>
            </a:r>
            <a:endParaRPr lang="en-US" dirty="0"/>
          </a:p>
          <a:p>
            <a:pPr marL="0" indent="0">
              <a:buNone/>
            </a:pPr>
            <a:r>
              <a:rPr lang="en-US" dirty="0" smtClean="0"/>
              <a:t>    </a:t>
            </a:r>
            <a:endParaRPr lang="en-US" dirty="0"/>
          </a:p>
          <a:p>
            <a:pPr marL="0" indent="0">
              <a:buNone/>
            </a:pPr>
            <a:r>
              <a:rPr lang="en-US" dirty="0"/>
              <a:t>    https://www.blackbaud.com/docs/default-source/how-to-documentation/raisers-edge-how-to/raisers-edge-user-guides-administration/import.pdf?sfvrsn=60bcfdf_4</a:t>
            </a:r>
          </a:p>
        </p:txBody>
      </p:sp>
    </p:spTree>
    <p:extLst>
      <p:ext uri="{BB962C8B-B14F-4D97-AF65-F5344CB8AC3E}">
        <p14:creationId xmlns:p14="http://schemas.microsoft.com/office/powerpoint/2010/main" val="35739044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Import </a:t>
            </a:r>
            <a:r>
              <a:rPr lang="en-US" dirty="0" smtClean="0"/>
              <a:t>update</a:t>
            </a:r>
            <a:endParaRPr lang="en-US" dirty="0"/>
          </a:p>
        </p:txBody>
      </p:sp>
      <p:sp>
        <p:nvSpPr>
          <p:cNvPr id="3" name="Footer Placeholder 2"/>
          <p:cNvSpPr>
            <a:spLocks noGrp="1"/>
          </p:cNvSpPr>
          <p:nvPr>
            <p:ph type="ftr" sz="quarter" idx="10"/>
          </p:nvPr>
        </p:nvSpPr>
        <p:spPr/>
        <p:txBody>
          <a:bodyPr/>
          <a:lstStyle/>
          <a:p>
            <a:r>
              <a:rPr lang="en-US" dirty="0" smtClean="0"/>
              <a:t>Global vs Import Update</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4</a:t>
            </a:fld>
            <a:endParaRPr lang="en-US" dirty="0"/>
          </a:p>
        </p:txBody>
      </p:sp>
      <p:sp>
        <p:nvSpPr>
          <p:cNvPr id="5" name="TextBox 4"/>
          <p:cNvSpPr txBox="1"/>
          <p:nvPr/>
        </p:nvSpPr>
        <p:spPr>
          <a:xfrm>
            <a:off x="617837" y="1313352"/>
            <a:ext cx="7883611" cy="5262979"/>
          </a:xfrm>
          <a:prstGeom prst="rect">
            <a:avLst/>
          </a:prstGeom>
          <a:noFill/>
        </p:spPr>
        <p:txBody>
          <a:bodyPr wrap="square" rtlCol="0">
            <a:spAutoFit/>
          </a:bodyPr>
          <a:lstStyle/>
          <a:p>
            <a:r>
              <a:rPr lang="en-US" sz="2800" dirty="0" smtClean="0"/>
              <a:t>Import updates to constituent records to add field values or replace existing values</a:t>
            </a:r>
          </a:p>
          <a:p>
            <a:endParaRPr lang="en-US" sz="2800" dirty="0" smtClean="0"/>
          </a:p>
          <a:p>
            <a:r>
              <a:rPr lang="en-US" sz="2800" dirty="0" smtClean="0"/>
              <a:t>Some types of values to import:</a:t>
            </a:r>
          </a:p>
          <a:p>
            <a:pPr marL="800100" lvl="1" indent="-342900">
              <a:buFont typeface="Courier New" panose="02070309020205020404" pitchFamily="49" charset="0"/>
              <a:buChar char="o"/>
            </a:pPr>
            <a:r>
              <a:rPr lang="en-US" sz="2800" dirty="0" smtClean="0"/>
              <a:t>Assigned Appeals</a:t>
            </a:r>
          </a:p>
          <a:p>
            <a:pPr marL="800100" lvl="1" indent="-342900">
              <a:buFont typeface="Courier New" panose="02070309020205020404" pitchFamily="49" charset="0"/>
              <a:buChar char="o"/>
            </a:pPr>
            <a:r>
              <a:rPr lang="en-US" sz="2800" dirty="0" smtClean="0"/>
              <a:t>Solicitor Assignments</a:t>
            </a:r>
          </a:p>
          <a:p>
            <a:pPr marL="800100" lvl="1" indent="-342900">
              <a:buFont typeface="Courier New" panose="02070309020205020404" pitchFamily="49" charset="0"/>
              <a:buChar char="o"/>
            </a:pPr>
            <a:r>
              <a:rPr lang="en-US" sz="2800" dirty="0" smtClean="0"/>
              <a:t>Notes</a:t>
            </a:r>
          </a:p>
          <a:p>
            <a:pPr marL="800100" lvl="1" indent="-342900">
              <a:buFont typeface="Courier New" panose="02070309020205020404" pitchFamily="49" charset="0"/>
              <a:buChar char="o"/>
            </a:pPr>
            <a:r>
              <a:rPr lang="en-US" sz="2800" dirty="0" smtClean="0"/>
              <a:t>Solicit Codes</a:t>
            </a:r>
          </a:p>
          <a:p>
            <a:pPr marL="800100" lvl="1" indent="-342900">
              <a:buFont typeface="Courier New" panose="02070309020205020404" pitchFamily="49" charset="0"/>
              <a:buChar char="o"/>
            </a:pPr>
            <a:r>
              <a:rPr lang="en-US" sz="2800" dirty="0" smtClean="0"/>
              <a:t>Event participant updates (Event module only)</a:t>
            </a:r>
          </a:p>
          <a:p>
            <a:pPr marL="800100" lvl="1" indent="-342900">
              <a:buFont typeface="Courier New" panose="02070309020205020404" pitchFamily="49" charset="0"/>
              <a:buChar char="o"/>
            </a:pPr>
            <a:r>
              <a:rPr lang="en-US" sz="2800" dirty="0" smtClean="0"/>
              <a:t>Education information</a:t>
            </a:r>
          </a:p>
          <a:p>
            <a:pPr marL="800100" lvl="1" indent="-342900">
              <a:buFont typeface="Courier New" panose="02070309020205020404" pitchFamily="49" charset="0"/>
              <a:buChar char="o"/>
            </a:pPr>
            <a:r>
              <a:rPr lang="en-US" sz="2800" dirty="0" smtClean="0"/>
              <a:t>Phone type</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3566177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Import Update Steps</a:t>
            </a:r>
            <a:endParaRPr lang="en-US" dirty="0"/>
          </a:p>
        </p:txBody>
      </p:sp>
      <p:sp>
        <p:nvSpPr>
          <p:cNvPr id="3" name="Footer Placeholder 2"/>
          <p:cNvSpPr>
            <a:spLocks noGrp="1"/>
          </p:cNvSpPr>
          <p:nvPr>
            <p:ph type="ftr" sz="quarter" idx="10"/>
          </p:nvPr>
        </p:nvSpPr>
        <p:spPr/>
        <p:txBody>
          <a:bodyPr/>
          <a:lstStyle/>
          <a:p>
            <a:r>
              <a:rPr lang="en-US" dirty="0" smtClean="0"/>
              <a:t>Steps for Import Updates</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5</a:t>
            </a:fld>
            <a:endParaRPr lang="en-US" dirty="0"/>
          </a:p>
        </p:txBody>
      </p:sp>
      <p:sp>
        <p:nvSpPr>
          <p:cNvPr id="8" name="TextBox 7"/>
          <p:cNvSpPr txBox="1"/>
          <p:nvPr/>
        </p:nvSpPr>
        <p:spPr>
          <a:xfrm>
            <a:off x="562708" y="1503485"/>
            <a:ext cx="8124092" cy="4678204"/>
          </a:xfrm>
          <a:prstGeom prst="rect">
            <a:avLst/>
          </a:prstGeom>
          <a:noFill/>
        </p:spPr>
        <p:txBody>
          <a:bodyPr wrap="square" rtlCol="0">
            <a:spAutoFit/>
          </a:bodyPr>
          <a:lstStyle/>
          <a:p>
            <a:r>
              <a:rPr lang="en-US" sz="2800" dirty="0"/>
              <a:t>Select the </a:t>
            </a:r>
            <a:r>
              <a:rPr lang="en-US" sz="2800" dirty="0" smtClean="0"/>
              <a:t>records </a:t>
            </a:r>
            <a:r>
              <a:rPr lang="en-US" sz="2800" dirty="0"/>
              <a:t>you want to update </a:t>
            </a:r>
            <a:r>
              <a:rPr lang="en-US" sz="2800" dirty="0" smtClean="0"/>
              <a:t>using </a:t>
            </a:r>
            <a:r>
              <a:rPr lang="en-US" sz="2800" dirty="0"/>
              <a:t>Query/Export</a:t>
            </a:r>
          </a:p>
          <a:p>
            <a:pPr marL="742950" lvl="1" indent="-285750">
              <a:buFont typeface="Wingdings" panose="05000000000000000000" pitchFamily="2" charset="2"/>
              <a:buChar char="q"/>
            </a:pPr>
            <a:r>
              <a:rPr lang="en-US" sz="2800" dirty="0"/>
              <a:t> Export to Excel as a .csv file	</a:t>
            </a:r>
          </a:p>
          <a:p>
            <a:pPr marL="742950" lvl="1" indent="-285750">
              <a:buFont typeface="Wingdings" panose="05000000000000000000" pitchFamily="2" charset="2"/>
              <a:buChar char="q"/>
            </a:pPr>
            <a:r>
              <a:rPr lang="en-US" sz="2800" dirty="0"/>
              <a:t> Include in export the Constituent ID or the Constituent Import ID</a:t>
            </a:r>
          </a:p>
          <a:p>
            <a:pPr lvl="2"/>
            <a:endParaRPr lang="en-US" sz="2800" dirty="0" smtClean="0"/>
          </a:p>
          <a:p>
            <a:pPr lvl="2"/>
            <a:r>
              <a:rPr lang="en-US" sz="2800" dirty="0"/>
              <a:t>	     Which is better?   It </a:t>
            </a:r>
            <a:r>
              <a:rPr lang="en-US" sz="2800" dirty="0" smtClean="0"/>
              <a:t>depends!</a:t>
            </a:r>
          </a:p>
          <a:p>
            <a:pPr lvl="2"/>
            <a:endParaRPr lang="en-US" sz="2800" dirty="0"/>
          </a:p>
          <a:p>
            <a:pPr lvl="2"/>
            <a:r>
              <a:rPr lang="en-US" sz="2800" dirty="0" smtClean="0"/>
              <a:t>For </a:t>
            </a:r>
            <a:r>
              <a:rPr lang="en-US" sz="2800" dirty="0"/>
              <a:t>some import updates, </a:t>
            </a:r>
          </a:p>
          <a:p>
            <a:pPr lvl="2"/>
            <a:r>
              <a:rPr lang="en-US" sz="2800" dirty="0"/>
              <a:t>		the Constituent Import ID must be used</a:t>
            </a:r>
          </a:p>
          <a:p>
            <a:endParaRPr lang="en-US" dirty="0"/>
          </a:p>
        </p:txBody>
      </p:sp>
      <p:sp>
        <p:nvSpPr>
          <p:cNvPr id="9" name="Action Button: Help 8">
            <a:hlinkClick r:id="" action="ppaction://noaction" highlightClick="1"/>
          </p:cNvPr>
          <p:cNvSpPr/>
          <p:nvPr/>
        </p:nvSpPr>
        <p:spPr>
          <a:xfrm>
            <a:off x="1204547" y="3833446"/>
            <a:ext cx="714870" cy="685947"/>
          </a:xfrm>
          <a:prstGeom prst="actionButtonHelp">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1431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40665" y="1583386"/>
            <a:ext cx="3874509" cy="4051495"/>
          </a:xfrm>
        </p:spPr>
        <p:txBody>
          <a:bodyPr/>
          <a:lstStyle/>
          <a:p>
            <a:pPr marL="0" indent="0">
              <a:buNone/>
            </a:pPr>
            <a:r>
              <a:rPr lang="en-US" dirty="0" smtClean="0"/>
              <a:t>Adding </a:t>
            </a:r>
            <a:r>
              <a:rPr lang="en-US" b="1" dirty="0" smtClean="0">
                <a:solidFill>
                  <a:srgbClr val="4ED25E"/>
                </a:solidFill>
              </a:rPr>
              <a:t>new table entries</a:t>
            </a:r>
            <a:r>
              <a:rPr lang="en-US" dirty="0" smtClean="0"/>
              <a:t>, use either the ID or Import ID</a:t>
            </a:r>
          </a:p>
          <a:p>
            <a:pPr marL="0" indent="0">
              <a:buNone/>
            </a:pPr>
            <a:endParaRPr lang="en-US" dirty="0"/>
          </a:p>
          <a:p>
            <a:pPr marL="0" indent="0">
              <a:buNone/>
            </a:pPr>
            <a:r>
              <a:rPr lang="en-US" dirty="0" smtClean="0"/>
              <a:t>Examples: </a:t>
            </a:r>
          </a:p>
          <a:p>
            <a:pPr>
              <a:buFont typeface="Wingdings" panose="05000000000000000000" pitchFamily="2" charset="2"/>
              <a:buChar char="§"/>
            </a:pPr>
            <a:r>
              <a:rPr lang="en-US" dirty="0" smtClean="0"/>
              <a:t>Add an assigned appeal to Constituent records </a:t>
            </a:r>
          </a:p>
          <a:p>
            <a:pPr>
              <a:buFont typeface="Wingdings" panose="05000000000000000000" pitchFamily="2" charset="2"/>
              <a:buChar char="§"/>
            </a:pPr>
            <a:r>
              <a:rPr lang="en-US" dirty="0" smtClean="0"/>
              <a:t>Add solicit codes to </a:t>
            </a:r>
          </a:p>
          <a:p>
            <a:pPr marL="0" indent="0">
              <a:buNone/>
            </a:pPr>
            <a:r>
              <a:rPr lang="en-US" dirty="0"/>
              <a:t> </a:t>
            </a:r>
            <a:r>
              <a:rPr lang="en-US" dirty="0" smtClean="0"/>
              <a:t>  Constituent records </a:t>
            </a:r>
            <a:endParaRPr lang="en-US" dirty="0"/>
          </a:p>
        </p:txBody>
      </p:sp>
      <p:sp>
        <p:nvSpPr>
          <p:cNvPr id="5" name="Footer Placeholder 4"/>
          <p:cNvSpPr>
            <a:spLocks noGrp="1"/>
          </p:cNvSpPr>
          <p:nvPr>
            <p:ph type="ftr" sz="quarter" idx="11"/>
          </p:nvPr>
        </p:nvSpPr>
        <p:spPr/>
        <p:txBody>
          <a:bodyPr/>
          <a:lstStyle/>
          <a:p>
            <a:r>
              <a:rPr lang="en-US" dirty="0" smtClean="0"/>
              <a:t>Steps for Import Updates</a:t>
            </a:r>
            <a:endParaRPr lang="en-US" dirty="0"/>
          </a:p>
        </p:txBody>
      </p:sp>
      <p:sp>
        <p:nvSpPr>
          <p:cNvPr id="6" name="Slide Number Placeholder 5"/>
          <p:cNvSpPr>
            <a:spLocks noGrp="1"/>
          </p:cNvSpPr>
          <p:nvPr>
            <p:ph type="sldNum" sz="quarter" idx="12"/>
          </p:nvPr>
        </p:nvSpPr>
        <p:spPr/>
        <p:txBody>
          <a:bodyPr/>
          <a:lstStyle/>
          <a:p>
            <a:fld id="{79E2996C-95C0-8E43-BBBE-CC6F481F8A88}" type="slidenum">
              <a:rPr lang="en-US" smtClean="0"/>
              <a:t>6</a:t>
            </a:fld>
            <a:endParaRPr lang="en-US"/>
          </a:p>
        </p:txBody>
      </p:sp>
      <p:sp>
        <p:nvSpPr>
          <p:cNvPr id="7" name="Title 1"/>
          <p:cNvSpPr>
            <a:spLocks noGrp="1"/>
          </p:cNvSpPr>
          <p:nvPr>
            <p:ph type="title"/>
          </p:nvPr>
        </p:nvSpPr>
        <p:spPr>
          <a:xfrm>
            <a:off x="740664" y="694944"/>
            <a:ext cx="7946136" cy="588733"/>
          </a:xfrm>
        </p:spPr>
        <p:txBody>
          <a:bodyPr/>
          <a:lstStyle/>
          <a:p>
            <a:pPr algn="ctr"/>
            <a:r>
              <a:rPr lang="en-US" dirty="0" smtClean="0"/>
              <a:t>Import Update Steps</a:t>
            </a:r>
            <a:endParaRPr lang="en-US" dirty="0"/>
          </a:p>
        </p:txBody>
      </p:sp>
      <p:sp>
        <p:nvSpPr>
          <p:cNvPr id="8" name="Content Placeholder 2"/>
          <p:cNvSpPr>
            <a:spLocks noGrp="1"/>
          </p:cNvSpPr>
          <p:nvPr>
            <p:ph sz="half" idx="1"/>
          </p:nvPr>
        </p:nvSpPr>
        <p:spPr>
          <a:xfrm>
            <a:off x="4713732" y="1583386"/>
            <a:ext cx="3874509" cy="4211515"/>
          </a:xfrm>
        </p:spPr>
        <p:txBody>
          <a:bodyPr>
            <a:normAutofit/>
          </a:bodyPr>
          <a:lstStyle/>
          <a:p>
            <a:pPr marL="0" indent="0">
              <a:buNone/>
            </a:pPr>
            <a:r>
              <a:rPr lang="en-US" dirty="0" smtClean="0"/>
              <a:t>Updating the </a:t>
            </a:r>
            <a:r>
              <a:rPr lang="en-US" b="1" dirty="0" smtClean="0">
                <a:solidFill>
                  <a:srgbClr val="FF00FF"/>
                </a:solidFill>
              </a:rPr>
              <a:t>existing table entries</a:t>
            </a:r>
            <a:r>
              <a:rPr lang="en-US" dirty="0" smtClean="0"/>
              <a:t>, use the Import ID</a:t>
            </a:r>
          </a:p>
          <a:p>
            <a:pPr marL="0" indent="0">
              <a:buNone/>
            </a:pPr>
            <a:endParaRPr lang="en-US" dirty="0"/>
          </a:p>
          <a:p>
            <a:pPr marL="0" indent="0">
              <a:buNone/>
            </a:pPr>
            <a:r>
              <a:rPr lang="en-US" dirty="0" smtClean="0"/>
              <a:t>Examples:</a:t>
            </a:r>
          </a:p>
          <a:p>
            <a:pPr>
              <a:buFont typeface="Wingdings" panose="05000000000000000000" pitchFamily="2" charset="2"/>
              <a:buChar char="§"/>
            </a:pPr>
            <a:r>
              <a:rPr lang="en-US" dirty="0" smtClean="0"/>
              <a:t>Change phone type for a set of phone number records</a:t>
            </a:r>
          </a:p>
          <a:p>
            <a:pPr>
              <a:buFont typeface="Wingdings" panose="05000000000000000000" pitchFamily="2" charset="2"/>
              <a:buChar char="§"/>
            </a:pPr>
            <a:r>
              <a:rPr lang="en-US" dirty="0" smtClean="0"/>
              <a:t>Update event participant records for event attendance</a:t>
            </a:r>
            <a:endParaRPr lang="en-US" dirty="0"/>
          </a:p>
          <a:p>
            <a:endParaRPr lang="en-US" dirty="0"/>
          </a:p>
        </p:txBody>
      </p:sp>
    </p:spTree>
    <p:extLst>
      <p:ext uri="{BB962C8B-B14F-4D97-AF65-F5344CB8AC3E}">
        <p14:creationId xmlns:p14="http://schemas.microsoft.com/office/powerpoint/2010/main" val="3513245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2">
            <a:extLst>
              <a:ext uri="{28A0092B-C50C-407E-A947-70E740481C1C}">
                <a14:useLocalDpi xmlns:a14="http://schemas.microsoft.com/office/drawing/2010/main" val="0"/>
              </a:ext>
            </a:extLst>
          </a:blip>
          <a:stretch>
            <a:fillRect/>
          </a:stretch>
        </p:blipFill>
        <p:spPr>
          <a:xfrm rot="829595">
            <a:off x="2029318" y="2033435"/>
            <a:ext cx="5131435" cy="3429635"/>
          </a:xfrm>
          <a:prstGeom prst="rect">
            <a:avLst/>
          </a:prstGeom>
        </p:spPr>
      </p:pic>
      <p:sp>
        <p:nvSpPr>
          <p:cNvPr id="6" name="Slide Number Placeholder 5"/>
          <p:cNvSpPr>
            <a:spLocks noGrp="1"/>
          </p:cNvSpPr>
          <p:nvPr>
            <p:ph type="sldNum" sz="quarter" idx="12"/>
          </p:nvPr>
        </p:nvSpPr>
        <p:spPr/>
        <p:txBody>
          <a:bodyPr/>
          <a:lstStyle/>
          <a:p>
            <a:fld id="{79E2996C-95C0-8E43-BBBE-CC6F481F8A88}" type="slidenum">
              <a:rPr lang="en-US" smtClean="0"/>
              <a:t>7</a:t>
            </a:fld>
            <a:endParaRPr lang="en-US"/>
          </a:p>
        </p:txBody>
      </p:sp>
      <p:sp>
        <p:nvSpPr>
          <p:cNvPr id="7" name="Title 1"/>
          <p:cNvSpPr>
            <a:spLocks noGrp="1"/>
          </p:cNvSpPr>
          <p:nvPr>
            <p:ph type="title"/>
          </p:nvPr>
        </p:nvSpPr>
        <p:spPr>
          <a:xfrm>
            <a:off x="740664" y="694944"/>
            <a:ext cx="7946136" cy="615110"/>
          </a:xfrm>
        </p:spPr>
        <p:txBody>
          <a:bodyPr/>
          <a:lstStyle/>
          <a:p>
            <a:pPr algn="ctr"/>
            <a:r>
              <a:rPr lang="en-US" dirty="0" smtClean="0"/>
              <a:t>Start Importing!</a:t>
            </a:r>
            <a:endParaRPr lang="en-US" dirty="0"/>
          </a:p>
        </p:txBody>
      </p:sp>
      <p:sp>
        <p:nvSpPr>
          <p:cNvPr id="8" name="Rectangle 7"/>
          <p:cNvSpPr/>
          <p:nvPr/>
        </p:nvSpPr>
        <p:spPr>
          <a:xfrm>
            <a:off x="740665" y="1639696"/>
            <a:ext cx="7708744" cy="3970318"/>
          </a:xfrm>
          <a:prstGeom prst="rect">
            <a:avLst/>
          </a:prstGeom>
        </p:spPr>
        <p:txBody>
          <a:bodyPr wrap="square">
            <a:spAutoFit/>
          </a:bodyPr>
          <a:lstStyle/>
          <a:p>
            <a:pPr algn="ctr"/>
            <a:endParaRPr lang="en-US" sz="2800" dirty="0" smtClean="0"/>
          </a:p>
          <a:p>
            <a:pPr algn="ctr"/>
            <a:r>
              <a:rPr lang="en-US" sz="2800" dirty="0" smtClean="0"/>
              <a:t>We’ll walk </a:t>
            </a:r>
            <a:r>
              <a:rPr lang="en-US" sz="2800" dirty="0"/>
              <a:t>through an </a:t>
            </a:r>
            <a:r>
              <a:rPr lang="en-US" sz="2800" dirty="0" smtClean="0"/>
              <a:t>example to import</a:t>
            </a:r>
          </a:p>
          <a:p>
            <a:pPr algn="ctr"/>
            <a:r>
              <a:rPr lang="en-US" sz="2800" dirty="0" smtClean="0"/>
              <a:t>Appeal coding for a group of Constituents </a:t>
            </a:r>
          </a:p>
          <a:p>
            <a:pPr lvl="1"/>
            <a:endParaRPr lang="en-US" sz="2800" dirty="0"/>
          </a:p>
          <a:p>
            <a:pPr lvl="1"/>
            <a:endParaRPr lang="en-US" sz="2800" dirty="0" smtClean="0"/>
          </a:p>
          <a:p>
            <a:pPr lvl="1"/>
            <a:endParaRPr lang="en-US" sz="2800" dirty="0"/>
          </a:p>
          <a:p>
            <a:pPr lvl="1"/>
            <a:endParaRPr lang="en-US" sz="2800" dirty="0" smtClean="0"/>
          </a:p>
          <a:p>
            <a:pPr lvl="1"/>
            <a:endParaRPr lang="en-US" sz="2800" dirty="0"/>
          </a:p>
          <a:p>
            <a:pPr lvl="1"/>
            <a:r>
              <a:rPr lang="en-US" sz="2800" dirty="0" smtClean="0"/>
              <a:t>  </a:t>
            </a:r>
            <a:endParaRPr lang="en-US" sz="2800" dirty="0"/>
          </a:p>
        </p:txBody>
      </p:sp>
      <p:sp>
        <p:nvSpPr>
          <p:cNvPr id="11" name="TextBox 10"/>
          <p:cNvSpPr txBox="1"/>
          <p:nvPr/>
        </p:nvSpPr>
        <p:spPr>
          <a:xfrm>
            <a:off x="2145323" y="6517273"/>
            <a:ext cx="3244362" cy="292388"/>
          </a:xfrm>
          <a:prstGeom prst="rect">
            <a:avLst/>
          </a:prstGeom>
          <a:noFill/>
        </p:spPr>
        <p:txBody>
          <a:bodyPr wrap="square" rtlCol="0">
            <a:spAutoFit/>
          </a:bodyPr>
          <a:lstStyle/>
          <a:p>
            <a:r>
              <a:rPr lang="en-US" sz="1300" dirty="0" smtClean="0">
                <a:solidFill>
                  <a:schemeClr val="bg1"/>
                </a:solidFill>
              </a:rPr>
              <a:t>Steps for Import Updates</a:t>
            </a:r>
            <a:endParaRPr lang="en-US" sz="1300" dirty="0">
              <a:solidFill>
                <a:schemeClr val="bg1"/>
              </a:solidFill>
            </a:endParaRPr>
          </a:p>
        </p:txBody>
      </p:sp>
    </p:spTree>
    <p:extLst>
      <p:ext uri="{BB962C8B-B14F-4D97-AF65-F5344CB8AC3E}">
        <p14:creationId xmlns:p14="http://schemas.microsoft.com/office/powerpoint/2010/main" val="23444350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Import Appeal Coding</a:t>
            </a:r>
            <a:endParaRPr lang="en-US" dirty="0"/>
          </a:p>
        </p:txBody>
      </p:sp>
      <p:sp>
        <p:nvSpPr>
          <p:cNvPr id="4" name="Slide Number Placeholder 3"/>
          <p:cNvSpPr>
            <a:spLocks noGrp="1"/>
          </p:cNvSpPr>
          <p:nvPr>
            <p:ph type="sldNum" sz="quarter" idx="11"/>
          </p:nvPr>
        </p:nvSpPr>
        <p:spPr/>
        <p:txBody>
          <a:bodyPr/>
          <a:lstStyle/>
          <a:p>
            <a:fld id="{79E2996C-95C0-8E43-BBBE-CC6F481F8A88}" type="slidenum">
              <a:rPr lang="en-US" smtClean="0"/>
              <a:pPr/>
              <a:t>8</a:t>
            </a:fld>
            <a:endParaRPr lang="en-US" dirty="0"/>
          </a:p>
        </p:txBody>
      </p:sp>
      <p:sp>
        <p:nvSpPr>
          <p:cNvPr id="10" name="TextBox 9"/>
          <p:cNvSpPr txBox="1"/>
          <p:nvPr/>
        </p:nvSpPr>
        <p:spPr>
          <a:xfrm>
            <a:off x="740664" y="1380743"/>
            <a:ext cx="7761498" cy="4832092"/>
          </a:xfrm>
          <a:prstGeom prst="rect">
            <a:avLst/>
          </a:prstGeom>
          <a:noFill/>
        </p:spPr>
        <p:txBody>
          <a:bodyPr wrap="square" rtlCol="0">
            <a:spAutoFit/>
          </a:bodyPr>
          <a:lstStyle/>
          <a:p>
            <a:pPr marL="457200" lvl="0" indent="-457200">
              <a:buFont typeface="Wingdings" panose="05000000000000000000" pitchFamily="2" charset="2"/>
              <a:buChar char="Ø"/>
            </a:pPr>
            <a:r>
              <a:rPr lang="en-US" sz="2800" dirty="0" smtClean="0"/>
              <a:t>Create your Appeal Record first</a:t>
            </a:r>
          </a:p>
          <a:p>
            <a:pPr marL="457200" lvl="0" indent="-457200">
              <a:buFont typeface="Wingdings" panose="05000000000000000000" pitchFamily="2" charset="2"/>
              <a:buChar char="Ø"/>
            </a:pPr>
            <a:endParaRPr lang="en-US" sz="2800" dirty="0"/>
          </a:p>
          <a:p>
            <a:pPr marL="457200" lvl="0" indent="-457200">
              <a:buFont typeface="Wingdings" panose="05000000000000000000" pitchFamily="2" charset="2"/>
              <a:buChar char="Ø"/>
            </a:pPr>
            <a:r>
              <a:rPr lang="en-US" sz="2800" dirty="0" smtClean="0"/>
              <a:t>Select </a:t>
            </a:r>
            <a:r>
              <a:rPr lang="en-US" sz="2800" dirty="0"/>
              <a:t>the records that qualify for the assigned appeal using </a:t>
            </a:r>
            <a:r>
              <a:rPr lang="en-US" sz="2800" dirty="0" smtClean="0"/>
              <a:t>Query</a:t>
            </a:r>
          </a:p>
          <a:p>
            <a:pPr marL="457200" lvl="0" indent="-457200">
              <a:buFont typeface="Wingdings" panose="05000000000000000000" pitchFamily="2" charset="2"/>
              <a:buChar char="Ø"/>
            </a:pPr>
            <a:endParaRPr lang="en-US" sz="2800" dirty="0"/>
          </a:p>
          <a:p>
            <a:pPr marL="457200" lvl="0" indent="-457200">
              <a:buFont typeface="Wingdings" panose="05000000000000000000" pitchFamily="2" charset="2"/>
              <a:buChar char="Ø"/>
            </a:pPr>
            <a:r>
              <a:rPr lang="en-US" sz="2800" dirty="0" smtClean="0"/>
              <a:t>Use </a:t>
            </a:r>
            <a:r>
              <a:rPr lang="en-US" sz="2800" dirty="0"/>
              <a:t>Export </a:t>
            </a:r>
            <a:r>
              <a:rPr lang="en-US" sz="2800" dirty="0" smtClean="0"/>
              <a:t>to create a </a:t>
            </a:r>
            <a:r>
              <a:rPr lang="en-US" sz="2800" dirty="0"/>
              <a:t>.csv </a:t>
            </a:r>
            <a:r>
              <a:rPr lang="en-US" sz="2800" dirty="0" smtClean="0"/>
              <a:t>file</a:t>
            </a:r>
          </a:p>
          <a:p>
            <a:pPr marL="457200" lvl="0" indent="-457200">
              <a:buFont typeface="Wingdings" panose="05000000000000000000" pitchFamily="2" charset="2"/>
              <a:buChar char="Ø"/>
            </a:pPr>
            <a:endParaRPr lang="en-US" sz="2800" dirty="0" smtClean="0"/>
          </a:p>
          <a:p>
            <a:pPr marL="457200" lvl="0" indent="-457200">
              <a:buFont typeface="Wingdings" panose="05000000000000000000" pitchFamily="2" charset="2"/>
              <a:buChar char="Ø"/>
            </a:pPr>
            <a:r>
              <a:rPr lang="en-US" sz="2800" dirty="0" smtClean="0"/>
              <a:t>Add headers </a:t>
            </a:r>
            <a:r>
              <a:rPr lang="en-US" sz="2800" dirty="0"/>
              <a:t>for Appeal ID, Package ID (if using</a:t>
            </a:r>
            <a:r>
              <a:rPr lang="en-US" sz="2800" dirty="0" smtClean="0"/>
              <a:t>), Appeal </a:t>
            </a:r>
            <a:r>
              <a:rPr lang="en-US" sz="2800" dirty="0"/>
              <a:t>Date, and Comments (if </a:t>
            </a:r>
            <a:r>
              <a:rPr lang="en-US" sz="2800" dirty="0" smtClean="0"/>
              <a:t>using)</a:t>
            </a:r>
          </a:p>
          <a:p>
            <a:pPr marL="457200" lvl="0" indent="-457200">
              <a:buFont typeface="Wingdings" panose="05000000000000000000" pitchFamily="2" charset="2"/>
              <a:buChar char="Ø"/>
            </a:pPr>
            <a:endParaRPr lang="en-US" sz="2800" dirty="0" smtClean="0"/>
          </a:p>
          <a:p>
            <a:pPr marL="457200" lvl="0" indent="-457200">
              <a:buFont typeface="Wingdings" panose="05000000000000000000" pitchFamily="2" charset="2"/>
              <a:buChar char="Ø"/>
            </a:pPr>
            <a:r>
              <a:rPr lang="en-US" sz="2800" dirty="0" smtClean="0"/>
              <a:t>Populate </a:t>
            </a:r>
            <a:r>
              <a:rPr lang="en-US" sz="2800" dirty="0"/>
              <a:t>the field </a:t>
            </a:r>
            <a:r>
              <a:rPr lang="en-US" sz="2800" dirty="0" smtClean="0"/>
              <a:t>values</a:t>
            </a:r>
            <a:endParaRPr lang="en-US" dirty="0"/>
          </a:p>
        </p:txBody>
      </p:sp>
      <p:sp>
        <p:nvSpPr>
          <p:cNvPr id="11" name="TextBox 10"/>
          <p:cNvSpPr txBox="1"/>
          <p:nvPr/>
        </p:nvSpPr>
        <p:spPr>
          <a:xfrm>
            <a:off x="2250830" y="6517273"/>
            <a:ext cx="3235569" cy="292388"/>
          </a:xfrm>
          <a:prstGeom prst="rect">
            <a:avLst/>
          </a:prstGeom>
          <a:noFill/>
        </p:spPr>
        <p:txBody>
          <a:bodyPr wrap="square" rtlCol="0">
            <a:spAutoFit/>
          </a:bodyPr>
          <a:lstStyle/>
          <a:p>
            <a:r>
              <a:rPr lang="en-US" sz="1300" dirty="0">
                <a:solidFill>
                  <a:schemeClr val="bg1"/>
                </a:solidFill>
              </a:rPr>
              <a:t>Import Appeal Coding</a:t>
            </a:r>
          </a:p>
        </p:txBody>
      </p:sp>
    </p:spTree>
    <p:extLst>
      <p:ext uri="{BB962C8B-B14F-4D97-AF65-F5344CB8AC3E}">
        <p14:creationId xmlns:p14="http://schemas.microsoft.com/office/powerpoint/2010/main" val="2443176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79E2996C-95C0-8E43-BBBE-CC6F481F8A88}" type="slidenum">
              <a:rPr lang="en-US" smtClean="0"/>
              <a:t>9</a:t>
            </a:fld>
            <a:endParaRPr lang="en-US"/>
          </a:p>
        </p:txBody>
      </p:sp>
      <p:sp>
        <p:nvSpPr>
          <p:cNvPr id="6" name="Title 1"/>
          <p:cNvSpPr>
            <a:spLocks noGrp="1"/>
          </p:cNvSpPr>
          <p:nvPr>
            <p:ph type="title"/>
          </p:nvPr>
        </p:nvSpPr>
        <p:spPr>
          <a:xfrm>
            <a:off x="740664" y="694944"/>
            <a:ext cx="7946136" cy="588733"/>
          </a:xfrm>
        </p:spPr>
        <p:txBody>
          <a:bodyPr/>
          <a:lstStyle/>
          <a:p>
            <a:pPr algn="ctr"/>
            <a:r>
              <a:rPr lang="en-US" dirty="0" smtClean="0"/>
              <a:t>Constituent Records for Appeal</a:t>
            </a:r>
            <a:endParaRPr lang="en-US" dirty="0"/>
          </a:p>
        </p:txBody>
      </p:sp>
      <p:sp>
        <p:nvSpPr>
          <p:cNvPr id="12" name="TextBox 11"/>
          <p:cNvSpPr txBox="1"/>
          <p:nvPr/>
        </p:nvSpPr>
        <p:spPr>
          <a:xfrm>
            <a:off x="2180492" y="6517273"/>
            <a:ext cx="2848708" cy="292388"/>
          </a:xfrm>
          <a:prstGeom prst="rect">
            <a:avLst/>
          </a:prstGeom>
          <a:noFill/>
        </p:spPr>
        <p:txBody>
          <a:bodyPr wrap="square" rtlCol="0">
            <a:spAutoFit/>
          </a:bodyPr>
          <a:lstStyle/>
          <a:p>
            <a:r>
              <a:rPr lang="en-US" sz="1300" dirty="0" smtClean="0">
                <a:solidFill>
                  <a:schemeClr val="bg1"/>
                </a:solidFill>
              </a:rPr>
              <a:t>Appeal Import Coding</a:t>
            </a:r>
            <a:endParaRPr lang="en-US" sz="1300" dirty="0">
              <a:solidFill>
                <a:schemeClr val="bg1"/>
              </a:solidFill>
            </a:endParaRPr>
          </a:p>
        </p:txBody>
      </p:sp>
      <p:pic>
        <p:nvPicPr>
          <p:cNvPr id="9" name="Content Placeholder 8"/>
          <p:cNvPicPr>
            <a:picLocks noGrp="1"/>
          </p:cNvPicPr>
          <p:nvPr>
            <p:ph sz="half" idx="2"/>
          </p:nvPr>
        </p:nvPicPr>
        <p:blipFill rotWithShape="1">
          <a:blip r:embed="rId2"/>
          <a:srcRect t="17148" r="59853" b="56896"/>
          <a:stretch/>
        </p:blipFill>
        <p:spPr bwMode="auto">
          <a:xfrm>
            <a:off x="584933" y="1654982"/>
            <a:ext cx="8215035" cy="2679625"/>
          </a:xfrm>
          <a:prstGeom prst="rect">
            <a:avLst/>
          </a:prstGeom>
          <a:ln>
            <a:noFill/>
          </a:ln>
          <a:extLst>
            <a:ext uri="{53640926-AAD7-44D8-BBD7-CCE9431645EC}">
              <a14:shadowObscured xmlns:a14="http://schemas.microsoft.com/office/drawing/2010/main"/>
            </a:ext>
          </a:extLst>
        </p:spPr>
      </p:pic>
      <p:sp>
        <p:nvSpPr>
          <p:cNvPr id="13" name="Round Single Corner Rectangle 12"/>
          <p:cNvSpPr/>
          <p:nvPr/>
        </p:nvSpPr>
        <p:spPr>
          <a:xfrm>
            <a:off x="4572000" y="1654982"/>
            <a:ext cx="4227968" cy="878464"/>
          </a:xfrm>
          <a:prstGeom prst="round1Rect">
            <a:avLst/>
          </a:prstGeom>
          <a:noFill/>
          <a:ln w="539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182091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ue Titl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attern Titl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White Titl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Internal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EI_PPT_MasterBrandLogo_4.3</Template>
  <TotalTime>1523</TotalTime>
  <Words>900</Words>
  <Application>Microsoft Office PowerPoint</Application>
  <PresentationFormat>On-screen Show (4:3)</PresentationFormat>
  <Paragraphs>199</Paragraphs>
  <Slides>34</Slides>
  <Notes>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34</vt:i4>
      </vt:variant>
    </vt:vector>
  </HeadingPairs>
  <TitlesOfParts>
    <vt:vector size="45" baseType="lpstr">
      <vt:lpstr>Arial</vt:lpstr>
      <vt:lpstr>Calibri</vt:lpstr>
      <vt:lpstr>Courier New</vt:lpstr>
      <vt:lpstr>Harlow Solid Italic</vt:lpstr>
      <vt:lpstr>Ink Free</vt:lpstr>
      <vt:lpstr>Times New Roman</vt:lpstr>
      <vt:lpstr>Wingdings</vt:lpstr>
      <vt:lpstr>Blue Title Slides</vt:lpstr>
      <vt:lpstr>Pattern Title Slides</vt:lpstr>
      <vt:lpstr>White Title Slides</vt:lpstr>
      <vt:lpstr>Internal Slides</vt:lpstr>
      <vt:lpstr>Importing in Raiser’s Edge Import Updates</vt:lpstr>
      <vt:lpstr>Import Updates</vt:lpstr>
      <vt:lpstr>Global Update </vt:lpstr>
      <vt:lpstr>Import update</vt:lpstr>
      <vt:lpstr>Import Update Steps</vt:lpstr>
      <vt:lpstr>Import Update Steps</vt:lpstr>
      <vt:lpstr>Start Importing!</vt:lpstr>
      <vt:lpstr>Import Appeal Coding</vt:lpstr>
      <vt:lpstr>Constituent Records for Appeal</vt:lpstr>
      <vt:lpstr>TIP!!!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and Tricks</vt:lpstr>
      <vt:lpstr>Tips and Tricks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Holdsworth, Madeleine</dc:creator>
  <cp:lastModifiedBy>Holdsworth, Madeleine</cp:lastModifiedBy>
  <cp:revision>91</cp:revision>
  <cp:lastPrinted>2019-02-27T21:49:58Z</cp:lastPrinted>
  <dcterms:created xsi:type="dcterms:W3CDTF">2019-02-12T18:11:07Z</dcterms:created>
  <dcterms:modified xsi:type="dcterms:W3CDTF">2019-02-27T22:17:15Z</dcterms:modified>
</cp:coreProperties>
</file>