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146" name="Picture 2" descr="ppt_templat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147" name="Rectangle 3"/>
          <p:cNvSpPr>
            <a:spLocks noGrp="1" noChangeArrowheads="1"/>
          </p:cNvSpPr>
          <p:nvPr>
            <p:ph type="ctrTitle"/>
          </p:nvPr>
        </p:nvSpPr>
        <p:spPr/>
        <p:txBody>
          <a:bodyPr/>
          <a:lstStyle>
            <a:lvl1pPr>
              <a:defRPr/>
            </a:lvl1pPr>
          </a:lstStyle>
          <a:p>
            <a:r>
              <a:rPr lang="en-US" smtClean="0"/>
              <a:t>Click to edit Master title style</a:t>
            </a:r>
            <a:endParaRPr lang="en-US"/>
          </a:p>
        </p:txBody>
      </p:sp>
      <p:sp>
        <p:nvSpPr>
          <p:cNvPr id="6148" name="Rectangle 4"/>
          <p:cNvSpPr>
            <a:spLocks noGrp="1" noChangeArrowheads="1"/>
          </p:cNvSpPr>
          <p:nvPr>
            <p:ph type="subTitle" idx="1"/>
          </p:nvPr>
        </p:nvSpPr>
        <p:spPr>
          <a:xfrm>
            <a:off x="304800" y="1752600"/>
            <a:ext cx="6400800" cy="1752600"/>
          </a:xfrm>
        </p:spPr>
        <p:txBody>
          <a:bodyPr/>
          <a:lstStyle>
            <a:lvl1pPr marL="0" indent="0">
              <a:buFontTx/>
              <a:buNone/>
              <a:defRPr sz="2400"/>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600200"/>
            <a:ext cx="4191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1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pt_template"/>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304800" y="304800"/>
            <a:ext cx="85344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600200"/>
            <a:ext cx="8534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Institutional Advancement</a:t>
            </a:r>
            <a:endParaRPr lang="en-US" sz="3200" dirty="0"/>
          </a:p>
        </p:txBody>
      </p:sp>
      <p:sp>
        <p:nvSpPr>
          <p:cNvPr id="3" name="TextBox 2"/>
          <p:cNvSpPr txBox="1"/>
          <p:nvPr/>
        </p:nvSpPr>
        <p:spPr>
          <a:xfrm>
            <a:off x="914400" y="1905000"/>
            <a:ext cx="7315200" cy="830997"/>
          </a:xfrm>
          <a:prstGeom prst="rect">
            <a:avLst/>
          </a:prstGeom>
          <a:noFill/>
        </p:spPr>
        <p:txBody>
          <a:bodyPr wrap="square" rtlCol="0">
            <a:spAutoFit/>
          </a:bodyPr>
          <a:lstStyle/>
          <a:p>
            <a:pPr algn="ctr"/>
            <a:r>
              <a:rPr lang="en-US" sz="4800" dirty="0" smtClean="0">
                <a:latin typeface="Arial" pitchFamily="34" charset="0"/>
                <a:cs typeface="Arial" pitchFamily="34" charset="0"/>
              </a:rPr>
              <a:t>Advancement Services</a:t>
            </a:r>
            <a:endParaRPr lang="en-US" sz="4800" dirty="0"/>
          </a:p>
        </p:txBody>
      </p:sp>
      <p:sp>
        <p:nvSpPr>
          <p:cNvPr id="4" name="TextBox 3"/>
          <p:cNvSpPr txBox="1"/>
          <p:nvPr/>
        </p:nvSpPr>
        <p:spPr>
          <a:xfrm>
            <a:off x="914400" y="3429000"/>
            <a:ext cx="7315200" cy="830997"/>
          </a:xfrm>
          <a:prstGeom prst="rect">
            <a:avLst/>
          </a:prstGeom>
          <a:noFill/>
        </p:spPr>
        <p:txBody>
          <a:bodyPr wrap="square" rtlCol="0">
            <a:spAutoFit/>
          </a:bodyPr>
          <a:lstStyle/>
          <a:p>
            <a:pPr algn="ctr"/>
            <a:r>
              <a:rPr lang="en-US" sz="2400" b="1" dirty="0" smtClean="0"/>
              <a:t>Christine Adams</a:t>
            </a:r>
          </a:p>
          <a:p>
            <a:pPr algn="ctr"/>
            <a:r>
              <a:rPr lang="en-US" sz="2400" dirty="0" smtClean="0"/>
              <a:t>Senior Director of Advancement Services</a:t>
            </a:r>
            <a:endParaRPr lang="en-US" sz="2400" dirty="0"/>
          </a:p>
        </p:txBody>
      </p:sp>
      <p:sp>
        <p:nvSpPr>
          <p:cNvPr id="5" name="TextBox 4"/>
          <p:cNvSpPr txBox="1"/>
          <p:nvPr/>
        </p:nvSpPr>
        <p:spPr>
          <a:xfrm>
            <a:off x="2743200" y="5257800"/>
            <a:ext cx="3657600" cy="369332"/>
          </a:xfrm>
          <a:prstGeom prst="rect">
            <a:avLst/>
          </a:prstGeom>
          <a:noFill/>
        </p:spPr>
        <p:txBody>
          <a:bodyPr wrap="square" rtlCol="0">
            <a:spAutoFit/>
          </a:bodyPr>
          <a:lstStyle/>
          <a:p>
            <a:pPr algn="ctr"/>
            <a:r>
              <a:rPr lang="en-US" b="1" dirty="0" smtClean="0"/>
              <a:t>November 15, 2012</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Advancement Services</a:t>
            </a:r>
            <a:endParaRPr lang="en-US" sz="3200" dirty="0"/>
          </a:p>
        </p:txBody>
      </p:sp>
      <p:sp>
        <p:nvSpPr>
          <p:cNvPr id="3" name="TextBox 2"/>
          <p:cNvSpPr txBox="1"/>
          <p:nvPr/>
        </p:nvSpPr>
        <p:spPr>
          <a:xfrm>
            <a:off x="1828800" y="2590800"/>
            <a:ext cx="5486400" cy="830997"/>
          </a:xfrm>
          <a:prstGeom prst="rect">
            <a:avLst/>
          </a:prstGeom>
          <a:noFill/>
        </p:spPr>
        <p:txBody>
          <a:bodyPr wrap="square" rtlCol="0">
            <a:spAutoFit/>
          </a:bodyPr>
          <a:lstStyle/>
          <a:p>
            <a:pPr algn="ctr"/>
            <a:r>
              <a:rPr lang="en-US" sz="4800" dirty="0" smtClean="0"/>
              <a:t>Questions?</a:t>
            </a:r>
            <a:endParaRPr lang="en-US" sz="4800" dirty="0"/>
          </a:p>
        </p:txBody>
      </p:sp>
      <p:sp>
        <p:nvSpPr>
          <p:cNvPr id="4" name="TextBox 3"/>
          <p:cNvSpPr txBox="1"/>
          <p:nvPr/>
        </p:nvSpPr>
        <p:spPr>
          <a:xfrm>
            <a:off x="2743200" y="4343400"/>
            <a:ext cx="3657600" cy="1200329"/>
          </a:xfrm>
          <a:prstGeom prst="rect">
            <a:avLst/>
          </a:prstGeom>
          <a:noFill/>
        </p:spPr>
        <p:txBody>
          <a:bodyPr wrap="square" rtlCol="0">
            <a:spAutoFit/>
          </a:bodyPr>
          <a:lstStyle/>
          <a:p>
            <a:pPr algn="ctr"/>
            <a:r>
              <a:rPr lang="en-US" b="1" dirty="0" smtClean="0"/>
              <a:t>Christine Adams</a:t>
            </a:r>
            <a:r>
              <a:rPr lang="en-US" dirty="0" smtClean="0"/>
              <a:t/>
            </a:r>
            <a:br>
              <a:rPr lang="en-US" dirty="0" smtClean="0"/>
            </a:br>
            <a:r>
              <a:rPr lang="en-US" dirty="0" smtClean="0"/>
              <a:t>860-768-2407</a:t>
            </a:r>
            <a:br>
              <a:rPr lang="en-US" dirty="0" smtClean="0"/>
            </a:br>
            <a:r>
              <a:rPr lang="en-US" dirty="0" smtClean="0"/>
              <a:t>cadams@hartford.edu</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Arial" pitchFamily="34" charset="0"/>
                <a:cs typeface="Arial" pitchFamily="34" charset="0"/>
              </a:rPr>
              <a:t>Advancement Services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Who Are We?</a:t>
            </a:r>
            <a:endParaRPr lang="en-US" sz="3200" dirty="0"/>
          </a:p>
        </p:txBody>
      </p:sp>
      <p:sp>
        <p:nvSpPr>
          <p:cNvPr id="3" name="TextBox 2"/>
          <p:cNvSpPr txBox="1"/>
          <p:nvPr/>
        </p:nvSpPr>
        <p:spPr>
          <a:xfrm>
            <a:off x="457200" y="1828800"/>
            <a:ext cx="8229600" cy="3416320"/>
          </a:xfrm>
          <a:prstGeom prst="rect">
            <a:avLst/>
          </a:prstGeom>
          <a:noFill/>
        </p:spPr>
        <p:txBody>
          <a:bodyPr wrap="square" rtlCol="0">
            <a:spAutoFit/>
          </a:bodyPr>
          <a:lstStyle/>
          <a:p>
            <a:r>
              <a:rPr lang="en-US" b="1" dirty="0" smtClean="0">
                <a:latin typeface="Arial" pitchFamily="34" charset="0"/>
                <a:cs typeface="Arial" pitchFamily="34" charset="0"/>
              </a:rPr>
              <a:t>Chris Adams</a:t>
            </a:r>
            <a:r>
              <a:rPr lang="en-US" dirty="0" smtClean="0">
                <a:latin typeface="Arial" pitchFamily="34" charset="0"/>
                <a:cs typeface="Arial" pitchFamily="34" charset="0"/>
              </a:rPr>
              <a:t>, Senior Director of Advancement Services</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Therese Morris</a:t>
            </a:r>
            <a:r>
              <a:rPr lang="en-US" dirty="0" smtClean="0">
                <a:latin typeface="Arial" pitchFamily="34" charset="0"/>
                <a:cs typeface="Arial" pitchFamily="34" charset="0"/>
              </a:rPr>
              <a:t>, Assistant Director of Advancement Services – Technology</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Desiree </a:t>
            </a:r>
            <a:r>
              <a:rPr lang="en-US" b="1" dirty="0" err="1" smtClean="0">
                <a:latin typeface="Arial" pitchFamily="34" charset="0"/>
                <a:cs typeface="Arial" pitchFamily="34" charset="0"/>
              </a:rPr>
              <a:t>Kleykamp</a:t>
            </a:r>
            <a:r>
              <a:rPr lang="en-US" dirty="0" smtClean="0">
                <a:latin typeface="Arial" pitchFamily="34" charset="0"/>
                <a:cs typeface="Arial" pitchFamily="34" charset="0"/>
              </a:rPr>
              <a:t>, Assistant Director of Advancement Services – Data</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Sharron Sterling</a:t>
            </a:r>
            <a:r>
              <a:rPr lang="en-US" dirty="0" smtClean="0">
                <a:latin typeface="Arial" pitchFamily="34" charset="0"/>
                <a:cs typeface="Arial" pitchFamily="34" charset="0"/>
              </a:rPr>
              <a:t>, Senior Records and Gifts Coordinator</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Traci </a:t>
            </a:r>
            <a:r>
              <a:rPr lang="en-US" b="1" dirty="0" err="1" smtClean="0">
                <a:latin typeface="Arial" pitchFamily="34" charset="0"/>
                <a:cs typeface="Arial" pitchFamily="34" charset="0"/>
              </a:rPr>
              <a:t>Giovinazzo</a:t>
            </a:r>
            <a:r>
              <a:rPr lang="en-US" dirty="0" smtClean="0">
                <a:latin typeface="Arial" pitchFamily="34" charset="0"/>
                <a:cs typeface="Arial" pitchFamily="34" charset="0"/>
              </a:rPr>
              <a:t>, Records and Gifts Coordinator</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2 - 5 Student Workers </a:t>
            </a:r>
            <a:r>
              <a:rPr lang="en-US" dirty="0" smtClean="0">
                <a:latin typeface="Arial" pitchFamily="34" charset="0"/>
                <a:cs typeface="Arial" pitchFamily="34" charset="0"/>
              </a:rPr>
              <a:t>(15 - 20 hours/week per student)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743200"/>
            <a:ext cx="8229600" cy="3077766"/>
          </a:xfrm>
          <a:prstGeom prst="rect">
            <a:avLst/>
          </a:prstGeom>
          <a:noFill/>
        </p:spPr>
        <p:txBody>
          <a:bodyPr wrap="square" rtlCol="0">
            <a:spAutoFit/>
          </a:bodyPr>
          <a:lstStyle/>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The Advancement Services team provides the science that complements the art of fundraising.</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Data equals knowledge, but that also means there’s more for Advancement Services to manage.  The department has to be vigilant about security while considering how best to store data for ease of access in the user community and for data analysis and reporting. </a:t>
            </a:r>
          </a:p>
          <a:p>
            <a:r>
              <a:rPr lang="en-US" sz="1600" dirty="0" smtClean="0">
                <a:latin typeface="Arial" pitchFamily="34" charset="0"/>
                <a:cs typeface="Arial" pitchFamily="34" charset="0"/>
              </a:rPr>
              <a:t> </a:t>
            </a:r>
          </a:p>
          <a:p>
            <a:r>
              <a:rPr lang="en-US" sz="1600" dirty="0" smtClean="0">
                <a:latin typeface="Arial" pitchFamily="34" charset="0"/>
                <a:cs typeface="Arial" pitchFamily="34" charset="0"/>
              </a:rPr>
              <a:t>Advancement Services has a responsibility to be flexible and adapt to changing technology and its uses as it informs decisions to engage alumni and strengthen donor involvement.</a:t>
            </a:r>
          </a:p>
          <a:p>
            <a:endParaRPr lang="en-US" dirty="0"/>
          </a:p>
        </p:txBody>
      </p:sp>
      <p:sp>
        <p:nvSpPr>
          <p:cNvPr id="7" name="TextBox 6"/>
          <p:cNvSpPr txBox="1"/>
          <p:nvPr/>
        </p:nvSpPr>
        <p:spPr>
          <a:xfrm>
            <a:off x="2743200" y="5562600"/>
            <a:ext cx="6096000" cy="553998"/>
          </a:xfrm>
          <a:prstGeom prst="rect">
            <a:avLst/>
          </a:prstGeom>
          <a:noFill/>
        </p:spPr>
        <p:txBody>
          <a:bodyPr wrap="square" rtlCol="0">
            <a:spAutoFit/>
          </a:bodyPr>
          <a:lstStyle/>
          <a:p>
            <a:pPr algn="r"/>
            <a:r>
              <a:rPr lang="en-US" sz="1200" dirty="0" smtClean="0">
                <a:latin typeface="Arial" pitchFamily="34" charset="0"/>
                <a:cs typeface="Arial" pitchFamily="34" charset="0"/>
              </a:rPr>
              <a:t>Source: Vicky Medlock, </a:t>
            </a:r>
            <a:r>
              <a:rPr lang="en-US" sz="1200" i="1" dirty="0" smtClean="0">
                <a:latin typeface="Arial" pitchFamily="34" charset="0"/>
                <a:cs typeface="Arial" pitchFamily="34" charset="0"/>
              </a:rPr>
              <a:t>The Brain Trust</a:t>
            </a:r>
            <a:r>
              <a:rPr lang="en-US" sz="1200" dirty="0" smtClean="0">
                <a:latin typeface="Arial" pitchFamily="34" charset="0"/>
                <a:cs typeface="Arial" pitchFamily="34" charset="0"/>
              </a:rPr>
              <a:t>, CASE CURRENTS, May/June 2012</a:t>
            </a:r>
          </a:p>
          <a:p>
            <a:endParaRPr lang="en-US" dirty="0"/>
          </a:p>
        </p:txBody>
      </p:sp>
      <p:sp>
        <p:nvSpPr>
          <p:cNvPr id="8" name="TextBox 7"/>
          <p:cNvSpPr txBox="1"/>
          <p:nvPr/>
        </p:nvSpPr>
        <p:spPr>
          <a:xfrm>
            <a:off x="457200" y="2209800"/>
            <a:ext cx="8229600" cy="984885"/>
          </a:xfrm>
          <a:prstGeom prst="rect">
            <a:avLst/>
          </a:prstGeom>
          <a:noFill/>
        </p:spPr>
        <p:txBody>
          <a:bodyPr wrap="square" rtlCol="0">
            <a:spAutoFit/>
          </a:bodyPr>
          <a:lstStyle/>
          <a:p>
            <a:pPr algn="ctr"/>
            <a:r>
              <a:rPr lang="en-US" sz="2000" b="1" dirty="0" smtClean="0">
                <a:latin typeface="Arial" pitchFamily="34" charset="0"/>
                <a:cs typeface="Arial" pitchFamily="34" charset="0"/>
              </a:rPr>
              <a:t>Advancement Services helps institutions use data strategically to meet fundraising goals</a:t>
            </a:r>
            <a:r>
              <a:rPr lang="en-US" b="1" dirty="0" smtClean="0">
                <a:latin typeface="Arial" pitchFamily="34" charset="0"/>
                <a:cs typeface="Arial" pitchFamily="34" charset="0"/>
              </a:rPr>
              <a:t>.</a:t>
            </a:r>
          </a:p>
          <a:p>
            <a:endParaRPr lang="en-US" dirty="0"/>
          </a:p>
        </p:txBody>
      </p:sp>
      <p:sp>
        <p:nvSpPr>
          <p:cNvPr id="9" name="TextBox 8"/>
          <p:cNvSpPr txBox="1"/>
          <p:nvPr/>
        </p:nvSpPr>
        <p:spPr>
          <a:xfrm>
            <a:off x="457200" y="1600200"/>
            <a:ext cx="8229600" cy="738664"/>
          </a:xfrm>
          <a:prstGeom prst="rect">
            <a:avLst/>
          </a:prstGeom>
          <a:noFill/>
        </p:spPr>
        <p:txBody>
          <a:bodyPr wrap="square" rtlCol="0">
            <a:spAutoFit/>
          </a:bodyPr>
          <a:lstStyle/>
          <a:p>
            <a:pPr algn="ctr"/>
            <a:r>
              <a:rPr lang="en-US" sz="2400" b="1" dirty="0" smtClean="0">
                <a:latin typeface="Arial" pitchFamily="34" charset="0"/>
                <a:cs typeface="Arial" pitchFamily="34" charset="0"/>
              </a:rPr>
              <a:t>The Brain Trust </a:t>
            </a:r>
            <a:endParaRPr lang="en-US" sz="2400" dirty="0" smtClean="0">
              <a:latin typeface="Arial" pitchFamily="34" charset="0"/>
              <a:cs typeface="Arial" pitchFamily="34" charset="0"/>
            </a:endParaRPr>
          </a:p>
          <a:p>
            <a:pPr algn="ctr"/>
            <a:endParaRPr lang="en-US" dirty="0"/>
          </a:p>
        </p:txBody>
      </p:sp>
      <p:sp>
        <p:nvSpPr>
          <p:cNvPr id="10" name="Title 9"/>
          <p:cNvSpPr>
            <a:spLocks noGrp="1"/>
          </p:cNvSpPr>
          <p:nvPr>
            <p:ph type="title"/>
          </p:nvPr>
        </p:nvSpPr>
        <p:spPr/>
        <p:txBody>
          <a:bodyPr/>
          <a:lstStyle/>
          <a:p>
            <a:pPr algn="ctr"/>
            <a:r>
              <a:rPr lang="en-US" sz="2800" dirty="0" smtClean="0"/>
              <a:t>Advancement Services</a:t>
            </a:r>
            <a:r>
              <a:rPr lang="en-US" sz="3200" dirty="0" smtClean="0"/>
              <a:t/>
            </a:r>
            <a:br>
              <a:rPr lang="en-US" sz="3200" dirty="0" smtClean="0"/>
            </a:br>
            <a:r>
              <a:rPr lang="en-US" sz="3200" dirty="0" smtClean="0"/>
              <a:t>Why Are We Important?</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Advancement Services</a:t>
            </a:r>
            <a:r>
              <a:rPr lang="en-US" sz="3200" dirty="0" smtClean="0"/>
              <a:t/>
            </a:r>
            <a:br>
              <a:rPr lang="en-US" sz="3200" dirty="0" smtClean="0"/>
            </a:br>
            <a:r>
              <a:rPr lang="en-US" sz="3200" dirty="0" smtClean="0"/>
              <a:t>What Do We Do?</a:t>
            </a:r>
            <a:endParaRPr lang="en-US" sz="3200" dirty="0"/>
          </a:p>
        </p:txBody>
      </p:sp>
      <p:sp>
        <p:nvSpPr>
          <p:cNvPr id="3" name="TextBox 2"/>
          <p:cNvSpPr txBox="1"/>
          <p:nvPr/>
        </p:nvSpPr>
        <p:spPr>
          <a:xfrm>
            <a:off x="304800" y="1524000"/>
            <a:ext cx="8534400" cy="677108"/>
          </a:xfrm>
          <a:prstGeom prst="rect">
            <a:avLst/>
          </a:prstGeom>
          <a:noFill/>
        </p:spPr>
        <p:txBody>
          <a:bodyPr wrap="square" rtlCol="0">
            <a:spAutoFit/>
          </a:bodyPr>
          <a:lstStyle/>
          <a:p>
            <a:pPr algn="ctr"/>
            <a:r>
              <a:rPr lang="en-US" sz="2000" b="1" dirty="0" smtClean="0">
                <a:latin typeface="Arial" pitchFamily="34" charset="0"/>
                <a:cs typeface="Arial" pitchFamily="34" charset="0"/>
              </a:rPr>
              <a:t>Administration of the Raiser’s Edge Fundraising System</a:t>
            </a:r>
          </a:p>
          <a:p>
            <a:endParaRPr lang="en-US" dirty="0"/>
          </a:p>
        </p:txBody>
      </p:sp>
      <p:sp>
        <p:nvSpPr>
          <p:cNvPr id="5" name="TextBox 4"/>
          <p:cNvSpPr txBox="1"/>
          <p:nvPr/>
        </p:nvSpPr>
        <p:spPr>
          <a:xfrm>
            <a:off x="381000" y="2133600"/>
            <a:ext cx="8305800" cy="3970318"/>
          </a:xfrm>
          <a:prstGeom prst="rect">
            <a:avLst/>
          </a:prstGeom>
          <a:noFill/>
        </p:spPr>
        <p:txBody>
          <a:bodyPr wrap="square" rtlCol="0">
            <a:spAutoFit/>
          </a:bodyPr>
          <a:lstStyle/>
          <a:p>
            <a:pPr marL="225425" indent="-225425">
              <a:buFont typeface="Wingdings" pitchFamily="2" charset="2"/>
              <a:buChar char="§"/>
              <a:tabLst>
                <a:tab pos="914400" algn="l"/>
              </a:tabLst>
            </a:pPr>
            <a:r>
              <a:rPr lang="en-US" sz="1400" b="1" dirty="0" smtClean="0">
                <a:latin typeface="Arial" pitchFamily="34" charset="0"/>
                <a:cs typeface="Arial" pitchFamily="34" charset="0"/>
              </a:rPr>
              <a:t>Provide customer service for mailing and solicitation extracts, email lists, informational and analytic reporting</a:t>
            </a:r>
            <a:br>
              <a:rPr lang="en-US" sz="1400" b="1" dirty="0" smtClean="0">
                <a:latin typeface="Arial" pitchFamily="34" charset="0"/>
                <a:cs typeface="Arial" pitchFamily="34" charset="0"/>
              </a:rPr>
            </a:br>
            <a:r>
              <a:rPr lang="en-US" sz="1400" b="1" dirty="0" smtClean="0">
                <a:latin typeface="Arial" pitchFamily="34" charset="0"/>
                <a:cs typeface="Arial" pitchFamily="34" charset="0"/>
              </a:rPr>
              <a:t>	</a:t>
            </a:r>
            <a:r>
              <a:rPr lang="en-US" sz="1200" dirty="0" smtClean="0">
                <a:latin typeface="Arial" pitchFamily="34" charset="0"/>
                <a:cs typeface="Arial" pitchFamily="34" charset="0"/>
              </a:rPr>
              <a:t>Over 20 different departments and programs</a:t>
            </a:r>
            <a:br>
              <a:rPr lang="en-US" sz="1200" dirty="0" smtClean="0">
                <a:latin typeface="Arial" pitchFamily="34" charset="0"/>
                <a:cs typeface="Arial" pitchFamily="34" charset="0"/>
              </a:rPr>
            </a:br>
            <a:r>
              <a:rPr lang="en-US" sz="1200" dirty="0" smtClean="0">
                <a:latin typeface="Arial" pitchFamily="34" charset="0"/>
                <a:cs typeface="Arial" pitchFamily="34" charset="0"/>
              </a:rPr>
              <a:t>	Average 30 requests per month </a:t>
            </a:r>
          </a:p>
          <a:p>
            <a:pPr marL="225425" indent="-225425">
              <a:buFont typeface="Wingdings" pitchFamily="2" charset="2"/>
              <a:buChar char="§"/>
              <a:tabLst>
                <a:tab pos="914400" algn="l"/>
              </a:tabLst>
            </a:pPr>
            <a:endParaRPr lang="en-US" sz="1200" dirty="0" smtClean="0">
              <a:latin typeface="Arial" pitchFamily="34" charset="0"/>
              <a:cs typeface="Arial" pitchFamily="34" charset="0"/>
            </a:endParaRPr>
          </a:p>
          <a:p>
            <a:pPr marL="225425" indent="-225425">
              <a:buFont typeface="Wingdings" pitchFamily="2" charset="2"/>
              <a:buChar char="§"/>
              <a:tabLst>
                <a:tab pos="914400" algn="l"/>
              </a:tabLst>
            </a:pPr>
            <a:r>
              <a:rPr lang="en-US" sz="1400" b="1" dirty="0" smtClean="0">
                <a:latin typeface="Arial" pitchFamily="34" charset="0"/>
                <a:cs typeface="Arial" pitchFamily="34" charset="0"/>
              </a:rPr>
              <a:t>Maintain Data Integrity to ensure data entry accuracy</a:t>
            </a:r>
            <a:br>
              <a:rPr lang="en-US" sz="1400" b="1" dirty="0" smtClean="0">
                <a:latin typeface="Arial" pitchFamily="34" charset="0"/>
                <a:cs typeface="Arial" pitchFamily="34" charset="0"/>
              </a:rPr>
            </a:br>
            <a:r>
              <a:rPr lang="en-US" sz="1400" b="1" dirty="0" smtClean="0">
                <a:latin typeface="Arial" pitchFamily="34" charset="0"/>
                <a:cs typeface="Arial" pitchFamily="34" charset="0"/>
              </a:rPr>
              <a:t>	</a:t>
            </a:r>
            <a:r>
              <a:rPr lang="en-US" sz="1200" dirty="0" smtClean="0">
                <a:latin typeface="Arial" pitchFamily="34" charset="0"/>
                <a:cs typeface="Arial" pitchFamily="34" charset="0"/>
              </a:rPr>
              <a:t>Staff run approximately 80 queries to correct data entry/import errors</a:t>
            </a:r>
          </a:p>
          <a:p>
            <a:pPr marL="225425" indent="-225425">
              <a:buFont typeface="Wingdings" pitchFamily="2" charset="2"/>
              <a:buChar char="§"/>
              <a:tabLst>
                <a:tab pos="914400" algn="l"/>
              </a:tabLst>
            </a:pPr>
            <a:endParaRPr lang="en-US" sz="1200" dirty="0" smtClean="0">
              <a:latin typeface="Arial" pitchFamily="34" charset="0"/>
              <a:cs typeface="Arial" pitchFamily="34" charset="0"/>
            </a:endParaRPr>
          </a:p>
          <a:p>
            <a:pPr marL="225425" indent="-225425">
              <a:buFont typeface="Wingdings" pitchFamily="2" charset="2"/>
              <a:buChar char="§"/>
              <a:tabLst>
                <a:tab pos="914400" algn="l"/>
              </a:tabLst>
            </a:pPr>
            <a:r>
              <a:rPr lang="en-US" sz="1400" b="1" dirty="0" smtClean="0">
                <a:latin typeface="Arial" pitchFamily="34" charset="0"/>
                <a:cs typeface="Arial" pitchFamily="34" charset="0"/>
              </a:rPr>
              <a:t>Protect Data thru Encryption and PCI Compliance</a:t>
            </a:r>
            <a:br>
              <a:rPr lang="en-US" sz="1400" b="1" dirty="0" smtClean="0">
                <a:latin typeface="Arial" pitchFamily="34" charset="0"/>
                <a:cs typeface="Arial" pitchFamily="34" charset="0"/>
              </a:rPr>
            </a:br>
            <a:r>
              <a:rPr lang="en-US" sz="1400" b="1" dirty="0" smtClean="0">
                <a:latin typeface="Arial" pitchFamily="34" charset="0"/>
                <a:cs typeface="Arial" pitchFamily="34" charset="0"/>
              </a:rPr>
              <a:t>	</a:t>
            </a:r>
            <a:r>
              <a:rPr lang="en-US" sz="1200" dirty="0" smtClean="0">
                <a:latin typeface="Arial" pitchFamily="34" charset="0"/>
                <a:cs typeface="Arial" pitchFamily="34" charset="0"/>
              </a:rPr>
              <a:t>Credit card information is redacted on all written documents</a:t>
            </a:r>
            <a:br>
              <a:rPr lang="en-US" sz="1200" dirty="0" smtClean="0">
                <a:latin typeface="Arial" pitchFamily="34" charset="0"/>
                <a:cs typeface="Arial" pitchFamily="34" charset="0"/>
              </a:rPr>
            </a:br>
            <a:r>
              <a:rPr lang="en-US" sz="1200" dirty="0" smtClean="0">
                <a:latin typeface="Arial" pitchFamily="34" charset="0"/>
                <a:cs typeface="Arial" pitchFamily="34" charset="0"/>
              </a:rPr>
              <a:t>	Advancement Services is in compliance with Payment Card Industry (PCI)</a:t>
            </a:r>
          </a:p>
          <a:p>
            <a:pPr marL="225425" indent="-225425">
              <a:buFont typeface="Wingdings" pitchFamily="2" charset="2"/>
              <a:buChar char="§"/>
              <a:tabLst>
                <a:tab pos="914400" algn="l"/>
              </a:tabLst>
            </a:pPr>
            <a:endParaRPr lang="en-US" sz="1200" dirty="0" smtClean="0">
              <a:latin typeface="Arial" pitchFamily="34" charset="0"/>
              <a:cs typeface="Arial" pitchFamily="34" charset="0"/>
            </a:endParaRPr>
          </a:p>
          <a:p>
            <a:pPr marL="225425" indent="-225425">
              <a:buFont typeface="Wingdings" pitchFamily="2" charset="2"/>
              <a:buChar char="§"/>
              <a:tabLst>
                <a:tab pos="914400" algn="l"/>
              </a:tabLst>
            </a:pPr>
            <a:r>
              <a:rPr lang="en-US" sz="1400" b="1" dirty="0" smtClean="0">
                <a:latin typeface="Arial" pitchFamily="34" charset="0"/>
                <a:cs typeface="Arial" pitchFamily="34" charset="0"/>
              </a:rPr>
              <a:t>Create and Maintain  Policies and Procedures</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Over 100 policies and procedures to ensure consistency with all aspects of data entry and extraction</a:t>
            </a:r>
          </a:p>
          <a:p>
            <a:pPr marL="225425" indent="-225425">
              <a:buFont typeface="Wingdings" pitchFamily="2" charset="2"/>
              <a:buChar char="§"/>
              <a:tabLst>
                <a:tab pos="914400" algn="l"/>
              </a:tabLst>
            </a:pPr>
            <a:endParaRPr lang="en-US" sz="1200" dirty="0" smtClean="0">
              <a:latin typeface="Arial" pitchFamily="34" charset="0"/>
              <a:cs typeface="Arial" pitchFamily="34" charset="0"/>
            </a:endParaRPr>
          </a:p>
          <a:p>
            <a:pPr marL="225425" indent="-225425">
              <a:buFont typeface="Wingdings" pitchFamily="2" charset="2"/>
              <a:buChar char="§"/>
              <a:tabLst>
                <a:tab pos="914400" algn="l"/>
              </a:tabLst>
            </a:pPr>
            <a:r>
              <a:rPr lang="en-US" sz="1400" b="1" dirty="0" smtClean="0">
                <a:latin typeface="Arial" pitchFamily="34" charset="0"/>
                <a:cs typeface="Arial" pitchFamily="34" charset="0"/>
              </a:rPr>
              <a:t>Maintain Data Management Plan</a:t>
            </a:r>
            <a:br>
              <a:rPr lang="en-US" sz="1400" b="1" dirty="0" smtClean="0">
                <a:latin typeface="Arial" pitchFamily="34" charset="0"/>
                <a:cs typeface="Arial" pitchFamily="34" charset="0"/>
              </a:rPr>
            </a:br>
            <a:r>
              <a:rPr lang="en-US" sz="1400" b="1" dirty="0" smtClean="0">
                <a:latin typeface="Arial" pitchFamily="34" charset="0"/>
                <a:cs typeface="Arial" pitchFamily="34" charset="0"/>
              </a:rPr>
              <a:t>	</a:t>
            </a:r>
            <a:r>
              <a:rPr lang="en-US" sz="1200" dirty="0" smtClean="0">
                <a:latin typeface="Arial" pitchFamily="34" charset="0"/>
                <a:cs typeface="Arial" pitchFamily="34" charset="0"/>
              </a:rPr>
              <a:t>Calendar of data entry projects ensuring consistency with inputting new constituencies and updating 	constituencies (Awards, President’s College, Advisory Board Members, etc.)</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Advancement Services</a:t>
            </a:r>
            <a:r>
              <a:rPr lang="en-US" sz="3200" dirty="0" smtClean="0"/>
              <a:t/>
            </a:r>
            <a:br>
              <a:rPr lang="en-US" sz="3200" dirty="0" smtClean="0"/>
            </a:br>
            <a:r>
              <a:rPr lang="en-US" sz="3200" dirty="0" smtClean="0"/>
              <a:t>What Do We Do?</a:t>
            </a:r>
            <a:endParaRPr lang="en-US" sz="3200" dirty="0"/>
          </a:p>
        </p:txBody>
      </p:sp>
      <p:sp>
        <p:nvSpPr>
          <p:cNvPr id="3" name="TextBox 2"/>
          <p:cNvSpPr txBox="1"/>
          <p:nvPr/>
        </p:nvSpPr>
        <p:spPr>
          <a:xfrm>
            <a:off x="304800" y="1600200"/>
            <a:ext cx="8534400" cy="677108"/>
          </a:xfrm>
          <a:prstGeom prst="rect">
            <a:avLst/>
          </a:prstGeom>
          <a:noFill/>
        </p:spPr>
        <p:txBody>
          <a:bodyPr wrap="square" rtlCol="0">
            <a:spAutoFit/>
          </a:bodyPr>
          <a:lstStyle/>
          <a:p>
            <a:pPr algn="ctr"/>
            <a:r>
              <a:rPr lang="en-US" sz="2000" b="1" dirty="0" smtClean="0">
                <a:latin typeface="Arial" pitchFamily="34" charset="0"/>
                <a:cs typeface="Arial" pitchFamily="34" charset="0"/>
              </a:rPr>
              <a:t>Record Management for Alumni, Parents and Donors</a:t>
            </a:r>
          </a:p>
          <a:p>
            <a:endParaRPr lang="en-US" dirty="0"/>
          </a:p>
        </p:txBody>
      </p:sp>
      <p:sp>
        <p:nvSpPr>
          <p:cNvPr id="4" name="TextBox 3"/>
          <p:cNvSpPr txBox="1"/>
          <p:nvPr/>
        </p:nvSpPr>
        <p:spPr>
          <a:xfrm>
            <a:off x="304800" y="2133600"/>
            <a:ext cx="8534400" cy="3693319"/>
          </a:xfrm>
          <a:prstGeom prst="rect">
            <a:avLst/>
          </a:prstGeom>
          <a:noFill/>
        </p:spPr>
        <p:txBody>
          <a:bodyPr wrap="square" rtlCol="0">
            <a:spAutoFit/>
          </a:bodyPr>
          <a:lstStyle/>
          <a:p>
            <a:pPr marL="225425" indent="-225425">
              <a:buFont typeface="Wingdings" pitchFamily="2" charset="2"/>
              <a:buChar char="§"/>
            </a:pPr>
            <a:r>
              <a:rPr lang="en-US" sz="1600" dirty="0" smtClean="0">
                <a:latin typeface="Arial" pitchFamily="34" charset="0"/>
                <a:cs typeface="Arial" pitchFamily="34" charset="0"/>
              </a:rPr>
              <a:t>Maintain over </a:t>
            </a:r>
            <a:r>
              <a:rPr lang="en-US" b="1" dirty="0" smtClean="0">
                <a:latin typeface="Arial" pitchFamily="34" charset="0"/>
                <a:cs typeface="Arial" pitchFamily="34" charset="0"/>
              </a:rPr>
              <a:t>170,000</a:t>
            </a:r>
            <a:r>
              <a:rPr lang="en-US" sz="1600" dirty="0" smtClean="0">
                <a:latin typeface="Arial" pitchFamily="34" charset="0"/>
                <a:cs typeface="Arial" pitchFamily="34" charset="0"/>
              </a:rPr>
              <a:t> records consisting of Alumni, Parents and Donors.</a:t>
            </a:r>
          </a:p>
          <a:p>
            <a:pPr marL="225425" indent="-225425">
              <a:buFont typeface="Wingdings" pitchFamily="2" charset="2"/>
              <a:buChar char="§"/>
            </a:pPr>
            <a:endParaRPr lang="en-US" sz="1600" dirty="0" smtClean="0">
              <a:latin typeface="Arial" pitchFamily="34" charset="0"/>
              <a:cs typeface="Arial" pitchFamily="34" charset="0"/>
            </a:endParaRPr>
          </a:p>
          <a:p>
            <a:pPr marL="225425" indent="-225425">
              <a:buFont typeface="Wingdings" pitchFamily="2" charset="2"/>
              <a:buChar char="§"/>
            </a:pPr>
            <a:r>
              <a:rPr lang="en-US" sz="1600" dirty="0" smtClean="0">
                <a:latin typeface="Arial" pitchFamily="34" charset="0"/>
                <a:cs typeface="Arial" pitchFamily="34" charset="0"/>
              </a:rPr>
              <a:t>Data entry changes to </a:t>
            </a:r>
            <a:r>
              <a:rPr lang="en-US" b="1" dirty="0" smtClean="0">
                <a:latin typeface="Arial" pitchFamily="34" charset="0"/>
                <a:cs typeface="Arial" pitchFamily="34" charset="0"/>
              </a:rPr>
              <a:t>78,000</a:t>
            </a:r>
            <a:r>
              <a:rPr lang="en-US" sz="1600" dirty="0" smtClean="0">
                <a:latin typeface="Arial" pitchFamily="34" charset="0"/>
                <a:cs typeface="Arial" pitchFamily="34" charset="0"/>
              </a:rPr>
              <a:t> records per year including address, phone, business, and other biographical record changes averaging </a:t>
            </a:r>
            <a:r>
              <a:rPr lang="en-US" b="1" dirty="0" smtClean="0">
                <a:latin typeface="Arial" pitchFamily="34" charset="0"/>
                <a:cs typeface="Arial" pitchFamily="34" charset="0"/>
              </a:rPr>
              <a:t>6,500</a:t>
            </a:r>
            <a:r>
              <a:rPr lang="en-US" sz="1600" dirty="0" smtClean="0">
                <a:latin typeface="Arial" pitchFamily="34" charset="0"/>
                <a:cs typeface="Arial" pitchFamily="34" charset="0"/>
              </a:rPr>
              <a:t> per month.</a:t>
            </a:r>
          </a:p>
          <a:p>
            <a:pPr marL="225425" indent="-225425">
              <a:buFont typeface="Wingdings" pitchFamily="2" charset="2"/>
              <a:buChar char="§"/>
            </a:pPr>
            <a:endParaRPr lang="en-US" sz="1600" dirty="0" smtClean="0">
              <a:latin typeface="Arial" pitchFamily="34" charset="0"/>
              <a:cs typeface="Arial" pitchFamily="34" charset="0"/>
            </a:endParaRPr>
          </a:p>
          <a:p>
            <a:pPr marL="225425" indent="-225425">
              <a:buFont typeface="Wingdings" pitchFamily="2" charset="2"/>
              <a:buChar char="§"/>
            </a:pPr>
            <a:r>
              <a:rPr lang="en-US" sz="1600" dirty="0" smtClean="0">
                <a:latin typeface="Arial" pitchFamily="34" charset="0"/>
                <a:cs typeface="Arial" pitchFamily="34" charset="0"/>
              </a:rPr>
              <a:t>Enter over </a:t>
            </a:r>
            <a:r>
              <a:rPr lang="en-US" b="1" dirty="0" smtClean="0">
                <a:latin typeface="Arial" pitchFamily="34" charset="0"/>
                <a:cs typeface="Arial" pitchFamily="34" charset="0"/>
              </a:rPr>
              <a:t>18,000</a:t>
            </a:r>
            <a:r>
              <a:rPr lang="en-US" sz="1600" dirty="0" smtClean="0">
                <a:latin typeface="Arial" pitchFamily="34" charset="0"/>
                <a:cs typeface="Arial" pitchFamily="34" charset="0"/>
              </a:rPr>
              <a:t> pledge and gift records per year.</a:t>
            </a:r>
          </a:p>
          <a:p>
            <a:pPr marL="225425" indent="-225425">
              <a:buFont typeface="Wingdings" pitchFamily="2" charset="2"/>
              <a:buChar char="§"/>
            </a:pPr>
            <a:endParaRPr lang="en-US" sz="1600" dirty="0" smtClean="0">
              <a:latin typeface="Arial" pitchFamily="34" charset="0"/>
              <a:cs typeface="Arial" pitchFamily="34" charset="0"/>
            </a:endParaRPr>
          </a:p>
          <a:p>
            <a:pPr marL="225425" indent="-225425">
              <a:buFont typeface="Wingdings" pitchFamily="2" charset="2"/>
              <a:buChar char="§"/>
            </a:pPr>
            <a:r>
              <a:rPr lang="en-US" sz="1600" dirty="0" smtClean="0">
                <a:latin typeface="Arial" pitchFamily="34" charset="0"/>
                <a:cs typeface="Arial" pitchFamily="34" charset="0"/>
              </a:rPr>
              <a:t>Maintain </a:t>
            </a:r>
            <a:r>
              <a:rPr lang="en-US" b="1" dirty="0" smtClean="0">
                <a:latin typeface="Arial" pitchFamily="34" charset="0"/>
                <a:cs typeface="Arial" pitchFamily="34" charset="0"/>
              </a:rPr>
              <a:t>99%</a:t>
            </a:r>
            <a:r>
              <a:rPr lang="en-US" sz="1600" dirty="0" smtClean="0">
                <a:latin typeface="Arial" pitchFamily="34" charset="0"/>
                <a:cs typeface="Arial" pitchFamily="34" charset="0"/>
              </a:rPr>
              <a:t> error-free addresses (the benchmark is 90% in order to receive the best non-profit first-class rate)</a:t>
            </a:r>
          </a:p>
          <a:p>
            <a:pPr marL="225425" indent="-225425">
              <a:buFont typeface="Wingdings" pitchFamily="2" charset="2"/>
              <a:buChar char="§"/>
            </a:pPr>
            <a:endParaRPr lang="en-US" sz="1600" dirty="0" smtClean="0">
              <a:latin typeface="Arial" pitchFamily="34" charset="0"/>
              <a:cs typeface="Arial" pitchFamily="34" charset="0"/>
            </a:endParaRPr>
          </a:p>
          <a:p>
            <a:pPr marL="225425" indent="-225425">
              <a:buFont typeface="Wingdings" pitchFamily="2" charset="2"/>
              <a:buChar char="§"/>
            </a:pPr>
            <a:r>
              <a:rPr lang="en-US" sz="1600" dirty="0" smtClean="0">
                <a:latin typeface="Arial" pitchFamily="34" charset="0"/>
                <a:cs typeface="Arial" pitchFamily="34" charset="0"/>
              </a:rPr>
              <a:t>Worked with the United States Postal Service (USPS) to change the way we were receiving “Address Change Requested” returns for the </a:t>
            </a:r>
            <a:r>
              <a:rPr lang="en-US" sz="1600" i="1" dirty="0" smtClean="0">
                <a:latin typeface="Arial" pitchFamily="34" charset="0"/>
                <a:cs typeface="Arial" pitchFamily="34" charset="0"/>
              </a:rPr>
              <a:t>Observer</a:t>
            </a:r>
            <a:r>
              <a:rPr lang="en-US" sz="1600" dirty="0" smtClean="0">
                <a:latin typeface="Arial" pitchFamily="34" charset="0"/>
                <a:cs typeface="Arial" pitchFamily="34" charset="0"/>
              </a:rPr>
              <a:t> magazine – now $0.25 per piece as compared to $0.75 per piece – saving the University </a:t>
            </a:r>
            <a:r>
              <a:rPr lang="en-US" sz="1600" b="1" dirty="0" smtClean="0">
                <a:latin typeface="Arial" pitchFamily="34" charset="0"/>
                <a:cs typeface="Arial" pitchFamily="34" charset="0"/>
              </a:rPr>
              <a:t>over $5,000 annually</a:t>
            </a:r>
            <a:r>
              <a:rPr lang="en-US" sz="1600" dirty="0" smtClean="0">
                <a:latin typeface="Arial" pitchFamily="34" charset="0"/>
                <a:cs typeface="Arial" pitchFamily="34" charset="0"/>
              </a:rPr>
              <a:t>.</a:t>
            </a:r>
            <a:endParaRPr lang="en-US" sz="1600" b="1" dirty="0" smtClean="0">
              <a:latin typeface="Arial" pitchFamily="34" charset="0"/>
              <a:cs typeface="Arial" pitchFamily="34"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Advancement Services</a:t>
            </a:r>
            <a:r>
              <a:rPr lang="en-US" sz="3200" dirty="0" smtClean="0"/>
              <a:t/>
            </a:r>
            <a:br>
              <a:rPr lang="en-US" sz="3200" dirty="0" smtClean="0"/>
            </a:br>
            <a:r>
              <a:rPr lang="en-US" sz="3200" dirty="0" smtClean="0"/>
              <a:t>What Do We Do?</a:t>
            </a:r>
            <a:endParaRPr lang="en-US" sz="3200" dirty="0"/>
          </a:p>
        </p:txBody>
      </p:sp>
      <p:sp>
        <p:nvSpPr>
          <p:cNvPr id="3" name="TextBox 2"/>
          <p:cNvSpPr txBox="1"/>
          <p:nvPr/>
        </p:nvSpPr>
        <p:spPr>
          <a:xfrm>
            <a:off x="304800" y="1676400"/>
            <a:ext cx="8534400" cy="677108"/>
          </a:xfrm>
          <a:prstGeom prst="rect">
            <a:avLst/>
          </a:prstGeom>
          <a:noFill/>
        </p:spPr>
        <p:txBody>
          <a:bodyPr wrap="square" rtlCol="0">
            <a:spAutoFit/>
          </a:bodyPr>
          <a:lstStyle/>
          <a:p>
            <a:pPr algn="ctr"/>
            <a:r>
              <a:rPr lang="en-US" sz="2000" b="1" dirty="0" smtClean="0">
                <a:latin typeface="Arial" pitchFamily="34" charset="0"/>
                <a:cs typeface="Arial" pitchFamily="34" charset="0"/>
              </a:rPr>
              <a:t>Financial Gift and Analytical Reporting</a:t>
            </a:r>
          </a:p>
          <a:p>
            <a:endParaRPr lang="en-US" dirty="0"/>
          </a:p>
        </p:txBody>
      </p:sp>
      <p:sp>
        <p:nvSpPr>
          <p:cNvPr id="4" name="TextBox 3"/>
          <p:cNvSpPr txBox="1"/>
          <p:nvPr/>
        </p:nvSpPr>
        <p:spPr>
          <a:xfrm>
            <a:off x="304800" y="2514600"/>
            <a:ext cx="8534400" cy="2862322"/>
          </a:xfrm>
          <a:prstGeom prst="rect">
            <a:avLst/>
          </a:prstGeom>
          <a:noFill/>
        </p:spPr>
        <p:txBody>
          <a:bodyPr wrap="square" rtlCol="0">
            <a:spAutoFit/>
          </a:bodyPr>
          <a:lstStyle/>
          <a:p>
            <a:pPr marL="225425" indent="-225425">
              <a:buFont typeface="Wingdings" pitchFamily="2" charset="2"/>
              <a:buChar char="§"/>
            </a:pPr>
            <a:r>
              <a:rPr lang="en-US" dirty="0" smtClean="0">
                <a:latin typeface="Arial" pitchFamily="34" charset="0"/>
                <a:cs typeface="Arial" pitchFamily="34" charset="0"/>
              </a:rPr>
              <a:t>Provide accurate accounting for financial data adhering to IRS regulations, Financial Accounting Standards Board (FASB) guidelines and donor intent in gift entry and gift fund creation.</a:t>
            </a:r>
          </a:p>
          <a:p>
            <a:pPr marL="225425" indent="-225425">
              <a:buFont typeface="Wingdings" pitchFamily="2" charset="2"/>
              <a:buChar char="§"/>
            </a:pPr>
            <a:endParaRPr lang="en-US" dirty="0" smtClean="0">
              <a:latin typeface="Arial" pitchFamily="34" charset="0"/>
              <a:cs typeface="Arial" pitchFamily="34" charset="0"/>
            </a:endParaRPr>
          </a:p>
          <a:p>
            <a:pPr marL="225425" indent="-225425">
              <a:buFont typeface="Wingdings" pitchFamily="2" charset="2"/>
              <a:buChar char="§"/>
            </a:pPr>
            <a:r>
              <a:rPr lang="en-US" dirty="0" smtClean="0">
                <a:latin typeface="Arial" pitchFamily="34" charset="0"/>
                <a:cs typeface="Arial" pitchFamily="34" charset="0"/>
              </a:rPr>
              <a:t>Provide all fundraising reports for University funds.</a:t>
            </a:r>
          </a:p>
          <a:p>
            <a:pPr marL="225425" indent="-225425">
              <a:buFont typeface="Wingdings" pitchFamily="2" charset="2"/>
              <a:buChar char="§"/>
            </a:pPr>
            <a:endParaRPr lang="en-US" dirty="0" smtClean="0">
              <a:latin typeface="Arial" pitchFamily="34" charset="0"/>
              <a:cs typeface="Arial" pitchFamily="34" charset="0"/>
            </a:endParaRPr>
          </a:p>
          <a:p>
            <a:pPr marL="225425" indent="-225425">
              <a:buFont typeface="Wingdings" pitchFamily="2" charset="2"/>
              <a:buChar char="§"/>
            </a:pPr>
            <a:r>
              <a:rPr lang="en-US" dirty="0" smtClean="0">
                <a:latin typeface="Arial" pitchFamily="34" charset="0"/>
                <a:cs typeface="Arial" pitchFamily="34" charset="0"/>
              </a:rPr>
              <a:t>Monthly pledge and gift reconciliation with Finance Services.</a:t>
            </a:r>
          </a:p>
          <a:p>
            <a:pPr marL="225425" indent="-225425">
              <a:buFont typeface="Wingdings" pitchFamily="2" charset="2"/>
              <a:buChar char="§"/>
            </a:pPr>
            <a:endParaRPr lang="en-US" dirty="0" smtClean="0">
              <a:latin typeface="Arial" pitchFamily="34" charset="0"/>
              <a:cs typeface="Arial" pitchFamily="34" charset="0"/>
            </a:endParaRPr>
          </a:p>
          <a:p>
            <a:pPr marL="225425" indent="-225425">
              <a:buFont typeface="Wingdings" pitchFamily="2" charset="2"/>
              <a:buChar char="§"/>
            </a:pPr>
            <a:r>
              <a:rPr lang="en-US" dirty="0" smtClean="0">
                <a:latin typeface="Arial" pitchFamily="34" charset="0"/>
                <a:cs typeface="Arial" pitchFamily="34" charset="0"/>
              </a:rPr>
              <a:t>Gift and pledge selections for bi-annual external audit.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Advancement Services </a:t>
            </a:r>
            <a:r>
              <a:rPr lang="en-US" sz="3200" dirty="0" smtClean="0"/>
              <a:t/>
            </a:r>
            <a:br>
              <a:rPr lang="en-US" sz="3200" dirty="0" smtClean="0"/>
            </a:br>
            <a:r>
              <a:rPr lang="en-US" sz="3200" dirty="0" smtClean="0"/>
              <a:t>What Do We Do?</a:t>
            </a:r>
            <a:endParaRPr lang="en-US" sz="3200" dirty="0"/>
          </a:p>
        </p:txBody>
      </p:sp>
      <p:sp>
        <p:nvSpPr>
          <p:cNvPr id="3" name="TextBox 2"/>
          <p:cNvSpPr txBox="1"/>
          <p:nvPr/>
        </p:nvSpPr>
        <p:spPr>
          <a:xfrm>
            <a:off x="304800" y="1676400"/>
            <a:ext cx="8610600" cy="677108"/>
          </a:xfrm>
          <a:prstGeom prst="rect">
            <a:avLst/>
          </a:prstGeom>
          <a:noFill/>
        </p:spPr>
        <p:txBody>
          <a:bodyPr wrap="square" rtlCol="0">
            <a:spAutoFit/>
          </a:bodyPr>
          <a:lstStyle/>
          <a:p>
            <a:pPr algn="ctr"/>
            <a:r>
              <a:rPr lang="en-US" sz="2000" b="1" dirty="0" smtClean="0">
                <a:latin typeface="Arial" pitchFamily="34" charset="0"/>
                <a:cs typeface="Arial" pitchFamily="34" charset="0"/>
              </a:rPr>
              <a:t>Compliance in Gift Receipting and Acknowledgements</a:t>
            </a:r>
          </a:p>
          <a:p>
            <a:endParaRPr lang="en-US" dirty="0"/>
          </a:p>
        </p:txBody>
      </p:sp>
      <p:sp>
        <p:nvSpPr>
          <p:cNvPr id="5" name="TextBox 4"/>
          <p:cNvSpPr txBox="1"/>
          <p:nvPr/>
        </p:nvSpPr>
        <p:spPr>
          <a:xfrm>
            <a:off x="381000" y="2286000"/>
            <a:ext cx="8382000" cy="3693319"/>
          </a:xfrm>
          <a:prstGeom prst="rect">
            <a:avLst/>
          </a:prstGeom>
          <a:noFill/>
        </p:spPr>
        <p:txBody>
          <a:bodyPr wrap="square" rtlCol="0">
            <a:spAutoFit/>
          </a:bodyPr>
          <a:lstStyle/>
          <a:p>
            <a:r>
              <a:rPr lang="en-US" dirty="0" smtClean="0">
                <a:latin typeface="Arial" pitchFamily="34" charset="0"/>
                <a:cs typeface="Arial" pitchFamily="34" charset="0"/>
              </a:rPr>
              <a:t>Advancement Services applies three sets of standards to gift recording and receipting:   </a:t>
            </a:r>
          </a:p>
          <a:p>
            <a:endParaRPr lang="en-US" dirty="0" smtClean="0">
              <a:latin typeface="Arial" pitchFamily="34" charset="0"/>
              <a:cs typeface="Arial" pitchFamily="34" charset="0"/>
            </a:endParaRPr>
          </a:p>
          <a:p>
            <a:pPr marL="452438" indent="-227013">
              <a:buFont typeface="Wingdings" pitchFamily="2" charset="2"/>
              <a:buChar char="§"/>
            </a:pPr>
            <a:r>
              <a:rPr lang="en-US" dirty="0" smtClean="0">
                <a:latin typeface="Arial" pitchFamily="34" charset="0"/>
                <a:cs typeface="Arial" pitchFamily="34" charset="0"/>
              </a:rPr>
              <a:t> IRS regulations govern the deductibility of charitable contributions for federal income-tax purposes.</a:t>
            </a:r>
          </a:p>
          <a:p>
            <a:pPr marL="452438" indent="-227013">
              <a:buFont typeface="Wingdings" pitchFamily="2" charset="2"/>
              <a:buChar char="§"/>
            </a:pPr>
            <a:endParaRPr lang="en-US" dirty="0" smtClean="0">
              <a:latin typeface="Arial" pitchFamily="34" charset="0"/>
              <a:cs typeface="Arial" pitchFamily="34" charset="0"/>
            </a:endParaRPr>
          </a:p>
          <a:p>
            <a:pPr marL="452438" indent="-227013">
              <a:buFont typeface="Wingdings" pitchFamily="2" charset="2"/>
              <a:buChar char="§"/>
            </a:pPr>
            <a:r>
              <a:rPr lang="en-US" dirty="0" smtClean="0">
                <a:latin typeface="Arial" pitchFamily="34" charset="0"/>
                <a:cs typeface="Arial" pitchFamily="34" charset="0"/>
              </a:rPr>
              <a:t> Council for Advancement and Support of Education (CASE) Management and Reporting Standards are the benchmark for standardized and comparative gift reporting.</a:t>
            </a:r>
          </a:p>
          <a:p>
            <a:pPr marL="452438" indent="-227013">
              <a:buFont typeface="Wingdings" pitchFamily="2" charset="2"/>
              <a:buChar char="§"/>
            </a:pPr>
            <a:endParaRPr lang="en-US" dirty="0" smtClean="0">
              <a:latin typeface="Arial" pitchFamily="34" charset="0"/>
              <a:cs typeface="Arial" pitchFamily="34" charset="0"/>
            </a:endParaRPr>
          </a:p>
          <a:p>
            <a:pPr marL="452438" indent="-227013">
              <a:buFont typeface="Wingdings" pitchFamily="2" charset="2"/>
              <a:buChar char="§"/>
            </a:pPr>
            <a:r>
              <a:rPr lang="en-US" dirty="0" smtClean="0">
                <a:latin typeface="Arial" pitchFamily="34" charset="0"/>
                <a:cs typeface="Arial" pitchFamily="34" charset="0"/>
              </a:rPr>
              <a:t> Financial Accounting Standards Board (FASB) and Government Accounting Standards Board (GASB) govern financial accounting standards.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Advancement Services</a:t>
            </a:r>
            <a:r>
              <a:rPr lang="en-US" sz="3200" dirty="0" smtClean="0"/>
              <a:t/>
            </a:r>
            <a:br>
              <a:rPr lang="en-US" sz="3200" dirty="0" smtClean="0"/>
            </a:br>
            <a:r>
              <a:rPr lang="en-US" sz="3200" dirty="0" smtClean="0"/>
              <a:t>What Do We Do?</a:t>
            </a:r>
            <a:endParaRPr lang="en-US" sz="3200" dirty="0"/>
          </a:p>
        </p:txBody>
      </p:sp>
      <p:sp>
        <p:nvSpPr>
          <p:cNvPr id="3" name="TextBox 2"/>
          <p:cNvSpPr txBox="1"/>
          <p:nvPr/>
        </p:nvSpPr>
        <p:spPr>
          <a:xfrm>
            <a:off x="304800" y="1676400"/>
            <a:ext cx="8534400" cy="677108"/>
          </a:xfrm>
          <a:prstGeom prst="rect">
            <a:avLst/>
          </a:prstGeom>
          <a:noFill/>
        </p:spPr>
        <p:txBody>
          <a:bodyPr wrap="square" rtlCol="0">
            <a:spAutoFit/>
          </a:bodyPr>
          <a:lstStyle/>
          <a:p>
            <a:pPr algn="ctr"/>
            <a:r>
              <a:rPr lang="en-US" sz="2000" b="1" dirty="0" smtClean="0">
                <a:latin typeface="Arial" pitchFamily="34" charset="0"/>
                <a:cs typeface="Arial" pitchFamily="34" charset="0"/>
              </a:rPr>
              <a:t>Technology Support for Institutional Advancement</a:t>
            </a:r>
          </a:p>
          <a:p>
            <a:endParaRPr lang="en-US" dirty="0"/>
          </a:p>
        </p:txBody>
      </p:sp>
      <p:sp>
        <p:nvSpPr>
          <p:cNvPr id="4" name="TextBox 3"/>
          <p:cNvSpPr txBox="1"/>
          <p:nvPr/>
        </p:nvSpPr>
        <p:spPr>
          <a:xfrm>
            <a:off x="304800" y="2209800"/>
            <a:ext cx="8534400" cy="3693319"/>
          </a:xfrm>
          <a:prstGeom prst="rect">
            <a:avLst/>
          </a:prstGeom>
          <a:noFill/>
        </p:spPr>
        <p:txBody>
          <a:bodyPr wrap="square" rtlCol="0">
            <a:spAutoFit/>
          </a:bodyPr>
          <a:lstStyle/>
          <a:p>
            <a:pPr marL="236538" indent="-236538">
              <a:buFont typeface="Wingdings" pitchFamily="2" charset="2"/>
              <a:buChar char="§"/>
            </a:pPr>
            <a:r>
              <a:rPr lang="en-US" dirty="0" smtClean="0">
                <a:latin typeface="Arial" pitchFamily="34" charset="0"/>
                <a:cs typeface="Arial" pitchFamily="34" charset="0"/>
              </a:rPr>
              <a:t>Database administration for Raiser’s Edge database and Alumni on-line community (Anchor Online)</a:t>
            </a:r>
          </a:p>
          <a:p>
            <a:pPr marL="236538" indent="-236538">
              <a:buFont typeface="Wingdings" pitchFamily="2" charset="2"/>
              <a:buChar char="§"/>
            </a:pPr>
            <a:endParaRPr lang="en-US" dirty="0" smtClean="0">
              <a:latin typeface="Arial" pitchFamily="34" charset="0"/>
              <a:cs typeface="Arial" pitchFamily="34" charset="0"/>
            </a:endParaRPr>
          </a:p>
          <a:p>
            <a:pPr marL="236538" indent="-236538">
              <a:buFont typeface="Wingdings" pitchFamily="2" charset="2"/>
              <a:buChar char="§"/>
            </a:pPr>
            <a:r>
              <a:rPr lang="en-US" dirty="0" smtClean="0">
                <a:latin typeface="Arial" pitchFamily="34" charset="0"/>
                <a:cs typeface="Arial" pitchFamily="34" charset="0"/>
              </a:rPr>
              <a:t>Desktop computer hardware support</a:t>
            </a:r>
          </a:p>
          <a:p>
            <a:pPr marL="236538" indent="-236538">
              <a:buFont typeface="Wingdings" pitchFamily="2" charset="2"/>
              <a:buChar char="§"/>
            </a:pPr>
            <a:endParaRPr lang="en-US" dirty="0" smtClean="0">
              <a:latin typeface="Arial" pitchFamily="34" charset="0"/>
              <a:cs typeface="Arial" pitchFamily="34" charset="0"/>
            </a:endParaRPr>
          </a:p>
          <a:p>
            <a:pPr marL="236538" indent="-236538">
              <a:buFont typeface="Wingdings" pitchFamily="2" charset="2"/>
              <a:buChar char="§"/>
            </a:pPr>
            <a:r>
              <a:rPr lang="en-US" dirty="0" smtClean="0">
                <a:latin typeface="Arial" pitchFamily="34" charset="0"/>
                <a:cs typeface="Arial" pitchFamily="34" charset="0"/>
              </a:rPr>
              <a:t>Raiser’s Edge software support and training</a:t>
            </a:r>
          </a:p>
          <a:p>
            <a:pPr marL="236538" indent="-236538">
              <a:buFont typeface="Wingdings" pitchFamily="2" charset="2"/>
              <a:buChar char="§"/>
            </a:pPr>
            <a:endParaRPr lang="en-US" dirty="0" smtClean="0">
              <a:latin typeface="Arial" pitchFamily="34" charset="0"/>
              <a:cs typeface="Arial" pitchFamily="34" charset="0"/>
            </a:endParaRPr>
          </a:p>
          <a:p>
            <a:pPr marL="236538" indent="-236538">
              <a:buFont typeface="Wingdings" pitchFamily="2" charset="2"/>
              <a:buChar char="§"/>
            </a:pPr>
            <a:r>
              <a:rPr lang="en-US" dirty="0" smtClean="0">
                <a:latin typeface="Arial" pitchFamily="34" charset="0"/>
                <a:cs typeface="Arial" pitchFamily="34" charset="0"/>
              </a:rPr>
              <a:t>Microsoft suite troubleshooting/support</a:t>
            </a:r>
          </a:p>
          <a:p>
            <a:pPr marL="236538" indent="-236538">
              <a:buFont typeface="Wingdings" pitchFamily="2" charset="2"/>
              <a:buChar char="§"/>
            </a:pPr>
            <a:endParaRPr lang="en-US" dirty="0" smtClean="0">
              <a:latin typeface="Arial" pitchFamily="34" charset="0"/>
              <a:cs typeface="Arial" pitchFamily="34" charset="0"/>
            </a:endParaRPr>
          </a:p>
          <a:p>
            <a:pPr marL="236538" indent="-236538">
              <a:buFont typeface="Wingdings" pitchFamily="2" charset="2"/>
              <a:buChar char="§"/>
            </a:pPr>
            <a:r>
              <a:rPr lang="en-US" dirty="0" smtClean="0">
                <a:latin typeface="Arial" pitchFamily="34" charset="0"/>
                <a:cs typeface="Arial" pitchFamily="34" charset="0"/>
              </a:rPr>
              <a:t>Mobile phone support</a:t>
            </a:r>
          </a:p>
          <a:p>
            <a:pPr marL="236538" indent="-236538">
              <a:buFont typeface="Wingdings" pitchFamily="2" charset="2"/>
              <a:buChar char="§"/>
            </a:pPr>
            <a:endParaRPr lang="en-US" dirty="0" smtClean="0">
              <a:latin typeface="Arial" pitchFamily="34" charset="0"/>
              <a:cs typeface="Arial" pitchFamily="34" charset="0"/>
            </a:endParaRPr>
          </a:p>
          <a:p>
            <a:pPr marL="236538" indent="-236538">
              <a:buFont typeface="Wingdings" pitchFamily="2" charset="2"/>
              <a:buChar char="§"/>
            </a:pPr>
            <a:r>
              <a:rPr lang="en-US" dirty="0" smtClean="0">
                <a:latin typeface="Arial" pitchFamily="34" charset="0"/>
                <a:cs typeface="Arial" pitchFamily="34" charset="0"/>
              </a:rPr>
              <a:t>Coordination of support for copiers, printers, fax machines, and scanners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Advancement Services</a:t>
            </a:r>
            <a:r>
              <a:rPr lang="en-US" sz="3200" dirty="0" smtClean="0"/>
              <a:t/>
            </a:r>
            <a:br>
              <a:rPr lang="en-US" sz="3200" dirty="0" smtClean="0"/>
            </a:br>
            <a:r>
              <a:rPr lang="en-US" sz="3200" dirty="0" smtClean="0"/>
              <a:t>New For FY 2013</a:t>
            </a:r>
            <a:endParaRPr lang="en-US" sz="3200" dirty="0"/>
          </a:p>
        </p:txBody>
      </p:sp>
      <p:sp>
        <p:nvSpPr>
          <p:cNvPr id="3" name="TextBox 2"/>
          <p:cNvSpPr txBox="1"/>
          <p:nvPr/>
        </p:nvSpPr>
        <p:spPr>
          <a:xfrm>
            <a:off x="457200" y="1600200"/>
            <a:ext cx="8305800" cy="369332"/>
          </a:xfrm>
          <a:prstGeom prst="rect">
            <a:avLst/>
          </a:prstGeom>
          <a:noFill/>
        </p:spPr>
        <p:txBody>
          <a:bodyPr wrap="square" rtlCol="0">
            <a:spAutoFit/>
          </a:bodyPr>
          <a:lstStyle/>
          <a:p>
            <a:endParaRPr lang="en-US" dirty="0"/>
          </a:p>
        </p:txBody>
      </p:sp>
      <p:sp>
        <p:nvSpPr>
          <p:cNvPr id="4" name="TextBox 3"/>
          <p:cNvSpPr txBox="1"/>
          <p:nvPr/>
        </p:nvSpPr>
        <p:spPr>
          <a:xfrm>
            <a:off x="304800" y="1600200"/>
            <a:ext cx="8534400" cy="4585871"/>
          </a:xfrm>
          <a:prstGeom prst="rect">
            <a:avLst/>
          </a:prstGeom>
          <a:noFill/>
        </p:spPr>
        <p:txBody>
          <a:bodyPr wrap="square" rtlCol="0">
            <a:spAutoFit/>
          </a:bodyPr>
          <a:lstStyle/>
          <a:p>
            <a:pPr marL="236538" indent="-236538">
              <a:buFont typeface="Wingdings" pitchFamily="2" charset="2"/>
              <a:buChar char="§"/>
            </a:pPr>
            <a:r>
              <a:rPr lang="en-US" sz="1600" dirty="0" smtClean="0">
                <a:latin typeface="Arial" pitchFamily="34" charset="0"/>
                <a:cs typeface="Arial" pitchFamily="34" charset="0"/>
              </a:rPr>
              <a:t>Enter codes all mail, invitations, solicitations, emails in individual records to show a history of contact.</a:t>
            </a:r>
          </a:p>
          <a:p>
            <a:pPr marL="236538" indent="-236538">
              <a:buFont typeface="Wingdings" pitchFamily="2" charset="2"/>
              <a:buChar char="§"/>
            </a:pPr>
            <a:endParaRPr lang="en-US" sz="1600" dirty="0" smtClean="0">
              <a:latin typeface="Arial" pitchFamily="34" charset="0"/>
              <a:cs typeface="Arial" pitchFamily="34" charset="0"/>
            </a:endParaRPr>
          </a:p>
          <a:p>
            <a:pPr marL="236538" indent="-236538">
              <a:buFont typeface="Wingdings" pitchFamily="2" charset="2"/>
              <a:buChar char="§"/>
            </a:pPr>
            <a:r>
              <a:rPr lang="en-US" sz="1600" dirty="0" smtClean="0">
                <a:latin typeface="Arial" pitchFamily="34" charset="0"/>
                <a:cs typeface="Arial" pitchFamily="34" charset="0"/>
              </a:rPr>
              <a:t>Enter event attendance for multiple colleges, athletics and other departments – i.e. </a:t>
            </a:r>
            <a:r>
              <a:rPr lang="en-US" sz="1600" dirty="0" err="1" smtClean="0">
                <a:latin typeface="Arial" pitchFamily="34" charset="0"/>
                <a:cs typeface="Arial" pitchFamily="34" charset="0"/>
              </a:rPr>
              <a:t>WELFund</a:t>
            </a:r>
            <a:r>
              <a:rPr lang="en-US" sz="1600" dirty="0" smtClean="0">
                <a:latin typeface="Arial" pitchFamily="34" charset="0"/>
                <a:cs typeface="Arial" pitchFamily="34" charset="0"/>
              </a:rPr>
              <a:t> , </a:t>
            </a:r>
            <a:r>
              <a:rPr lang="en-US" sz="1600" dirty="0" err="1" smtClean="0">
                <a:latin typeface="Arial" pitchFamily="34" charset="0"/>
                <a:cs typeface="Arial" pitchFamily="34" charset="0"/>
              </a:rPr>
              <a:t>Hartt</a:t>
            </a:r>
            <a:r>
              <a:rPr lang="en-US" sz="1600" dirty="0" smtClean="0">
                <a:latin typeface="Arial" pitchFamily="34" charset="0"/>
                <a:cs typeface="Arial" pitchFamily="34" charset="0"/>
              </a:rPr>
              <a:t> Gala, and Center for Professional Development, etc. to show constituent affinity.</a:t>
            </a:r>
          </a:p>
          <a:p>
            <a:pPr marL="236538" indent="-236538">
              <a:buFont typeface="Wingdings" pitchFamily="2" charset="2"/>
              <a:buChar char="§"/>
            </a:pPr>
            <a:endParaRPr lang="en-US" sz="1600" dirty="0" smtClean="0">
              <a:latin typeface="Arial" pitchFamily="34" charset="0"/>
              <a:cs typeface="Arial" pitchFamily="34" charset="0"/>
            </a:endParaRPr>
          </a:p>
          <a:p>
            <a:pPr marL="236538" indent="-236538">
              <a:buFont typeface="Wingdings" pitchFamily="2" charset="2"/>
              <a:buChar char="§"/>
            </a:pPr>
            <a:r>
              <a:rPr lang="en-US" sz="1600" dirty="0" smtClean="0">
                <a:latin typeface="Arial" pitchFamily="34" charset="0"/>
                <a:cs typeface="Arial" pitchFamily="34" charset="0"/>
              </a:rPr>
              <a:t>Enter planned gifts to project future cash flow.</a:t>
            </a:r>
          </a:p>
          <a:p>
            <a:pPr marL="236538" indent="-236538">
              <a:buFont typeface="Wingdings" pitchFamily="2" charset="2"/>
              <a:buChar char="§"/>
            </a:pPr>
            <a:endParaRPr lang="en-US" sz="1600" dirty="0" smtClean="0">
              <a:latin typeface="Arial" pitchFamily="34" charset="0"/>
              <a:cs typeface="Arial" pitchFamily="34" charset="0"/>
            </a:endParaRPr>
          </a:p>
          <a:p>
            <a:pPr marL="236538" indent="-236538">
              <a:buFont typeface="Wingdings" pitchFamily="2" charset="2"/>
              <a:buChar char="§"/>
            </a:pPr>
            <a:r>
              <a:rPr lang="en-US" sz="1600" dirty="0" smtClean="0">
                <a:latin typeface="Arial" pitchFamily="34" charset="0"/>
                <a:cs typeface="Arial" pitchFamily="34" charset="0"/>
              </a:rPr>
              <a:t>Update/change/add coding of student athletes and affinity groups – </a:t>
            </a:r>
            <a:br>
              <a:rPr lang="en-US" sz="1600" dirty="0" smtClean="0">
                <a:latin typeface="Arial" pitchFamily="34" charset="0"/>
                <a:cs typeface="Arial" pitchFamily="34" charset="0"/>
              </a:rPr>
            </a:br>
            <a:r>
              <a:rPr lang="en-US" sz="1600" dirty="0" smtClean="0">
                <a:latin typeface="Arial" pitchFamily="34" charset="0"/>
                <a:cs typeface="Arial" pitchFamily="34" charset="0"/>
              </a:rPr>
              <a:t>i.e. fraternities/sororities, student clubs, etc. to show alumni affinity.</a:t>
            </a:r>
          </a:p>
          <a:p>
            <a:pPr marL="236538" indent="-236538">
              <a:buFont typeface="Wingdings" pitchFamily="2" charset="2"/>
              <a:buChar char="§"/>
            </a:pPr>
            <a:endParaRPr lang="en-US" sz="1600" dirty="0" smtClean="0">
              <a:latin typeface="Arial" pitchFamily="34" charset="0"/>
              <a:cs typeface="Arial" pitchFamily="34" charset="0"/>
            </a:endParaRPr>
          </a:p>
          <a:p>
            <a:pPr marL="236538" indent="-236538">
              <a:buFont typeface="Wingdings" pitchFamily="2" charset="2"/>
              <a:buChar char="§"/>
            </a:pPr>
            <a:r>
              <a:rPr lang="en-US" sz="1600" dirty="0" smtClean="0">
                <a:latin typeface="Arial" pitchFamily="34" charset="0"/>
                <a:cs typeface="Arial" pitchFamily="34" charset="0"/>
              </a:rPr>
              <a:t>Hire additional students to find missing majors on alumni education records.  In July 2011 the total was 23,145 records.  To-date the total is 16,535.  A difference of 6,610 in two months.</a:t>
            </a:r>
          </a:p>
          <a:p>
            <a:pPr marL="236538" indent="-236538">
              <a:buFont typeface="Wingdings" pitchFamily="2" charset="2"/>
              <a:buChar char="§"/>
            </a:pPr>
            <a:endParaRPr lang="en-US" sz="1600" dirty="0" smtClean="0">
              <a:latin typeface="Arial" pitchFamily="34" charset="0"/>
              <a:cs typeface="Arial" pitchFamily="34" charset="0"/>
            </a:endParaRPr>
          </a:p>
          <a:p>
            <a:pPr marL="236538" indent="-236538">
              <a:buFont typeface="Wingdings" pitchFamily="2" charset="2"/>
              <a:buChar char="§"/>
            </a:pPr>
            <a:r>
              <a:rPr lang="en-US" sz="1600" dirty="0" smtClean="0">
                <a:latin typeface="Arial" pitchFamily="34" charset="0"/>
                <a:cs typeface="Arial" pitchFamily="34" charset="0"/>
              </a:rPr>
              <a:t>Research approximately 10,000 missing alumni due to prior database conversions</a:t>
            </a:r>
            <a:r>
              <a:rPr lang="en-US" dirty="0" smtClean="0">
                <a:latin typeface="Arial" pitchFamily="34" charset="0"/>
                <a:cs typeface="Arial" pitchFamily="34" charset="0"/>
              </a:rPr>
              <a:t>.</a:t>
            </a:r>
          </a:p>
          <a:p>
            <a:endParaRPr lang="en-US" dirty="0"/>
          </a:p>
        </p:txBody>
      </p:sp>
    </p:spTree>
  </p:cSld>
  <p:clrMapOvr>
    <a:masterClrMapping/>
  </p:clrMapOvr>
</p:sld>
</file>

<file path=ppt/theme/theme1.xml><?xml version="1.0" encoding="utf-8"?>
<a:theme xmlns:a="http://schemas.openxmlformats.org/drawingml/2006/main" name="Blank PPT Slide">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 PPT Slide</Template>
  <TotalTime>328</TotalTime>
  <Words>617</Words>
  <Application>Microsoft Office PowerPoint</Application>
  <PresentationFormat>On-screen Show (4:3)</PresentationFormat>
  <Paragraphs>95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Wingdings</vt:lpstr>
      <vt:lpstr>Blank PPT Slide</vt:lpstr>
      <vt:lpstr>Institutional Advancement</vt:lpstr>
      <vt:lpstr>Advancement Services Who Are We?</vt:lpstr>
      <vt:lpstr>Advancement Services Why Are We Important?</vt:lpstr>
      <vt:lpstr>Advancement Services What Do We Do?</vt:lpstr>
      <vt:lpstr>Advancement Services What Do We Do?</vt:lpstr>
      <vt:lpstr>Advancement Services What Do We Do?</vt:lpstr>
      <vt:lpstr>Advancement Services  What Do We Do?</vt:lpstr>
      <vt:lpstr>Advancement Services What Do We Do?</vt:lpstr>
      <vt:lpstr>Advancement Services New For FY 2013</vt:lpstr>
      <vt:lpstr>Advancement Services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Advancement</dc:title>
  <dc:creator>test</dc:creator>
  <cp:lastModifiedBy>Adams, Chris</cp:lastModifiedBy>
  <cp:revision>76</cp:revision>
  <dcterms:created xsi:type="dcterms:W3CDTF">2012-11-09T14:45:49Z</dcterms:created>
  <dcterms:modified xsi:type="dcterms:W3CDTF">2018-03-27T14:25:31Z</dcterms:modified>
</cp:coreProperties>
</file>