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0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1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23838" y="5857875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pic>
        <p:nvPicPr>
          <p:cNvPr id="5" name="Picture 4" descr="Convio_Background_Image_sm.png"/>
          <p:cNvPicPr>
            <a:picLocks noChangeAspect="1"/>
          </p:cNvPicPr>
          <p:nvPr/>
        </p:nvPicPr>
        <p:blipFill>
          <a:blip r:embed="rId2" cstate="print"/>
          <a:srcRect t="28274"/>
          <a:stretch>
            <a:fillRect/>
          </a:stretch>
        </p:blipFill>
        <p:spPr>
          <a:xfrm>
            <a:off x="74402" y="-10633"/>
            <a:ext cx="8984534" cy="369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gradient.png"/>
          <p:cNvPicPr>
            <a:picLocks noChangeAspect="1"/>
          </p:cNvPicPr>
          <p:nvPr/>
        </p:nvPicPr>
        <p:blipFill>
          <a:blip r:embed="rId3" cstate="print"/>
          <a:srcRect l="1627"/>
          <a:stretch>
            <a:fillRect/>
          </a:stretch>
        </p:blipFill>
        <p:spPr bwMode="auto">
          <a:xfrm>
            <a:off x="0" y="30194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6" descr="brownHairLady_sm.png"/>
          <p:cNvPicPr>
            <a:picLocks noChangeAspect="1"/>
          </p:cNvPicPr>
          <p:nvPr/>
        </p:nvPicPr>
        <p:blipFill>
          <a:blip r:embed="rId4" cstate="print"/>
          <a:srcRect l="7478"/>
          <a:stretch>
            <a:fillRect/>
          </a:stretch>
        </p:blipFill>
        <p:spPr bwMode="auto">
          <a:xfrm>
            <a:off x="0" y="658813"/>
            <a:ext cx="4178300" cy="409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 bwMode="auto">
          <a:xfrm>
            <a:off x="0" y="4773613"/>
            <a:ext cx="9144000" cy="1587"/>
          </a:xfrm>
          <a:prstGeom prst="line">
            <a:avLst/>
          </a:prstGeom>
          <a:solidFill>
            <a:srgbClr val="FFAF03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18" descr="Move_People_s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7113" y="3073400"/>
            <a:ext cx="3286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 bwMode="auto">
          <a:xfrm>
            <a:off x="488950" y="6283325"/>
            <a:ext cx="1604963" cy="3095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2630"/>
            <a:ext cx="7772400" cy="6858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5592730"/>
            <a:ext cx="7772400" cy="342900"/>
          </a:xfrm>
        </p:spPr>
        <p:txBody>
          <a:bodyPr/>
          <a:lstStyle>
            <a:lvl1pPr algn="ctr">
              <a:buNone/>
              <a:defRPr sz="180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b Mix of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68313" y="1020763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 flipV="1">
            <a:off x="3881438" y="1352550"/>
            <a:ext cx="4908550" cy="9525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1485900"/>
            <a:ext cx="4914900" cy="4343399"/>
          </a:xfrm>
        </p:spPr>
        <p:txBody>
          <a:bodyPr/>
          <a:lstStyle>
            <a:lvl2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886200" y="228600"/>
            <a:ext cx="4914900" cy="102008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2900" y="342900"/>
            <a:ext cx="3086100" cy="5486400"/>
          </a:xfrm>
          <a:prstGeom prst="roundRect">
            <a:avLst>
              <a:gd name="adj" fmla="val 128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c Mix of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298450" y="1031875"/>
            <a:ext cx="8451850" cy="39211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71500" y="2514600"/>
            <a:ext cx="8001000" cy="86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3429000"/>
            <a:ext cx="8001000" cy="2400300"/>
          </a:xfrm>
        </p:spPr>
        <p:txBody>
          <a:bodyPr/>
          <a:lstStyle>
            <a:lvl2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2900" y="342900"/>
            <a:ext cx="2743200" cy="2171700"/>
          </a:xfrm>
          <a:prstGeom prst="roundRect">
            <a:avLst>
              <a:gd name="adj" fmla="val 2843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5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200400" y="342900"/>
            <a:ext cx="2743200" cy="2171700"/>
          </a:xfrm>
          <a:prstGeom prst="roundRect">
            <a:avLst>
              <a:gd name="adj" fmla="val 2843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057900" y="342900"/>
            <a:ext cx="2743200" cy="2171700"/>
          </a:xfrm>
          <a:prstGeom prst="roundRect">
            <a:avLst>
              <a:gd name="adj" fmla="val 2843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d Mix of text and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auto">
          <a:xfrm>
            <a:off x="223838" y="1084263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4686300" y="3086100"/>
            <a:ext cx="4114800" cy="2743200"/>
          </a:xfrm>
          <a:prstGeom prst="roundRect">
            <a:avLst>
              <a:gd name="adj" fmla="val 3413"/>
            </a:avLst>
          </a:prstGeom>
          <a:gradFill flip="none" rotWithShape="1">
            <a:gsLst>
              <a:gs pos="0">
                <a:schemeClr val="tx1">
                  <a:shade val="30000"/>
                  <a:satMod val="115000"/>
                </a:schemeClr>
              </a:gs>
              <a:gs pos="50000">
                <a:schemeClr val="tx1">
                  <a:shade val="67500"/>
                  <a:satMod val="115000"/>
                </a:schemeClr>
              </a:gs>
              <a:gs pos="100000">
                <a:schemeClr val="tx1">
                  <a:shade val="100000"/>
                  <a:satMod val="115000"/>
                </a:schemeClr>
              </a:gs>
            </a:gsLst>
            <a:lin ang="16200000" scaled="1"/>
            <a:tileRect/>
          </a:gra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109" charset="0"/>
              <a:ea typeface="ヒラギノ角ゴ ProN W3" pitchFamily="-109" charset="-128"/>
              <a:cs typeface="+mn-cs"/>
              <a:sym typeface="Helvetica 45 Light" pitchFamily="-109" charset="0"/>
            </a:endParaRPr>
          </a:p>
        </p:txBody>
      </p:sp>
      <p:cxnSp>
        <p:nvCxnSpPr>
          <p:cNvPr id="13" name="Straight Connector 12"/>
          <p:cNvCxnSpPr/>
          <p:nvPr/>
        </p:nvCxnSpPr>
        <p:spPr bwMode="auto">
          <a:xfrm flipV="1">
            <a:off x="4902200" y="4886325"/>
            <a:ext cx="3660775" cy="1588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4900" y="5029200"/>
            <a:ext cx="3657600" cy="787038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914900" y="3086101"/>
            <a:ext cx="3657600" cy="1688692"/>
          </a:xfrm>
        </p:spPr>
        <p:txBody>
          <a:bodyPr/>
          <a:lstStyle>
            <a:lvl1pPr>
              <a:defRPr sz="18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514600" y="342900"/>
            <a:ext cx="6286500" cy="2628900"/>
          </a:xfrm>
          <a:prstGeom prst="roundRect">
            <a:avLst>
              <a:gd name="adj" fmla="val 320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2900" y="342900"/>
            <a:ext cx="2057400" cy="2628900"/>
          </a:xfrm>
          <a:prstGeom prst="roundRect">
            <a:avLst>
              <a:gd name="adj" fmla="val 320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14600" y="3086100"/>
            <a:ext cx="2057400" cy="2743200"/>
          </a:xfrm>
          <a:prstGeom prst="roundRect">
            <a:avLst>
              <a:gd name="adj" fmla="val 320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342900" y="3086100"/>
            <a:ext cx="2057400" cy="2743200"/>
          </a:xfrm>
          <a:prstGeom prst="roundRect">
            <a:avLst>
              <a:gd name="adj" fmla="val 320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Bullets­­_One 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500063" y="1052513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4810125" y="2970213"/>
            <a:ext cx="3752850" cy="3175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bg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3086100"/>
            <a:ext cx="3763364" cy="1293224"/>
          </a:xfrm>
        </p:spPr>
        <p:txBody>
          <a:bodyPr/>
          <a:lstStyle>
            <a:lvl1pPr>
              <a:defRPr lang="en-US" dirty="0" smtClean="0"/>
            </a:lvl1pPr>
            <a:lvl2pPr>
              <a:defRPr lang="en-US" dirty="0" smtClean="0"/>
            </a:lvl2pPr>
            <a:lvl3pPr>
              <a:defRPr lang="en-US" dirty="0" smtClean="0"/>
            </a:lvl3pPr>
            <a:lvl4pPr>
              <a:defRPr lang="en-US" dirty="0" smtClean="0"/>
            </a:lvl4pPr>
            <a:lvl5pPr>
              <a:defRPr lang="en-US" dirty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800600" y="1701437"/>
            <a:ext cx="3756268" cy="1157763"/>
          </a:xfrm>
        </p:spPr>
        <p:txBody>
          <a:bodyPr/>
          <a:lstStyle>
            <a:lvl1pPr>
              <a:defRPr lang="en-US" dirty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2900" y="342900"/>
            <a:ext cx="4229100" cy="2628900"/>
          </a:xfrm>
          <a:prstGeom prst="roundRect">
            <a:avLst>
              <a:gd name="adj" fmla="val 32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/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342900" y="3086100"/>
            <a:ext cx="2057400" cy="2514600"/>
          </a:xfrm>
          <a:prstGeom prst="roundRect">
            <a:avLst>
              <a:gd name="adj" fmla="val 32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/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2514600" y="3086100"/>
            <a:ext cx="2057400" cy="2514600"/>
          </a:xfrm>
          <a:prstGeom prst="roundRect">
            <a:avLst>
              <a:gd name="adj" fmla="val 3204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/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1 corporat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23838" y="5857875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pic>
        <p:nvPicPr>
          <p:cNvPr id="5" name="Picture 4" descr="Convio_Background_Image_sm.png"/>
          <p:cNvPicPr>
            <a:picLocks noChangeAspect="1"/>
          </p:cNvPicPr>
          <p:nvPr/>
        </p:nvPicPr>
        <p:blipFill>
          <a:blip r:embed="rId2" cstate="print"/>
          <a:srcRect t="28274"/>
          <a:stretch>
            <a:fillRect/>
          </a:stretch>
        </p:blipFill>
        <p:spPr>
          <a:xfrm>
            <a:off x="74402" y="-10633"/>
            <a:ext cx="8984534" cy="3691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13" descr="gradient.png"/>
          <p:cNvPicPr>
            <a:picLocks noChangeAspect="1"/>
          </p:cNvPicPr>
          <p:nvPr/>
        </p:nvPicPr>
        <p:blipFill>
          <a:blip r:embed="rId3" cstate="print"/>
          <a:srcRect l="1627"/>
          <a:stretch>
            <a:fillRect/>
          </a:stretch>
        </p:blipFill>
        <p:spPr bwMode="auto">
          <a:xfrm>
            <a:off x="0" y="3019425"/>
            <a:ext cx="914400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 bwMode="auto">
          <a:xfrm>
            <a:off x="488950" y="6283325"/>
            <a:ext cx="1604963" cy="30956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pic>
        <p:nvPicPr>
          <p:cNvPr id="8" name="Picture 17" descr="Convio_Guy_RedShirt_sm.png"/>
          <p:cNvPicPr>
            <a:picLocks noChangeAspect="1"/>
          </p:cNvPicPr>
          <p:nvPr/>
        </p:nvPicPr>
        <p:blipFill>
          <a:blip r:embed="rId4" cstate="print"/>
          <a:srcRect l="15813"/>
          <a:stretch>
            <a:fillRect/>
          </a:stretch>
        </p:blipFill>
        <p:spPr bwMode="auto">
          <a:xfrm>
            <a:off x="0" y="561975"/>
            <a:ext cx="4519613" cy="421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>
            <a:off x="0" y="4773613"/>
            <a:ext cx="9144000" cy="1587"/>
          </a:xfrm>
          <a:prstGeom prst="line">
            <a:avLst/>
          </a:prstGeom>
          <a:solidFill>
            <a:srgbClr val="FFAF03"/>
          </a:solidFill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1" name="Picture 19" descr="Move_People_sm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37113" y="3073400"/>
            <a:ext cx="32861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792630"/>
            <a:ext cx="7772400" cy="685800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5592730"/>
            <a:ext cx="7772400" cy="342900"/>
          </a:xfrm>
        </p:spPr>
        <p:txBody>
          <a:bodyPr/>
          <a:lstStyle>
            <a:lvl1pPr algn="ctr">
              <a:buNone/>
              <a:defRPr sz="1800">
                <a:solidFill>
                  <a:srgbClr val="5F5F5F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 section intro 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 bwMode="auto">
          <a:xfrm flipV="1">
            <a:off x="620713" y="2973388"/>
            <a:ext cx="8002587" cy="7937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accent4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" name="Rectangle 4"/>
          <p:cNvSpPr/>
          <p:nvPr/>
        </p:nvSpPr>
        <p:spPr bwMode="auto">
          <a:xfrm>
            <a:off x="223838" y="5857875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82600" y="939800"/>
            <a:ext cx="8451850" cy="39211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58433"/>
            <a:ext cx="7772400" cy="1409700"/>
          </a:xfrm>
        </p:spPr>
        <p:txBody>
          <a:bodyPr/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075467"/>
            <a:ext cx="7772400" cy="1820608"/>
          </a:xfrm>
        </p:spPr>
        <p:txBody>
          <a:bodyPr/>
          <a:lstStyle>
            <a:lvl1pPr marL="0" indent="0" algn="ctr">
              <a:buNone/>
              <a:defRPr>
                <a:solidFill>
                  <a:srgbClr val="5F5F5F"/>
                </a:solidFill>
              </a:defRPr>
            </a:lvl1pPr>
            <a:lvl2pPr marL="210998" indent="0" algn="ctr">
              <a:buNone/>
              <a:defRPr/>
            </a:lvl2pPr>
            <a:lvl3pPr marL="421996" indent="0" algn="ctr">
              <a:buNone/>
              <a:defRPr/>
            </a:lvl3pPr>
            <a:lvl4pPr marL="632993" indent="0" algn="ctr">
              <a:buNone/>
              <a:defRPr/>
            </a:lvl4pPr>
            <a:lvl5pPr marL="843991" indent="0" algn="ctr">
              <a:buNone/>
              <a:defRPr/>
            </a:lvl5pPr>
            <a:lvl6pPr marL="1054989" indent="0" algn="ctr">
              <a:buNone/>
              <a:defRPr/>
            </a:lvl6pPr>
            <a:lvl7pPr marL="1265987" indent="0" algn="ctr">
              <a:buNone/>
              <a:defRPr/>
            </a:lvl7pPr>
            <a:lvl8pPr marL="1476985" indent="0" algn="ctr">
              <a:buNone/>
              <a:defRPr/>
            </a:lvl8pPr>
            <a:lvl9pPr marL="16879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a section intro with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298450" y="1020763"/>
            <a:ext cx="8451850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342900" y="677840"/>
            <a:ext cx="8458200" cy="4343399"/>
          </a:xfrm>
          <a:prstGeom prst="roundRect">
            <a:avLst>
              <a:gd name="adj" fmla="val 1714"/>
            </a:avLst>
          </a:prstGeom>
          <a:noFill/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800598"/>
            <a:ext cx="8458200" cy="1027178"/>
          </a:xfrm>
        </p:spPr>
        <p:txBody>
          <a:bodyPr/>
          <a:lstStyle>
            <a:lvl1pPr algn="ctr">
              <a:defRPr sz="2800" b="1" cap="none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eaker 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 bwMode="auto">
          <a:xfrm>
            <a:off x="1277938" y="1520825"/>
            <a:ext cx="1931987" cy="1655763"/>
          </a:xfrm>
          <a:prstGeom prst="roundRect">
            <a:avLst>
              <a:gd name="adj" fmla="val 3413"/>
            </a:avLst>
          </a:prstGeom>
          <a:gradFill flip="none" rotWithShape="1">
            <a:gsLst>
              <a:gs pos="0">
                <a:schemeClr val="lt1"/>
              </a:gs>
              <a:gs pos="100000">
                <a:srgbClr val="FFFFFF"/>
              </a:gs>
            </a:gsLst>
            <a:lin ang="468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4800">
              <a:solidFill>
                <a:srgbClr val="2D323E"/>
              </a:solidFill>
              <a:latin typeface="Helvetica 45 Light" pitchFamily="-109" charset="0"/>
              <a:ea typeface="ヒラギノ角ゴ ProN W3" pitchFamily="-109" charset="-128"/>
              <a:sym typeface="Helvetica 45 Light" pitchFamily="-109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5491163" y="1520825"/>
            <a:ext cx="1931987" cy="1655763"/>
          </a:xfrm>
          <a:prstGeom prst="roundRect">
            <a:avLst>
              <a:gd name="adj" fmla="val 3413"/>
            </a:avLst>
          </a:prstGeom>
          <a:gradFill flip="none" rotWithShape="1">
            <a:gsLst>
              <a:gs pos="0">
                <a:schemeClr val="lt1"/>
              </a:gs>
              <a:gs pos="100000">
                <a:srgbClr val="FFFFFF"/>
              </a:gs>
            </a:gsLst>
            <a:lin ang="4680000" scaled="0"/>
            <a:tileRect/>
          </a:gradFill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endParaRPr lang="en-US" sz="4800">
              <a:solidFill>
                <a:srgbClr val="2D323E"/>
              </a:solidFill>
              <a:latin typeface="Helvetica 45 Light" pitchFamily="-109" charset="0"/>
              <a:ea typeface="ヒラギノ角ゴ ProN W3" pitchFamily="-109" charset="-128"/>
              <a:sym typeface="Helvetica 45 Light" pitchFamily="-109" charset="0"/>
            </a:endParaRP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1351891" y="1520487"/>
            <a:ext cx="1794023" cy="1656021"/>
          </a:xfrm>
          <a:prstGeom prst="roundRect">
            <a:avLst>
              <a:gd name="adj" fmla="val 1714"/>
            </a:avLst>
          </a:prstGeom>
          <a:noFill/>
        </p:spPr>
        <p:txBody>
          <a:bodyPr anchor="b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/>
          </p:nvPr>
        </p:nvSpPr>
        <p:spPr>
          <a:xfrm>
            <a:off x="514350" y="3285460"/>
            <a:ext cx="3505994" cy="2543839"/>
          </a:xfrm>
        </p:spPr>
        <p:txBody>
          <a:bodyPr/>
          <a:lstStyle>
            <a:lvl1pPr algn="l">
              <a:spcAft>
                <a:spcPts val="1200"/>
              </a:spcAft>
              <a:defRPr sz="1600" b="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5F5F5F"/>
                </a:solidFill>
              </a:defRPr>
            </a:lvl2pPr>
            <a:lvl3pPr algn="ctr">
              <a:defRPr sz="1400"/>
            </a:lvl3pPr>
            <a:lvl4pPr algn="ctr">
              <a:defRPr sz="1100"/>
            </a:lvl4pPr>
            <a:lvl5pPr algn="ctr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6"/>
          </p:nvPr>
        </p:nvSpPr>
        <p:spPr>
          <a:xfrm>
            <a:off x="4686300" y="3285460"/>
            <a:ext cx="3505994" cy="2543839"/>
          </a:xfrm>
        </p:spPr>
        <p:txBody>
          <a:bodyPr/>
          <a:lstStyle>
            <a:lvl1pPr algn="l">
              <a:spcAft>
                <a:spcPts val="1200"/>
              </a:spcAft>
              <a:defRPr sz="1600" b="1">
                <a:solidFill>
                  <a:schemeClr val="accent1"/>
                </a:solidFill>
              </a:defRPr>
            </a:lvl1pPr>
            <a:lvl2pPr algn="l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 sz="1400">
                <a:solidFill>
                  <a:srgbClr val="5F5F5F"/>
                </a:solidFill>
              </a:defRPr>
            </a:lvl2pPr>
            <a:lvl3pPr algn="ctr">
              <a:defRPr sz="1400"/>
            </a:lvl3pPr>
            <a:lvl4pPr algn="ctr">
              <a:defRPr sz="1100"/>
            </a:lvl4pPr>
            <a:lvl5pPr algn="ctr">
              <a:buNone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7"/>
          </p:nvPr>
        </p:nvSpPr>
        <p:spPr>
          <a:xfrm>
            <a:off x="5566176" y="1520487"/>
            <a:ext cx="1794023" cy="1656021"/>
          </a:xfrm>
          <a:prstGeom prst="roundRect">
            <a:avLst>
              <a:gd name="adj" fmla="val 1714"/>
            </a:avLst>
          </a:prstGeom>
          <a:noFill/>
        </p:spPr>
        <p:txBody>
          <a:bodyPr anchor="b"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44552"/>
            <a:ext cx="8001000" cy="808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>
                <a:sym typeface="Helvetica 45 Light" pitchFamily="-109" charset="0"/>
              </a:rPr>
              <a:t>Click to edit Master title style</a:t>
            </a:r>
            <a:endParaRPr lang="en-US" dirty="0" smtClean="0">
              <a:sym typeface="Helvetica 45 Light" pitchFamily="-109" charset="0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a heavy text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350335"/>
            <a:ext cx="8001000" cy="4478965"/>
          </a:xfrm>
        </p:spPr>
        <p:txBody>
          <a:bodyPr/>
          <a:lstStyle>
            <a:lvl1pPr>
              <a:lnSpc>
                <a:spcPct val="90000"/>
              </a:lnSpc>
              <a:spcAft>
                <a:spcPts val="1000"/>
              </a:spcAft>
              <a:defRPr/>
            </a:lvl1pPr>
            <a:lvl2pPr>
              <a:lnSpc>
                <a:spcPct val="90000"/>
              </a:lnSpc>
              <a:spcBef>
                <a:spcPts val="0"/>
              </a:spcBef>
              <a:spcAft>
                <a:spcPts val="1000"/>
              </a:spcAft>
              <a:buFont typeface="Arial" pitchFamily="34" charset="0"/>
              <a:buChar char="•"/>
              <a:defRPr/>
            </a:lvl2pPr>
            <a:lvl3pPr>
              <a:lnSpc>
                <a:spcPct val="90000"/>
              </a:lnSpc>
              <a:spcAft>
                <a:spcPts val="1000"/>
              </a:spcAft>
              <a:defRPr/>
            </a:lvl3pPr>
            <a:lvl4pPr>
              <a:lnSpc>
                <a:spcPct val="90000"/>
              </a:lnSpc>
              <a:defRPr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44552"/>
            <a:ext cx="8001000" cy="808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>
                <a:sym typeface="Helvetica 45 Light" pitchFamily="-109" charset="0"/>
              </a:rPr>
              <a:t>Click to edit Master title style</a:t>
            </a:r>
            <a:endParaRPr lang="en-US" dirty="0" smtClean="0">
              <a:sym typeface="Helvetica 45 Light" pitchFamily="-109" charset="0"/>
            </a:endParaRP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b heavy tex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71500" y="1332963"/>
            <a:ext cx="3924300" cy="4504178"/>
          </a:xfrm>
        </p:spPr>
        <p:txBody>
          <a:bodyPr/>
          <a:lstStyle>
            <a:lvl1pPr marL="233363" indent="-233363">
              <a:defRPr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40360" y="1339703"/>
            <a:ext cx="3924300" cy="4504178"/>
          </a:xfrm>
        </p:spPr>
        <p:txBody>
          <a:bodyPr/>
          <a:lstStyle>
            <a:lvl1pPr marL="233363" indent="-233363">
              <a:defRPr/>
            </a:lvl1pPr>
            <a:lvl5pPr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44552"/>
            <a:ext cx="8001000" cy="80832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/>
          <a:lstStyle/>
          <a:p>
            <a:pPr lvl="0"/>
            <a:r>
              <a:rPr lang="en-US" smtClean="0">
                <a:sym typeface="Helvetica 45 Light" pitchFamily="-109" charset="0"/>
              </a:rPr>
              <a:t>Click to edit Master title style</a:t>
            </a:r>
            <a:endParaRPr lang="en-US" dirty="0" smtClean="0">
              <a:sym typeface="Helvetica 45 Light" pitchFamily="-109" charset="0"/>
            </a:endParaRP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Heavy graphic top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14338" y="1009650"/>
            <a:ext cx="8453437" cy="3937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33477" y="228601"/>
            <a:ext cx="8467623" cy="103427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342900" y="1382233"/>
            <a:ext cx="8458200" cy="4447067"/>
          </a:xfrm>
          <a:prstGeom prst="roundRect">
            <a:avLst>
              <a:gd name="adj" fmla="val 1255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 dirty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a Mix of text and 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2588" y="1000125"/>
            <a:ext cx="8453437" cy="392113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algn="ctr">
              <a:defRPr/>
            </a:pPr>
            <a:endParaRPr lang="en-US" sz="4800">
              <a:latin typeface="Helvetica 45 Light" pitchFamily="-65" charset="0"/>
              <a:ea typeface="ヒラギノ角ゴ ProN W3" pitchFamily="-65" charset="-128"/>
              <a:cs typeface="ヒラギノ角ゴ ProN W3" pitchFamily="-65" charset="-128"/>
              <a:sym typeface="Helvetica 45 Light" pitchFamily="-65" charset="0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609600" y="1274763"/>
            <a:ext cx="4865688" cy="1587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accent4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" y="1485900"/>
            <a:ext cx="4914900" cy="4343399"/>
          </a:xfrm>
        </p:spPr>
        <p:txBody>
          <a:bodyPr/>
          <a:lstStyle>
            <a:lvl2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spcAft>
                <a:spcPts val="30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571500" y="228600"/>
            <a:ext cx="4914900" cy="102008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715000" y="342900"/>
            <a:ext cx="3086100" cy="5486400"/>
          </a:xfrm>
          <a:prstGeom prst="roundRect">
            <a:avLst>
              <a:gd name="adj" fmla="val 1284"/>
            </a:avLst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none"/>
        </p:style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>
                <a:sym typeface="Helvetica 45 Light" pitchFamily="-65" charset="0"/>
              </a:rPr>
              <a:t>Click icon to add picture</a:t>
            </a:r>
            <a:endParaRPr lang="en-US" noProof="0">
              <a:sym typeface="Helvetica 45 Light" pitchFamily="-65" charset="0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/>
          </p:cNvSpPr>
          <p:nvPr/>
        </p:nvSpPr>
        <p:spPr bwMode="auto">
          <a:xfrm>
            <a:off x="52388" y="63500"/>
            <a:ext cx="9021762" cy="6726238"/>
          </a:xfrm>
          <a:prstGeom prst="roundRect">
            <a:avLst>
              <a:gd name="adj" fmla="val 1181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lIns="0" tIns="0" rIns="0" bIns="0"/>
          <a:lstStyle/>
          <a:p>
            <a:pPr algn="ctr">
              <a:defRPr/>
            </a:pPr>
            <a:endParaRPr lang="en-US">
              <a:solidFill>
                <a:srgbClr val="7F7F7F"/>
              </a:solidFill>
              <a:latin typeface="Arial" charset="0"/>
              <a:ea typeface="ヒラギノ角ゴ ProN W3" pitchFamily="-109" charset="-128"/>
              <a:cs typeface="+mn-cs"/>
              <a:sym typeface="Helvetica 45 Light" pitchFamily="-109" charset="0"/>
            </a:endParaRP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1854200" y="6270625"/>
            <a:ext cx="685800" cy="23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42200" tIns="21100" rIns="42200" bIns="21100" anchor="ctr"/>
          <a:lstStyle/>
          <a:p>
            <a:pPr>
              <a:defRPr/>
            </a:pPr>
            <a:fld id="{80D928E2-0E6B-4370-9E2D-E1040D2650A0}" type="slidenum">
              <a:rPr lang="en-US" sz="800">
                <a:solidFill>
                  <a:schemeClr val="accent1"/>
                </a:solidFill>
                <a:latin typeface="Helvetica Neue" pitchFamily="-109" charset="0"/>
                <a:ea typeface="ヒラギノ角ゴ ProN W3" pitchFamily="-109" charset="-128"/>
                <a:cs typeface="+mn-cs"/>
                <a:sym typeface="Helvetica Neue" pitchFamily="-109" charset="0"/>
              </a:rPr>
              <a:pPr>
                <a:defRPr/>
              </a:pPr>
              <a:t>‹#›</a:t>
            </a:fld>
            <a:endParaRPr lang="en-US" sz="800">
              <a:solidFill>
                <a:schemeClr val="accent1"/>
              </a:solidFill>
              <a:latin typeface="Helvetica Neue" pitchFamily="-109" charset="0"/>
              <a:ea typeface="ヒラギノ角ゴ ProN W3" pitchFamily="-109" charset="-128"/>
              <a:cs typeface="+mn-cs"/>
              <a:sym typeface="Helvetica Neue" pitchFamily="-109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82600" y="6280150"/>
            <a:ext cx="1449388" cy="2159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solidFill>
                  <a:schemeClr val="accent1"/>
                </a:solidFill>
                <a:latin typeface="Helvetica Neue" pitchFamily="-109" charset="0"/>
                <a:ea typeface="ヒラギノ角ゴ ProN W3" pitchFamily="-109" charset="-128"/>
                <a:cs typeface="+mn-cs"/>
                <a:sym typeface="Helvetica Neue" pitchFamily="-109" charset="0"/>
              </a:rPr>
              <a:t>©2009 Convio, Inc.  |  Page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244475"/>
            <a:ext cx="8001000" cy="8080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9305" tIns="29305" rIns="29305" bIns="2930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45 Light"/>
              </a:rPr>
              <a:t>Click to edit Master title style</a:t>
            </a:r>
            <a:endParaRPr lang="en-US" smtClean="0">
              <a:sym typeface="Helvetica 45 Light"/>
            </a:endParaRP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1308100"/>
            <a:ext cx="8001000" cy="45735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29305" tIns="29305" rIns="29305" bIns="293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45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45 Light"/>
              </a:rPr>
              <a:t>Second level</a:t>
            </a:r>
          </a:p>
          <a:p>
            <a:pPr lvl="2"/>
            <a:r>
              <a:rPr lang="en-US" smtClean="0">
                <a:sym typeface="Helvetica 45 Light"/>
              </a:rPr>
              <a:t>Third level</a:t>
            </a:r>
          </a:p>
          <a:p>
            <a:pPr lvl="3"/>
            <a:r>
              <a:rPr lang="en-US" smtClean="0">
                <a:sym typeface="Helvetica 45 Light"/>
              </a:rPr>
              <a:t>Fourth level</a:t>
            </a:r>
          </a:p>
        </p:txBody>
      </p:sp>
      <p:pic>
        <p:nvPicPr>
          <p:cNvPr id="1031" name="Picture 7" descr="Convio_logo_RGB.pn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591425" y="6276975"/>
            <a:ext cx="1233488" cy="296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/>
          <p:nvPr/>
        </p:nvCxnSpPr>
        <p:spPr bwMode="auto">
          <a:xfrm flipV="1">
            <a:off x="609600" y="1192213"/>
            <a:ext cx="8002588" cy="7937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accent4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588963" y="6099175"/>
            <a:ext cx="8002587" cy="7938"/>
          </a:xfrm>
          <a:prstGeom prst="line">
            <a:avLst/>
          </a:prstGeom>
          <a:solidFill>
            <a:srgbClr val="FFAF03"/>
          </a:solidFill>
          <a:ln w="3175" cap="flat" cmpd="sng" algn="ctr">
            <a:solidFill>
              <a:schemeClr val="accent4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chemeClr val="accent1"/>
          </a:solidFill>
          <a:latin typeface="Arial"/>
          <a:ea typeface="Arial" pitchFamily="-111" charset="0"/>
          <a:cs typeface="Arial"/>
          <a:sym typeface="Helvetica 45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Arial" pitchFamily="-111" charset="0"/>
          <a:cs typeface="Arial" pitchFamily="-111" charset="0"/>
          <a:sym typeface="Helvetica 45 Light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Arial" pitchFamily="-111" charset="0"/>
          <a:cs typeface="Arial" pitchFamily="-111" charset="0"/>
          <a:sym typeface="Helvetica 45 Light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Arial" pitchFamily="-111" charset="0"/>
          <a:cs typeface="Arial" pitchFamily="-111" charset="0"/>
          <a:sym typeface="Helvetica 45 Light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  <a:ea typeface="Arial" pitchFamily="-111" charset="0"/>
          <a:cs typeface="Arial" pitchFamily="-111" charset="0"/>
          <a:sym typeface="Helvetica 45 Light"/>
        </a:defRPr>
      </a:lvl5pPr>
      <a:lvl6pPr marL="210998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FFAF03"/>
          </a:solidFill>
          <a:latin typeface="Helvetica 45 Light" pitchFamily="-65" charset="0"/>
          <a:ea typeface="ヒラギノ角ゴ ProN W3" pitchFamily="-65" charset="-128"/>
          <a:cs typeface="ヒラギノ角ゴ ProN W3" pitchFamily="-65" charset="-128"/>
          <a:sym typeface="Helvetica 45 Light" pitchFamily="-65" charset="0"/>
        </a:defRPr>
      </a:lvl6pPr>
      <a:lvl7pPr marL="421996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FFAF03"/>
          </a:solidFill>
          <a:latin typeface="Helvetica 45 Light" pitchFamily="-65" charset="0"/>
          <a:ea typeface="ヒラギノ角ゴ ProN W3" pitchFamily="-65" charset="-128"/>
          <a:cs typeface="ヒラギノ角ゴ ProN W3" pitchFamily="-65" charset="-128"/>
          <a:sym typeface="Helvetica 45 Light" pitchFamily="-65" charset="0"/>
        </a:defRPr>
      </a:lvl7pPr>
      <a:lvl8pPr marL="632993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FFAF03"/>
          </a:solidFill>
          <a:latin typeface="Helvetica 45 Light" pitchFamily="-65" charset="0"/>
          <a:ea typeface="ヒラギノ角ゴ ProN W3" pitchFamily="-65" charset="-128"/>
          <a:cs typeface="ヒラギノ角ゴ ProN W3" pitchFamily="-65" charset="-128"/>
          <a:sym typeface="Helvetica 45 Light" pitchFamily="-65" charset="0"/>
        </a:defRPr>
      </a:lvl8pPr>
      <a:lvl9pPr marL="843991" algn="l" rtl="0" eaLnBrk="1" fontAlgn="base" hangingPunct="1">
        <a:spcBef>
          <a:spcPct val="0"/>
        </a:spcBef>
        <a:spcAft>
          <a:spcPct val="0"/>
        </a:spcAft>
        <a:defRPr sz="3500">
          <a:solidFill>
            <a:srgbClr val="FFAF03"/>
          </a:solidFill>
          <a:latin typeface="Helvetica 45 Light" pitchFamily="-65" charset="0"/>
          <a:ea typeface="ヒラギノ角ゴ ProN W3" pitchFamily="-65" charset="-128"/>
          <a:cs typeface="ヒラギノ角ゴ ProN W3" pitchFamily="-65" charset="-128"/>
          <a:sym typeface="Helvetica 45 Light" pitchFamily="-65" charset="0"/>
        </a:defRPr>
      </a:lvl9pPr>
    </p:titleStyle>
    <p:bodyStyle>
      <a:lvl1pPr marL="292100" indent="-309563" algn="l" rtl="0" eaLnBrk="1" fontAlgn="base" hangingPunct="1">
        <a:lnSpc>
          <a:spcPct val="90000"/>
        </a:lnSpc>
        <a:spcBef>
          <a:spcPts val="1200"/>
        </a:spcBef>
        <a:spcAft>
          <a:spcPts val="1000"/>
        </a:spcAft>
        <a:buClr>
          <a:schemeClr val="accent1"/>
        </a:buClr>
        <a:buFont typeface="Arial" pitchFamily="34" charset="0"/>
        <a:buChar char="•"/>
        <a:defRPr sz="2800" kern="1200">
          <a:solidFill>
            <a:srgbClr val="5F5F5F"/>
          </a:solidFill>
          <a:latin typeface="Arial"/>
          <a:ea typeface="Arial" pitchFamily="-111" charset="0"/>
          <a:cs typeface="Arial"/>
          <a:sym typeface="Helvetica 45 Light"/>
        </a:defRPr>
      </a:lvl1pPr>
      <a:lvl2pPr marL="457200" indent="-246063" algn="l" rtl="0" eaLnBrk="1" fontAlgn="base" hangingPunct="1">
        <a:lnSpc>
          <a:spcPct val="90000"/>
        </a:lnSpc>
        <a:spcBef>
          <a:spcPct val="0"/>
        </a:spcBef>
        <a:spcAft>
          <a:spcPts val="1000"/>
        </a:spcAft>
        <a:buClr>
          <a:schemeClr val="accent1"/>
        </a:buClr>
        <a:buFont typeface="Arial" pitchFamily="34" charset="0"/>
        <a:buChar char="•"/>
        <a:defRPr sz="2600" kern="1200">
          <a:solidFill>
            <a:srgbClr val="5F5F5F"/>
          </a:solidFill>
          <a:latin typeface="Arial"/>
          <a:ea typeface="Arial" pitchFamily="-111" charset="0"/>
          <a:cs typeface="Arial"/>
          <a:sym typeface="Helvetica 45 Light"/>
        </a:defRPr>
      </a:lvl2pPr>
      <a:lvl3pPr marL="574675" indent="-165100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2200" kern="1200">
          <a:solidFill>
            <a:srgbClr val="5F5F5F"/>
          </a:solidFill>
          <a:latin typeface="Arial"/>
          <a:ea typeface="Arial" pitchFamily="-111" charset="0"/>
          <a:cs typeface="Arial"/>
          <a:sym typeface="Helvetica 45 Light"/>
        </a:defRPr>
      </a:lvl3pPr>
      <a:lvl4pPr marL="796925" indent="-222250" algn="l" rtl="0" eaLnBrk="1" fontAlgn="base" hangingPunct="1">
        <a:lnSpc>
          <a:spcPct val="90000"/>
        </a:lnSpc>
        <a:spcBef>
          <a:spcPct val="0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kern="1200">
          <a:solidFill>
            <a:srgbClr val="5F5F5F"/>
          </a:solidFill>
          <a:latin typeface="Arial"/>
          <a:ea typeface="Arial" pitchFamily="-111" charset="0"/>
          <a:cs typeface="Arial"/>
          <a:sym typeface="Helvetica 45 Light"/>
        </a:defRPr>
      </a:lvl4pPr>
      <a:lvl5pPr marL="949325" indent="-104775" algn="l" rtl="0" eaLnBrk="1" fontAlgn="base" hangingPunct="1">
        <a:spcBef>
          <a:spcPts val="875"/>
        </a:spcBef>
        <a:spcAft>
          <a:spcPts val="600"/>
        </a:spcAft>
        <a:buClr>
          <a:schemeClr val="accent1"/>
        </a:buClr>
        <a:buFont typeface="Arial" pitchFamily="34" charset="0"/>
        <a:buChar char="•"/>
        <a:defRPr sz="1200" kern="1200">
          <a:solidFill>
            <a:srgbClr val="5F5F5F"/>
          </a:solidFill>
          <a:latin typeface="Arial"/>
          <a:ea typeface="Arial" pitchFamily="-111" charset="0"/>
          <a:cs typeface="Arial"/>
          <a:sym typeface="Helvetica 45 Light"/>
        </a:defRPr>
      </a:lvl5pPr>
      <a:lvl6pPr marL="210998" algn="l" rtl="0" eaLnBrk="1" fontAlgn="base" hangingPunct="1">
        <a:spcBef>
          <a:spcPts val="877"/>
        </a:spcBef>
        <a:spcAft>
          <a:spcPct val="0"/>
        </a:spcAft>
        <a:defRPr sz="1100">
          <a:solidFill>
            <a:srgbClr val="CDCBDA"/>
          </a:solidFill>
          <a:latin typeface="+mn-lt"/>
          <a:ea typeface="+mn-ea"/>
          <a:cs typeface="+mn-cs"/>
          <a:sym typeface="Helvetica 45 Light" pitchFamily="-65" charset="0"/>
        </a:defRPr>
      </a:lvl6pPr>
      <a:lvl7pPr marL="421996" algn="l" rtl="0" eaLnBrk="1" fontAlgn="base" hangingPunct="1">
        <a:spcBef>
          <a:spcPts val="877"/>
        </a:spcBef>
        <a:spcAft>
          <a:spcPct val="0"/>
        </a:spcAft>
        <a:defRPr sz="1100">
          <a:solidFill>
            <a:srgbClr val="CDCBDA"/>
          </a:solidFill>
          <a:latin typeface="+mn-lt"/>
          <a:ea typeface="+mn-ea"/>
          <a:cs typeface="+mn-cs"/>
          <a:sym typeface="Helvetica 45 Light" pitchFamily="-65" charset="0"/>
        </a:defRPr>
      </a:lvl7pPr>
      <a:lvl8pPr marL="632993" algn="l" rtl="0" eaLnBrk="1" fontAlgn="base" hangingPunct="1">
        <a:spcBef>
          <a:spcPts val="877"/>
        </a:spcBef>
        <a:spcAft>
          <a:spcPct val="0"/>
        </a:spcAft>
        <a:defRPr sz="1100">
          <a:solidFill>
            <a:srgbClr val="CDCBDA"/>
          </a:solidFill>
          <a:latin typeface="+mn-lt"/>
          <a:ea typeface="+mn-ea"/>
          <a:cs typeface="+mn-cs"/>
          <a:sym typeface="Helvetica 45 Light" pitchFamily="-65" charset="0"/>
        </a:defRPr>
      </a:lvl8pPr>
      <a:lvl9pPr marL="843991" algn="l" rtl="0" eaLnBrk="1" fontAlgn="base" hangingPunct="1">
        <a:spcBef>
          <a:spcPts val="877"/>
        </a:spcBef>
        <a:spcAft>
          <a:spcPct val="0"/>
        </a:spcAft>
        <a:defRPr sz="1100">
          <a:solidFill>
            <a:srgbClr val="CDCBDA"/>
          </a:solidFill>
          <a:latin typeface="+mn-lt"/>
          <a:ea typeface="+mn-ea"/>
          <a:cs typeface="+mn-cs"/>
          <a:sym typeface="Helvetica 45 Light" pitchFamily="-65" charset="0"/>
        </a:defRPr>
      </a:lvl9pPr>
    </p:bodyStyle>
    <p:otherStyle>
      <a:defPPr>
        <a:defRPr lang="en-US"/>
      </a:defPPr>
      <a:lvl1pPr marL="0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1pPr>
      <a:lvl2pPr marL="210998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2pPr>
      <a:lvl3pPr marL="421996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3pPr>
      <a:lvl4pPr marL="632993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4pPr>
      <a:lvl5pPr marL="843991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5pPr>
      <a:lvl6pPr marL="1054989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6pPr>
      <a:lvl7pPr marL="1265987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7pPr>
      <a:lvl8pPr marL="1476985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8pPr>
      <a:lvl9pPr marL="1687982" algn="l" defTabSz="210998" rtl="0" eaLnBrk="1" latinLnBrk="0" hangingPunct="1">
        <a:defRPr sz="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Events API 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Publishing events to www.eventful.com</a:t>
            </a:r>
            <a:endParaRPr lang="en-US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Create the event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12874" r="30556" b="20919"/>
          <a:stretch>
            <a:fillRect/>
          </a:stretch>
        </p:blipFill>
        <p:spPr bwMode="auto">
          <a:xfrm>
            <a:off x="152400" y="1166734"/>
            <a:ext cx="8763000" cy="5005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an Interest to the 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32848" r="75432" b="7126"/>
          <a:stretch>
            <a:fillRect/>
          </a:stretch>
        </p:blipFill>
        <p:spPr bwMode="auto">
          <a:xfrm>
            <a:off x="457200" y="1295400"/>
            <a:ext cx="3201260" cy="47254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9425" r="51111" b="20920"/>
          <a:stretch>
            <a:fillRect/>
          </a:stretch>
        </p:blipFill>
        <p:spPr bwMode="auto">
          <a:xfrm>
            <a:off x="3791701" y="2209800"/>
            <a:ext cx="4895099" cy="3003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 the event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t="12874" r="46667" b="23678"/>
          <a:stretch>
            <a:fillRect/>
          </a:stretch>
        </p:blipFill>
        <p:spPr bwMode="auto">
          <a:xfrm>
            <a:off x="655361" y="1287801"/>
            <a:ext cx="6583639" cy="473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the Perl script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33172"/>
          <a:stretch>
            <a:fillRect/>
          </a:stretch>
        </p:blipFill>
        <p:spPr bwMode="auto">
          <a:xfrm>
            <a:off x="228600" y="1295403"/>
            <a:ext cx="5133032" cy="464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5410200" y="4191000"/>
            <a:ext cx="32766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Link to the script document in the client community</a:t>
            </a:r>
          </a:p>
          <a:p>
            <a:endParaRPr lang="en-US" dirty="0" smtClean="0"/>
          </a:p>
          <a:p>
            <a:r>
              <a:rPr lang="en-US" sz="1400" dirty="0" smtClean="0"/>
              <a:t>http</a:t>
            </a:r>
            <a:r>
              <a:rPr lang="en-US" sz="1400" dirty="0" smtClean="0"/>
              <a:t>://community.customer.convio.com/docs/DOC-2632</a:t>
            </a:r>
            <a:endParaRPr lang="en-US" sz="1400" dirty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of the command line response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399" y="1295398"/>
            <a:ext cx="8191595" cy="3509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event on www.eventful.com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5555" t="16552" r="16667" b="6207"/>
          <a:stretch>
            <a:fillRect/>
          </a:stretch>
        </p:blipFill>
        <p:spPr bwMode="auto">
          <a:xfrm>
            <a:off x="533404" y="1295405"/>
            <a:ext cx="6879358" cy="473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 the event link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111" t="15632" r="17222" b="4368"/>
          <a:stretch>
            <a:fillRect/>
          </a:stretch>
        </p:blipFill>
        <p:spPr bwMode="auto">
          <a:xfrm>
            <a:off x="533407" y="1295400"/>
            <a:ext cx="6492273" cy="4706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 up for the event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t="12874" r="34444" b="4368"/>
          <a:stretch>
            <a:fillRect/>
          </a:stretch>
        </p:blipFill>
        <p:spPr bwMode="auto">
          <a:xfrm>
            <a:off x="457209" y="1295408"/>
            <a:ext cx="6204246" cy="4731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Theme">
  <a:themeElements>
    <a:clrScheme name="Custom 1">
      <a:dk1>
        <a:srgbClr val="B2B2B2"/>
      </a:dk1>
      <a:lt1>
        <a:srgbClr val="7F7F7F"/>
      </a:lt1>
      <a:dk2>
        <a:srgbClr val="82786F"/>
      </a:dk2>
      <a:lt2>
        <a:srgbClr val="DAD7CB"/>
      </a:lt2>
      <a:accent1>
        <a:srgbClr val="00A9E0"/>
      </a:accent1>
      <a:accent2>
        <a:srgbClr val="BED600"/>
      </a:accent2>
      <a:accent3>
        <a:srgbClr val="83AFB4"/>
      </a:accent3>
      <a:accent4>
        <a:srgbClr val="DAD7CB"/>
      </a:accent4>
      <a:accent5>
        <a:srgbClr val="FFBA00"/>
      </a:accent5>
      <a:accent6>
        <a:srgbClr val="490E6F"/>
      </a:accent6>
      <a:hlink>
        <a:srgbClr val="00A9E0"/>
      </a:hlink>
      <a:folHlink>
        <a:srgbClr val="82786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F0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D323E"/>
            </a:solidFill>
            <a:effectLst/>
            <a:latin typeface="Helvetica 45 Light" pitchFamily="-65" charset="0"/>
            <a:ea typeface="ヒラギノ角ゴ ProN W3" pitchFamily="-65" charset="-128"/>
            <a:cs typeface="ヒラギノ角ゴ ProN W3" pitchFamily="-65" charset="-128"/>
            <a:sym typeface="Helvetica 45 Light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AF03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800" b="0" i="0" u="none" strike="noStrike" cap="none" normalizeH="0" baseline="0">
            <a:ln>
              <a:noFill/>
            </a:ln>
            <a:solidFill>
              <a:srgbClr val="2D323E"/>
            </a:solidFill>
            <a:effectLst/>
            <a:latin typeface="Helvetica 45 Light" pitchFamily="-65" charset="0"/>
            <a:ea typeface="ヒラギノ角ゴ ProN W3" pitchFamily="-65" charset="-128"/>
            <a:cs typeface="ヒラギノ角ゴ ProN W3" pitchFamily="-65" charset="-128"/>
            <a:sym typeface="Helvetica 45 Light" pitchFamily="-65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226</TotalTime>
  <Words>55</Words>
  <Application>Microsoft Office PowerPoint</Application>
  <PresentationFormat>On-screen Show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Default Theme</vt:lpstr>
      <vt:lpstr>Events API Example</vt:lpstr>
      <vt:lpstr>Create the event</vt:lpstr>
      <vt:lpstr>Add an Interest to the event</vt:lpstr>
      <vt:lpstr>Publish the event</vt:lpstr>
      <vt:lpstr>Run the Perl script</vt:lpstr>
      <vt:lpstr>View of the command line response</vt:lpstr>
      <vt:lpstr>Find the event on www.eventful.com</vt:lpstr>
      <vt:lpstr>See the event link</vt:lpstr>
      <vt:lpstr>Sign up for the event</vt:lpstr>
    </vt:vector>
  </TitlesOfParts>
  <Company>Convio Inc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jyoung</dc:creator>
  <cp:lastModifiedBy>jyoung</cp:lastModifiedBy>
  <cp:revision>20</cp:revision>
  <dcterms:created xsi:type="dcterms:W3CDTF">2009-12-10T15:47:37Z</dcterms:created>
  <dcterms:modified xsi:type="dcterms:W3CDTF">2009-12-10T19:34:17Z</dcterms:modified>
</cp:coreProperties>
</file>