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1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3093234" x="0"/>
            <a:ext cy="712499" cx="8458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300757" x="685800"/>
            <a:ext cy="16841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3093357" x="685800"/>
            <a:ext cy="712499" cx="77724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" name="Shape 12"/>
          <p:cNvSpPr/>
          <p:nvPr/>
        </p:nvSpPr>
        <p:spPr>
          <a:xfrm>
            <a:off y="205975" x="0"/>
            <a:ext cy="6111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SzPct val="100000"/>
              <a:defRPr sz="3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>
            <a:off y="205976" x="0"/>
            <a:ext cy="587699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05976" x="457200"/>
            <a:ext cy="5876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SzPct val="100000"/>
              <a:defRPr sz="3600"/>
            </a:lvl1pPr>
            <a:lvl2pPr>
              <a:spcBef>
                <a:spcPts val="0"/>
              </a:spcBef>
              <a:buSzPct val="100000"/>
              <a:defRPr sz="3600"/>
            </a:lvl2pPr>
            <a:lvl3pPr>
              <a:spcBef>
                <a:spcPts val="0"/>
              </a:spcBef>
              <a:buSzPct val="100000"/>
              <a:defRPr sz="3600"/>
            </a:lvl3pPr>
            <a:lvl4pPr>
              <a:spcBef>
                <a:spcPts val="0"/>
              </a:spcBef>
              <a:buSzPct val="100000"/>
              <a:defRPr sz="3600"/>
            </a:lvl4pPr>
            <a:lvl5pPr>
              <a:spcBef>
                <a:spcPts val="0"/>
              </a:spcBef>
              <a:buSzPct val="100000"/>
              <a:defRPr sz="3600"/>
            </a:lvl5pPr>
            <a:lvl6pPr>
              <a:spcBef>
                <a:spcPts val="0"/>
              </a:spcBef>
              <a:buSzPct val="100000"/>
              <a:defRPr sz="3600"/>
            </a:lvl6pPr>
            <a:lvl7pPr>
              <a:spcBef>
                <a:spcPts val="0"/>
              </a:spcBef>
              <a:buSzPct val="100000"/>
              <a:defRPr sz="3600"/>
            </a:lvl7pPr>
            <a:lvl8pPr>
              <a:spcBef>
                <a:spcPts val="0"/>
              </a:spcBef>
              <a:buSzPct val="100000"/>
              <a:defRPr sz="3600"/>
            </a:lvl8pPr>
            <a:lvl9pPr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871600" x="457200"/>
            <a:ext cy="4054200" cx="4030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871598" x="4656675"/>
            <a:ext cy="4055699" cx="4030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/>
          <p:nvPr/>
        </p:nvSpPr>
        <p:spPr>
          <a:xfrm>
            <a:off y="205976" x="0"/>
            <a:ext cy="587699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05976" x="457200"/>
            <a:ext cy="5876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SzPct val="100000"/>
              <a:defRPr sz="3600"/>
            </a:lvl1pPr>
            <a:lvl2pPr>
              <a:spcBef>
                <a:spcPts val="0"/>
              </a:spcBef>
              <a:buSzPct val="100000"/>
              <a:defRPr sz="3600"/>
            </a:lvl2pPr>
            <a:lvl3pPr>
              <a:spcBef>
                <a:spcPts val="0"/>
              </a:spcBef>
              <a:buSzPct val="100000"/>
              <a:defRPr sz="3600"/>
            </a:lvl3pPr>
            <a:lvl4pPr>
              <a:spcBef>
                <a:spcPts val="0"/>
              </a:spcBef>
              <a:buSzPct val="100000"/>
              <a:defRPr sz="3600"/>
            </a:lvl4pPr>
            <a:lvl5pPr>
              <a:spcBef>
                <a:spcPts val="0"/>
              </a:spcBef>
              <a:buSzPct val="100000"/>
              <a:defRPr sz="3600"/>
            </a:lvl5pPr>
            <a:lvl6pPr>
              <a:spcBef>
                <a:spcPts val="0"/>
              </a:spcBef>
              <a:buSzPct val="100000"/>
              <a:defRPr sz="3600"/>
            </a:lvl6pPr>
            <a:lvl7pPr>
              <a:spcBef>
                <a:spcPts val="0"/>
              </a:spcBef>
              <a:buSzPct val="100000"/>
              <a:defRPr sz="3600"/>
            </a:lvl7pPr>
            <a:lvl8pPr>
              <a:spcBef>
                <a:spcPts val="0"/>
              </a:spcBef>
              <a:buSzPct val="100000"/>
              <a:defRPr sz="3600"/>
            </a:lvl8pPr>
            <a:lvl9pPr>
              <a:spcBef>
                <a:spcPts val="0"/>
              </a:spcBef>
              <a:buSzPct val="100000"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4406309" x="0"/>
            <a:ext cy="519599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24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6" x="457200"/>
            <a:ext cy="6033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476074" x="457200"/>
            <a:ext cy="34652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medicalfoundationofnc.org/14/home" Type="http://schemas.openxmlformats.org/officeDocument/2006/relationships/hyperlink" TargetMode="External" Id="rId4"/><Relationship Target="http://medicalfoundationofnc.org" Type="http://schemas.openxmlformats.org/officeDocument/2006/relationships/hyperlink" TargetMode="External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ctrTitle"/>
          </p:nvPr>
        </p:nvSpPr>
        <p:spPr>
          <a:xfrm>
            <a:off y="1300757" x="685800"/>
            <a:ext cy="16841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6000" lang="en"/>
              <a:t>Mobile-friendly BBIS</a:t>
            </a:r>
          </a:p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y="3093357" x="685800"/>
            <a:ext cy="712499" cx="77724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practical guide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y="165625" x="193225"/>
            <a:ext cy="4760099" cx="849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create a layout </a:t>
            </a:r>
            <a:r>
              <a:rPr sz="1800" lang="en" i="1"/>
              <a:t>(continued)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sz="2400" lang="en"/>
              <a:t>click on the </a:t>
            </a:r>
            <a:r>
              <a:rPr sz="2400" lang="en" i="1">
                <a:solidFill>
                  <a:srgbClr val="000000"/>
                </a:solidFill>
              </a:rPr>
              <a:t>View</a:t>
            </a:r>
            <a:r>
              <a:rPr sz="2400" lang="en"/>
              <a:t> tab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sz="2400" lang="en"/>
              <a:t>click on the </a:t>
            </a:r>
            <a:r>
              <a:rPr sz="2400" lang="en">
                <a:solidFill>
                  <a:srgbClr val="000000"/>
                </a:solidFill>
              </a:rPr>
              <a:t>HTML </a:t>
            </a:r>
            <a:r>
              <a:rPr sz="2400" lang="en" i="1">
                <a:solidFill>
                  <a:srgbClr val="000000"/>
                </a:solidFill>
              </a:rPr>
              <a:t>code</a:t>
            </a:r>
            <a:r>
              <a:rPr sz="2400" lang="en"/>
              <a:t> button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601050" x="1135237"/>
            <a:ext cy="3483950" cx="6873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y="41400" x="200125"/>
            <a:ext cy="4884300" cx="8750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create a layout </a:t>
            </a:r>
            <a:r>
              <a:rPr sz="1800" lang="en" i="1"/>
              <a:t>(continued)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sz="2400" lang="en"/>
              <a:t>remove paragraph (&lt;p&gt;, &lt;/p&gt;) tags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sz="2400" lang="en"/>
              <a:t>insert div elements around placeholders </a:t>
            </a:r>
          </a:p>
          <a:p>
            <a:pPr rtl="0" lvl="2" indent="-317500" marL="13716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sz="1400" lang="en"/>
              <a:t>quirk alert:</a:t>
            </a:r>
            <a:r>
              <a:rPr sz="1400" lang="en"/>
              <a:t> use classes instead of elements - i.e., </a:t>
            </a:r>
            <a:r>
              <a:rPr sz="14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&lt;div class="header"&gt;</a:t>
            </a:r>
            <a:r>
              <a:rPr sz="1400" lang="en"/>
              <a:t> instead of </a:t>
            </a:r>
            <a:r>
              <a:rPr sz="14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&lt;header&gt;</a:t>
            </a:r>
          </a:p>
          <a:p>
            <a:pPr rtl="0" lvl="2" indent="-317500" marL="13716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sz="1400" lang="en"/>
              <a:t>quirk alert:</a:t>
            </a:r>
            <a:r>
              <a:rPr sz="1400" lang="en"/>
              <a:t> use your code editor- you may have to copy/paste code in and save </a:t>
            </a:r>
            <a:r>
              <a:rPr sz="1400" lang="en" i="1"/>
              <a:t>again</a:t>
            </a:r>
            <a:r>
              <a:rPr sz="1400" lang="en"/>
              <a:t> for the changes to stick</a:t>
            </a:r>
          </a:p>
          <a:p>
            <a:pPr lvl="0" indent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 t="0" b="22088" r="0" l="0"/>
          <a:stretch/>
        </p:blipFill>
        <p:spPr>
          <a:xfrm>
            <a:off y="2289500" x="1305050"/>
            <a:ext cy="2636225" cx="6701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Five: If Events, then...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676300" x="457200"/>
            <a:ext cy="42494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create an event registration layout</a:t>
            </a:r>
          </a:p>
          <a:p>
            <a:pPr rtl="0" lvl="1" indent="-3429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sz="1800" lang="en"/>
              <a:t>additional code: add </a:t>
            </a:r>
            <a:r>
              <a:rPr sz="18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&lt;div class="table-responsive"&gt;</a:t>
            </a:r>
            <a:r>
              <a:rPr sz="1800" lang="en"/>
              <a:t> around a placeholder</a:t>
            </a:r>
          </a:p>
          <a:p>
            <a:pPr lvl="0">
              <a:spcBef>
                <a:spcPts val="0"/>
              </a:spcBef>
              <a:buNone/>
            </a:pPr>
            <a:r>
              <a:rPr sz="1800" lang="en"/>
              <a:t> </a:t>
            </a:r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948600" x="2092037"/>
            <a:ext cy="3194900" cx="4959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Six: Template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create a template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in header content pane, insert part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 i="1"/>
              <a:t>Part: Head Elements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in footer content pane, insert part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 i="1"/>
              <a:t>Part:  Bootstrap JS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b="1" lang="en"/>
              <a:t>note:</a:t>
            </a:r>
            <a:r>
              <a:rPr lang="en"/>
              <a:t> this is just the Bootstrap JS- BBIS already implements a jQuery so you don’t have to.</a:t>
            </a:r>
          </a:p>
          <a:p>
            <a:pPr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additional CSS styles part (implementation varies)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Seven: Page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create new page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may need to insert page-specific CSS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/>
              <a:t>use </a:t>
            </a:r>
            <a:r>
              <a:rPr lang="en" i="1"/>
              <a:t>unformatted text</a:t>
            </a:r>
            <a:r>
              <a:rPr lang="en"/>
              <a:t> part type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/>
              <a:t>remember to check “</a:t>
            </a:r>
            <a:r>
              <a:rPr lang="en" i="1"/>
              <a:t>Show Advanced Options</a:t>
            </a:r>
            <a:r>
              <a:rPr lang="en"/>
              <a:t>” and choose “</a:t>
            </a:r>
            <a:r>
              <a:rPr lang="en" i="1"/>
              <a:t>In the &lt;head&gt; tag</a:t>
            </a:r>
            <a:r>
              <a:rPr lang="en"/>
              <a:t>”</a:t>
            </a:r>
          </a:p>
          <a:p>
            <a:pPr lvl="0" indent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Making it Mobile-Friendly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Unformatted Text Parts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Bootstrap does most of the heavy lifting: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/>
              <a:t>count to 12 (more than 12 will break to next row)</a:t>
            </a:r>
          </a:p>
          <a:p>
            <a:pPr rtl="0" lvl="2" indent="-381000" marL="13716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●"/>
            </a:pPr>
            <a:r>
              <a:rPr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.col-sm-3</a:t>
            </a:r>
            <a:r>
              <a:rPr lang="en"/>
              <a:t> + </a:t>
            </a:r>
            <a:r>
              <a:rPr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.col-sm-9</a:t>
            </a:r>
            <a:r>
              <a:rPr lang="en"/>
              <a:t> = okay!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/>
              <a:t>rows (and more columns) can be nested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/>
              <a:t>container/container-fluid cannot be nested (which is why they’re in the layout)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awesome helper classes: 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Consolas"/>
              <a:buChar char="◆"/>
            </a:pPr>
            <a:r>
              <a:rPr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.hidden-xs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Consolas"/>
              <a:buChar char="◆"/>
            </a:pPr>
            <a:r>
              <a:rPr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.center-block</a:t>
            </a:r>
          </a:p>
          <a:p>
            <a:pPr algn="l" rtl="0" lvl="0" marR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y="200124" x="457200"/>
            <a:ext cy="47255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in custom CSS, remember media queries: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/>
              <a:t>code </a:t>
            </a:r>
            <a:r>
              <a:rPr lang="en">
                <a:solidFill>
                  <a:srgbClr val="990000"/>
                </a:solidFill>
                <a:latin typeface="Consolas"/>
                <a:ea typeface="Consolas"/>
                <a:cs typeface="Consolas"/>
                <a:sym typeface="Consolas"/>
              </a:rPr>
              <a:t>.class</a:t>
            </a:r>
            <a:r>
              <a:rPr lang="en"/>
              <a:t> for mobile first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/>
              <a:t>follow by </a:t>
            </a:r>
            <a:br>
              <a:rPr lang="en"/>
            </a:br>
            <a:r>
              <a:rPr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@media (min-width: 768px) { .class {} }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◆"/>
            </a:pPr>
            <a:r>
              <a:rPr lang="en"/>
              <a:t>follow by </a:t>
            </a:r>
            <a:br>
              <a:rPr lang="en"/>
            </a:br>
            <a:r>
              <a:rPr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@media (min-width: 992px) { .class {} }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Little JS Magic...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To remove inline styles, add an unformatted text part to your page:</a:t>
            </a:r>
          </a:p>
          <a:p>
            <a:pPr rtl="0">
              <a:spcBef>
                <a:spcPts val="0"/>
              </a:spcBef>
              <a:buNone/>
            </a:pPr>
            <a:r>
              <a:rPr sz="18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&lt;script type="text/javascript"&gt;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sz="18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 	$("table").removeAttr("style");</a:t>
            </a:r>
          </a:p>
          <a:p>
            <a:pPr rtl="0" lvl="0" indent="45720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sz="18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$("table").addClass("table table-condensed");</a:t>
            </a:r>
          </a:p>
          <a:p>
            <a:pPr rtl="0" lvl="0" indent="45720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sz="18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$("td").removeAttr("style");</a:t>
            </a:r>
          </a:p>
          <a:p>
            <a:pPr lvl="0">
              <a:spcBef>
                <a:spcPts val="0"/>
              </a:spcBef>
              <a:buNone/>
            </a:pPr>
            <a:r>
              <a:rPr sz="18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&lt;/script&gt;  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y="96625" x="144925"/>
            <a:ext cy="4829099" cx="8819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Or, if event registration part: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&lt;script type="text/javascript"&gt;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var prm = Sys.WebForms.PageRequestManager.getInstance();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prm.add_endRequest(EndRequest);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900">
              <a:solidFill>
                <a:srgbClr val="98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function EndRequest(sender, args) {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	TableCustomizations();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900">
              <a:solidFill>
                <a:srgbClr val="98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$(document).ready(function () {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	TableCustomizations();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});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900">
              <a:solidFill>
                <a:srgbClr val="98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function TableCustomizations() {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$("table").removeAttr("style");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$("table").addClass("table table-condensed");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$("td").removeAttr("style");</a:t>
            </a:r>
          </a:p>
          <a:p>
            <a:pPr rt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>
              <a:spcBef>
                <a:spcPts val="0"/>
              </a:spcBef>
              <a:buNone/>
            </a:pPr>
            <a:r>
              <a:rPr sz="900" lang="en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&lt;/script&gt;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Work In Progress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Remaining Challenges: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navigation menus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/>
        </p:nvSpPr>
        <p:spPr>
          <a:xfrm>
            <a:off y="918175" x="457200"/>
            <a:ext cy="4027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➔"/>
            </a:pPr>
            <a:r>
              <a:rPr sz="2400" lang="en"/>
              <a:t>How to create a mobile-friendly page in BBIS 2.94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➔"/>
            </a:pPr>
            <a:r>
              <a:rPr sz="2400" lang="en"/>
              <a:t>What does “mobile-friendly” mean?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➔"/>
            </a:pPr>
            <a:r>
              <a:rPr sz="2400" lang="en"/>
              <a:t>Terms you may have heard: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◆"/>
            </a:pPr>
            <a:r>
              <a:rPr sz="2400" lang="en"/>
              <a:t>mobile-friendly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◆"/>
            </a:pPr>
            <a:r>
              <a:rPr sz="2400" lang="en"/>
              <a:t>responsive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◆"/>
            </a:pPr>
            <a:r>
              <a:rPr sz="2400" lang="en"/>
              <a:t>adaptive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◆"/>
            </a:pPr>
            <a:r>
              <a:rPr sz="2400" lang="en"/>
              <a:t>device-agnostic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◆"/>
            </a:pPr>
            <a:r>
              <a:rPr sz="2400" lang="en"/>
              <a:t>multi-channel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➔"/>
            </a:pPr>
            <a:r>
              <a:rPr sz="2400" lang="en"/>
              <a:t>Tips for working with Event Registration Parts (OOB)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➔"/>
            </a:pPr>
            <a:r>
              <a:rPr sz="2400" lang="en"/>
              <a:t>First Look: site before and after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➔"/>
            </a:pPr>
            <a:r>
              <a:rPr sz="2400" lang="en"/>
              <a:t>Questions?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We’ll Talk About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First Look: Before and After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Existing site:</a:t>
            </a:r>
          </a:p>
          <a:p>
            <a:pPr rtl="0">
              <a:spcBef>
                <a:spcPts val="0"/>
              </a:spcBef>
              <a:buNone/>
            </a:pPr>
            <a:r>
              <a:rPr u="sng" lang="en">
                <a:solidFill>
                  <a:schemeClr val="hlink"/>
                </a:solidFill>
                <a:hlinkClick r:id="rId3"/>
              </a:rPr>
              <a:t>http://medicalfoundationofnc.org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Mobile-friendly version:</a:t>
            </a:r>
          </a:p>
          <a:p>
            <a:pPr rtl="0">
              <a:spcBef>
                <a:spcPts val="0"/>
              </a:spcBef>
              <a:buNone/>
            </a:pPr>
            <a:r>
              <a:rPr u="sng" lang="en">
                <a:solidFill>
                  <a:schemeClr val="hlink"/>
                </a:solidFill>
                <a:hlinkClick r:id="rId4"/>
              </a:rPr>
              <a:t>http://medicalfoundationofnc.org/14/home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 txBox="1"/>
          <p:nvPr>
            <p:ph type="ctrTitle"/>
          </p:nvPr>
        </p:nvSpPr>
        <p:spPr>
          <a:xfrm>
            <a:off y="1300757" x="685800"/>
            <a:ext cy="16841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Any Questions?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One</a:t>
            </a:r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1392975" x="457200"/>
            <a:ext cy="35328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r" rtl="0">
              <a:spcBef>
                <a:spcPts val="0"/>
              </a:spcBef>
              <a:buNone/>
            </a:pPr>
            <a:r>
              <a:t/>
            </a:r>
            <a:endParaRPr i="1"/>
          </a:p>
          <a:p>
            <a:pPr algn="l" rtl="0">
              <a:spcBef>
                <a:spcPts val="0"/>
              </a:spcBef>
              <a:buNone/>
            </a:pPr>
            <a:r>
              <a:t/>
            </a:r>
            <a:endParaRPr sz="4800" i="1"/>
          </a:p>
          <a:p>
            <a:pPr algn="r" lvl="0">
              <a:spcBef>
                <a:spcPts val="0"/>
              </a:spcBef>
              <a:buNone/>
            </a:pPr>
            <a:r>
              <a:rPr lang="en" i="1"/>
              <a:t>(just kidding….)</a:t>
            </a:r>
          </a:p>
        </p:txBody>
      </p:sp>
      <p:pic>
        <p:nvPicPr>
          <p:cNvPr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516025" x="2756237"/>
            <a:ext cy="2256049" cx="3631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One: Get Organized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/>
              <a:t>naming conventions &amp; file structure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/>
              <a:t>mimic file structure in a folder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/>
              <a:t>open code editor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/>
              <a:t>login &amp; open tabs:</a:t>
            </a:r>
          </a:p>
          <a:p>
            <a:pPr rtl="0" lvl="0" indent="-3429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sz="1800" lang="en"/>
              <a:t>stylesheets</a:t>
            </a:r>
          </a:p>
          <a:p>
            <a:pPr rtl="0" lvl="0" indent="-3429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sz="1800" lang="en"/>
              <a:t>layouts</a:t>
            </a:r>
          </a:p>
          <a:p>
            <a:pPr rtl="0" lvl="0" indent="-3429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sz="1800" lang="en"/>
              <a:t>templates/pages</a:t>
            </a:r>
          </a:p>
          <a:p>
            <a:pPr rtl="0" lvl="0" indent="-3429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sz="1800" lang="en"/>
              <a:t>parts</a:t>
            </a:r>
          </a:p>
          <a:p>
            <a:pPr rtl="0" lvl="1" indent="-342900" marL="13716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b="1" sz="1800" lang="en"/>
              <a:t>tip:</a:t>
            </a:r>
            <a:r>
              <a:rPr sz="1800" lang="en"/>
              <a:t> use the same tab order every time for faster development!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Two: Stylesheet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create a blank stylesheet</a:t>
            </a:r>
          </a:p>
          <a:p>
            <a:pPr rtl="0" lvl="0" indent="-3810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sz="2400" lang="en" i="1"/>
              <a:t>Stylesheet: Blank</a:t>
            </a:r>
          </a:p>
          <a:p>
            <a:pPr rtl="0" lvl="1" indent="-342900" marL="13716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b="1" sz="1800" lang="en"/>
              <a:t>tip</a:t>
            </a:r>
            <a:r>
              <a:rPr sz="1800" lang="en"/>
              <a:t>: add a description so you (and everyone else) will know it’s supposed to be blank and stay blank.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Three: Parts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create a new part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579514" x="914762"/>
            <a:ext cy="2638374" cx="73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901174" x="1043299"/>
            <a:ext cy="4021000" cx="705739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/>
          <p:nvPr/>
        </p:nvSpPr>
        <p:spPr>
          <a:xfrm>
            <a:off y="179425" x="234650"/>
            <a:ext cy="455400" cx="537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sz="3000" lang="en">
                <a:solidFill>
                  <a:schemeClr val="dk2"/>
                </a:solidFill>
              </a:rPr>
              <a:t>create a new part </a:t>
            </a:r>
            <a:r>
              <a:rPr sz="1800" lang="en" i="1">
                <a:solidFill>
                  <a:schemeClr val="dk2"/>
                </a:solidFill>
              </a:rPr>
              <a:t>(continued)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Three: Parts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create (another) new part: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468275" x="1428537"/>
            <a:ext cy="3612974" cx="6286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05975" x="457200"/>
            <a:ext cy="71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Four: Layout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871600" x="457200"/>
            <a:ext cy="4054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➔"/>
            </a:pPr>
            <a:r>
              <a:rPr lang="en"/>
              <a:t>create a layout 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sz="2400" lang="en"/>
              <a:t>use the </a:t>
            </a:r>
            <a:r>
              <a:rPr sz="2400" lang="en" i="1"/>
              <a:t>blank stylesheet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sz="2400" lang="en"/>
              <a:t>click on the </a:t>
            </a:r>
            <a:r>
              <a:rPr sz="2400" lang="en" i="1"/>
              <a:t>Insert</a:t>
            </a:r>
            <a:r>
              <a:rPr sz="2400" lang="en"/>
              <a:t> tab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◆"/>
            </a:pPr>
            <a:r>
              <a:rPr sz="2400" lang="en"/>
              <a:t>insert three (3) content placeholders: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763612" x="1720425"/>
            <a:ext cy="2238375" cx="577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