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4"/>
    <p:sldMasterId id="2147483648" r:id="rId5"/>
    <p:sldMasterId id="2147483692" r:id="rId6"/>
    <p:sldMasterId id="2147483681" r:id="rId7"/>
  </p:sldMasterIdLst>
  <p:notesMasterIdLst>
    <p:notesMasterId r:id="rId21"/>
  </p:notesMasterIdLst>
  <p:handoutMasterIdLst>
    <p:handoutMasterId r:id="rId22"/>
  </p:handoutMasterIdLst>
  <p:sldIdLst>
    <p:sldId id="276" r:id="rId8"/>
    <p:sldId id="304" r:id="rId9"/>
    <p:sldId id="282" r:id="rId10"/>
    <p:sldId id="316" r:id="rId11"/>
    <p:sldId id="287" r:id="rId12"/>
    <p:sldId id="305" r:id="rId13"/>
    <p:sldId id="312" r:id="rId14"/>
    <p:sldId id="313" r:id="rId15"/>
    <p:sldId id="314" r:id="rId16"/>
    <p:sldId id="290" r:id="rId17"/>
    <p:sldId id="315" r:id="rId18"/>
    <p:sldId id="288" r:id="rId19"/>
    <p:sldId id="303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D8184"/>
    <a:srgbClr val="5BAC35"/>
    <a:srgbClr val="6B6F71"/>
    <a:srgbClr val="FF6600"/>
    <a:srgbClr val="373C3F"/>
    <a:srgbClr val="FFFFFF"/>
    <a:srgbClr val="4F81BD"/>
    <a:srgbClr val="0A1926"/>
    <a:srgbClr val="E573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85322" autoAdjust="0"/>
  </p:normalViewPr>
  <p:slideViewPr>
    <p:cSldViewPr snapToGrid="0" snapToObjects="1">
      <p:cViewPr>
        <p:scale>
          <a:sx n="90" d="100"/>
          <a:sy n="90" d="100"/>
        </p:scale>
        <p:origin x="-8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EFD347-F7EC-433E-84E4-59984D5367B1}" type="datetimeFigureOut">
              <a:rPr lang="en-US"/>
              <a:pPr>
                <a:defRPr/>
              </a:pPr>
              <a:t>03/25/2014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38F2AD-E468-4581-AA92-B387E00A7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DF5E60-E49F-4DBD-9EF7-6325DABBD236}" type="datetimeFigureOut">
              <a:rPr lang="en-US"/>
              <a:pPr>
                <a:defRPr/>
              </a:pPr>
              <a:t>03/25/2014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5E801-2720-4ABD-85B6-A7F9F97A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0EBFA-6965-4753-B2D7-8B2EFB4E7C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45E801-2720-4ABD-85B6-A7F9F97A29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0EBFA-6965-4753-B2D7-8B2EFB4E7C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_spectrum_ppt_cr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pic>
        <p:nvPicPr>
          <p:cNvPr id="5" name="Picture 11" descr="bb_logo_wta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5592763"/>
            <a:ext cx="2486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b_arrow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928813"/>
            <a:ext cx="201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77824" y="1745488"/>
            <a:ext cx="7595616" cy="543052"/>
          </a:xfrm>
        </p:spPr>
        <p:txBody>
          <a:bodyPr/>
          <a:lstStyle>
            <a:lvl1pPr>
              <a:defRPr sz="3200">
                <a:solidFill>
                  <a:srgbClr val="5BAC3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77824" y="2288540"/>
            <a:ext cx="7351776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solidFill>
                  <a:srgbClr val="373C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6A6A6"/>
              </a:gs>
              <a:gs pos="5699">
                <a:srgbClr val="D2D2D2"/>
              </a:gs>
              <a:gs pos="29015">
                <a:srgbClr val="FFFFFF"/>
              </a:gs>
              <a:gs pos="86009">
                <a:srgbClr val="FFFFFF"/>
              </a:gs>
              <a:gs pos="100000">
                <a:srgbClr val="CBCBCB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Sans" pitchFamily="-108" charset="0"/>
              <a:ea typeface="ヒラギノ角ゴ ProN W3" pitchFamily="-108" charset="-128"/>
              <a:cs typeface="ヒラギノ角ゴ ProN W3" pitchFamily="-108" charset="-128"/>
              <a:sym typeface="GillSans" pitchFamily="-108" charset="0"/>
            </a:endParaRPr>
          </a:p>
        </p:txBody>
      </p:sp>
      <p:pic>
        <p:nvPicPr>
          <p:cNvPr id="5" name="Picture 4" descr="bb_spectrum_ppt_cr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pic>
        <p:nvPicPr>
          <p:cNvPr id="8" name="Picture 12" descr="bb_logo_wta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5592763"/>
            <a:ext cx="2486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bb_arrow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928813"/>
            <a:ext cx="201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77824" y="1745488"/>
            <a:ext cx="7595616" cy="543052"/>
          </a:xfrm>
        </p:spPr>
        <p:txBody>
          <a:bodyPr/>
          <a:lstStyle>
            <a:lvl1pPr>
              <a:defRPr sz="3200">
                <a:solidFill>
                  <a:srgbClr val="5BAC3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77824" y="2288540"/>
            <a:ext cx="7351776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solidFill>
                  <a:srgbClr val="373C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350582"/>
            <a:ext cx="7507224" cy="47962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18611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54096"/>
            <a:ext cx="7507224" cy="10403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431799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rgbClr val="6B6F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122935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rgbClr val="6B6F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2854960"/>
            <a:ext cx="7510463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/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1635760"/>
            <a:ext cx="7510463" cy="179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41375" y="344551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41375" y="3840480"/>
            <a:ext cx="7510463" cy="179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841375" y="1473200"/>
            <a:ext cx="7510463" cy="4581525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_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_spectrum_ppt_cr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pic>
        <p:nvPicPr>
          <p:cNvPr id="8" name="Picture 11" descr="bb_logo_wta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5592763"/>
            <a:ext cx="2486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b_arrow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928813"/>
            <a:ext cx="201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77824" y="1745488"/>
            <a:ext cx="7595616" cy="543052"/>
          </a:xfrm>
        </p:spPr>
        <p:txBody>
          <a:bodyPr/>
          <a:lstStyle>
            <a:lvl1pPr>
              <a:defRPr sz="3200">
                <a:solidFill>
                  <a:srgbClr val="5BAC3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77824" y="2288540"/>
            <a:ext cx="7351776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 baseline="0">
                <a:solidFill>
                  <a:srgbClr val="373C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365169" y="5087171"/>
            <a:ext cx="3374136" cy="11247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6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28813"/>
            <a:ext cx="2016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b_spectrum_ppt_cro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pic>
        <p:nvPicPr>
          <p:cNvPr id="9" name="Picture 18" descr="bb_logo_wtag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54738" y="5595938"/>
            <a:ext cx="2486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77824" y="1745488"/>
            <a:ext cx="7595616" cy="54305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77824" y="2288540"/>
            <a:ext cx="7351776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solidFill>
                  <a:srgbClr val="373C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1363"/>
            <a:ext cx="2016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350582"/>
            <a:ext cx="7507224" cy="47962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18611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54096"/>
            <a:ext cx="7507224" cy="10403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431799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373C3F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1363"/>
            <a:ext cx="2016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122935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373C3F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2854960"/>
            <a:ext cx="7510463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/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1363"/>
            <a:ext cx="2016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373C3F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1635760"/>
            <a:ext cx="7510463" cy="179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41375" y="344551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41375" y="3840480"/>
            <a:ext cx="7510463" cy="179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1363"/>
            <a:ext cx="2016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841375" y="1473200"/>
            <a:ext cx="7510463" cy="4581525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_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1363"/>
            <a:ext cx="2016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bb_spectrum_ppt_cr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pic>
        <p:nvPicPr>
          <p:cNvPr id="8" name="Picture 17" descr="bb_logo_wtag_white_gr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5595938"/>
            <a:ext cx="2486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bb_arrow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928813"/>
            <a:ext cx="201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77824" y="1745488"/>
            <a:ext cx="7595616" cy="543052"/>
          </a:xfrm>
        </p:spPr>
        <p:txBody>
          <a:bodyPr/>
          <a:lstStyle>
            <a:lvl1pPr>
              <a:defRPr sz="3200">
                <a:solidFill>
                  <a:srgbClr val="5BAC3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77824" y="2288540"/>
            <a:ext cx="7351776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solidFill>
                  <a:srgbClr val="6B6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350582"/>
            <a:ext cx="7507224" cy="4796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b_arrow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350582"/>
            <a:ext cx="7507224" cy="47962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b_arrow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181350"/>
            <a:ext cx="201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54096"/>
            <a:ext cx="7507224" cy="10403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bb_arrow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431799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5BAC35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bb_arrow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122935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5BAC35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2854960"/>
            <a:ext cx="7510463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/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b_arrow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5BAC35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1635760"/>
            <a:ext cx="7510463" cy="179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41375" y="344551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5BAC35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41375" y="3840480"/>
            <a:ext cx="7510463" cy="1793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b_arrow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841375" y="1473200"/>
            <a:ext cx="7510463" cy="4581525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_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b_arrow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18611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54096"/>
            <a:ext cx="7507224" cy="1040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431799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rgbClr val="6B6F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25601"/>
            <a:ext cx="7510272" cy="1229359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1800">
                <a:solidFill>
                  <a:srgbClr val="6B6F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2854960"/>
            <a:ext cx="7510463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w/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375" y="124079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41375" y="1635760"/>
            <a:ext cx="7510463" cy="1793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41375" y="3445511"/>
            <a:ext cx="7510463" cy="3848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1" i="0">
                <a:solidFill>
                  <a:srgbClr val="6B6F71"/>
                </a:solidFill>
                <a:latin typeface="Arial Narrow"/>
                <a:cs typeface="Arial Narrow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41375" y="3840480"/>
            <a:ext cx="7510463" cy="1793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841375" y="1473200"/>
            <a:ext cx="7510463" cy="458152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5"/>
            <a:ext cx="7510272" cy="534415"/>
          </a:xfrm>
        </p:spPr>
        <p:txBody>
          <a:bodyPr/>
          <a:lstStyle>
            <a:lvl1pPr algn="l">
              <a:defRPr sz="2600" b="1" cap="all"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_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b_arro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41363"/>
            <a:ext cx="2016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03504"/>
            <a:ext cx="7507224" cy="747078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375" y="1116013"/>
            <a:ext cx="7507288" cy="746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1375" y="1874838"/>
            <a:ext cx="7507288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 descr="bb_spectrum_ppt_crop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-109538" y="6346825"/>
            <a:ext cx="9398001" cy="1588"/>
          </a:xfrm>
          <a:prstGeom prst="line">
            <a:avLst/>
          </a:prstGeom>
          <a:ln w="12700" cap="rnd" cmpd="sng" algn="ctr">
            <a:solidFill>
              <a:srgbClr val="373C3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9" descr="bb_logo_nota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7763" y="6437313"/>
            <a:ext cx="12588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188" y="6400800"/>
            <a:ext cx="101441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BA1F1C-67BF-5C4A-9165-8621CFBAC045}" type="datetime1">
              <a:rPr lang="en-US" sz="1000" b="1">
                <a:solidFill>
                  <a:srgbClr val="6B6F7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03/25/2014</a:t>
            </a:fld>
            <a:endParaRPr lang="en-US" sz="1000" b="1" dirty="0">
              <a:solidFill>
                <a:srgbClr val="6B6F71"/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640080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6B6F71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6400800"/>
            <a:ext cx="457200" cy="3698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23AC1B9-7AF3-42B2-8D5E-B896A02C72C7}" type="slidenum">
              <a:rPr lang="en-US" sz="1000" b="1">
                <a:solidFill>
                  <a:srgbClr val="6B6F7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6B6F7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57" r:id="rId10"/>
  </p:sldLayoutIdLst>
  <p:transition>
    <p:fade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 cap="all" spc="300">
          <a:solidFill>
            <a:srgbClr val="5BAC35"/>
          </a:solidFill>
          <a:latin typeface="Arial Narrow"/>
          <a:ea typeface="Arial Narrow" pitchFamily="34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182563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6B6F71"/>
          </a:solidFill>
          <a:latin typeface="Arial"/>
          <a:ea typeface="+mn-ea"/>
          <a:cs typeface="Arial"/>
        </a:defRPr>
      </a:lvl1pPr>
      <a:lvl2pPr marL="419100" indent="-219075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rgbClr val="6B6F71"/>
          </a:solidFill>
          <a:latin typeface="Arial"/>
          <a:ea typeface="+mn-ea"/>
          <a:cs typeface="Arial"/>
        </a:defRPr>
      </a:lvl2pPr>
      <a:lvl3pPr marL="630238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B6F71"/>
          </a:solidFill>
          <a:latin typeface="Arial"/>
          <a:ea typeface="+mn-ea"/>
          <a:cs typeface="Arial"/>
        </a:defRPr>
      </a:lvl3pPr>
      <a:lvl4pPr marL="868363" indent="-21907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–"/>
        <a:defRPr sz="1600" kern="1200">
          <a:solidFill>
            <a:srgbClr val="6B6F71"/>
          </a:solidFill>
          <a:latin typeface="Arial"/>
          <a:ea typeface="+mn-ea"/>
          <a:cs typeface="Arial"/>
        </a:defRPr>
      </a:lvl4pPr>
      <a:lvl5pPr marL="1060450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B6F7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375" y="1116013"/>
            <a:ext cx="7507288" cy="746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1375" y="1874838"/>
            <a:ext cx="7507288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 descr="bb_spectrum_ppt_crop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 userDrawn="1"/>
        </p:nvCxnSpPr>
        <p:spPr>
          <a:xfrm>
            <a:off x="-109538" y="6346825"/>
            <a:ext cx="9398001" cy="1588"/>
          </a:xfrm>
          <a:prstGeom prst="line">
            <a:avLst/>
          </a:prstGeom>
          <a:ln w="12700" cap="rnd" cmpd="sng" algn="ctr">
            <a:solidFill>
              <a:srgbClr val="373C3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9" descr="bb_logo_notag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97763" y="6437313"/>
            <a:ext cx="12588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57188" y="6400800"/>
            <a:ext cx="101441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BA1F1C-67BF-5C4A-9165-8621CFBAC045}" type="datetime1">
              <a:rPr lang="en-US" sz="1000" b="1">
                <a:solidFill>
                  <a:srgbClr val="6B6F7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03/25/2014</a:t>
            </a:fld>
            <a:endParaRPr lang="en-US" sz="1000" b="1" dirty="0">
              <a:solidFill>
                <a:srgbClr val="6B6F71"/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71600" y="640080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6B6F71"/>
                </a:solidFill>
                <a:latin typeface="+mn-lt"/>
                <a:cs typeface="+mn-cs"/>
              </a:rPr>
              <a:t>Footer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43400" y="6400800"/>
            <a:ext cx="457200" cy="3698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8A2C34B-24CF-489B-92C3-FA2B401FCEB6}" type="slidenum">
              <a:rPr lang="en-US" sz="1000" b="1">
                <a:solidFill>
                  <a:srgbClr val="6B6F7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6B6F7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58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 cap="all" spc="300">
          <a:solidFill>
            <a:srgbClr val="5BAC35"/>
          </a:solidFill>
          <a:latin typeface="Arial Narrow"/>
          <a:ea typeface="Arial Narrow" pitchFamily="34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182563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6B6F71"/>
          </a:solidFill>
          <a:latin typeface="Arial"/>
          <a:ea typeface="+mn-ea"/>
          <a:cs typeface="Arial"/>
        </a:defRPr>
      </a:lvl1pPr>
      <a:lvl2pPr marL="419100" indent="-219075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rgbClr val="6B6F71"/>
          </a:solidFill>
          <a:latin typeface="Arial"/>
          <a:ea typeface="+mn-ea"/>
          <a:cs typeface="Arial"/>
        </a:defRPr>
      </a:lvl2pPr>
      <a:lvl3pPr marL="630238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B6F71"/>
          </a:solidFill>
          <a:latin typeface="Arial"/>
          <a:ea typeface="+mn-ea"/>
          <a:cs typeface="Arial"/>
        </a:defRPr>
      </a:lvl3pPr>
      <a:lvl4pPr marL="868363" indent="-21907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–"/>
        <a:defRPr sz="1600" kern="1200">
          <a:solidFill>
            <a:srgbClr val="6B6F71"/>
          </a:solidFill>
          <a:latin typeface="Arial"/>
          <a:ea typeface="+mn-ea"/>
          <a:cs typeface="Arial"/>
        </a:defRPr>
      </a:lvl4pPr>
      <a:lvl5pPr marL="1060450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B6F7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375" y="1116013"/>
            <a:ext cx="7507288" cy="746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1375" y="1874838"/>
            <a:ext cx="7507288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 descr="bb_spectrum_ppt_crop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 userDrawn="1"/>
        </p:nvCxnSpPr>
        <p:spPr>
          <a:xfrm>
            <a:off x="-109538" y="6346825"/>
            <a:ext cx="9398001" cy="1588"/>
          </a:xfrm>
          <a:prstGeom prst="line">
            <a:avLst/>
          </a:prstGeom>
          <a:ln w="12700" cap="rnd" cmpd="sng" algn="ctr">
            <a:solidFill>
              <a:srgbClr val="373C3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11" descr="bb_logo_notag_white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97763" y="6437313"/>
            <a:ext cx="12588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357188" y="6400800"/>
            <a:ext cx="101441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BA1F1C-67BF-5C4A-9165-8621CFBAC045}" type="datetime1">
              <a:rPr lang="en-US" sz="1000" b="1">
                <a:solidFill>
                  <a:srgbClr val="FFFFFF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03/25/2014</a:t>
            </a:fld>
            <a:endParaRPr lang="en-US" sz="10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0" y="640080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373C3F"/>
                </a:solidFill>
                <a:latin typeface="+mn-lt"/>
                <a:cs typeface="+mn-cs"/>
              </a:rPr>
              <a:t>Footer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43400" y="6400800"/>
            <a:ext cx="457200" cy="3698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37AD4CD-E625-4396-9C31-F1A0D663E899}" type="slidenum">
              <a:rPr lang="en-US" sz="1000" b="1">
                <a:solidFill>
                  <a:srgbClr val="373C3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373C3F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59" r:id="rId9"/>
  </p:sldLayoutIdLst>
  <p:transition>
    <p:fade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 cap="all" spc="300">
          <a:solidFill>
            <a:schemeClr val="bg1"/>
          </a:solidFill>
          <a:latin typeface="Arial Narrow"/>
          <a:ea typeface="Arial Narrow" pitchFamily="34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182563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FFFFFF"/>
          </a:solidFill>
          <a:latin typeface="Arial"/>
          <a:ea typeface="+mn-ea"/>
          <a:cs typeface="Arial"/>
        </a:defRPr>
      </a:lvl1pPr>
      <a:lvl2pPr marL="419100" indent="-219075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rgbClr val="FFFFFF"/>
          </a:solidFill>
          <a:latin typeface="Arial"/>
          <a:ea typeface="+mn-ea"/>
          <a:cs typeface="Arial"/>
        </a:defRPr>
      </a:lvl2pPr>
      <a:lvl3pPr marL="630238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3pPr>
      <a:lvl4pPr marL="868363" indent="-21907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–"/>
        <a:defRPr sz="1600" kern="1200">
          <a:solidFill>
            <a:srgbClr val="FFFFFF"/>
          </a:solidFill>
          <a:latin typeface="Arial"/>
          <a:ea typeface="+mn-ea"/>
          <a:cs typeface="Arial"/>
        </a:defRPr>
      </a:lvl4pPr>
      <a:lvl5pPr marL="1060450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3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375" y="1116013"/>
            <a:ext cx="7507288" cy="746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1375" y="1874838"/>
            <a:ext cx="7507288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 descr="bb_spectrum_ppt_crop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155575"/>
          </a:xfrm>
          <a:prstGeom prst="rect">
            <a:avLst/>
          </a:prstGeom>
          <a:effectLst>
            <a:outerShdw blurRad="50800" dist="38100" dir="570000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 userDrawn="1"/>
        </p:nvCxnSpPr>
        <p:spPr>
          <a:xfrm>
            <a:off x="-109538" y="6346825"/>
            <a:ext cx="9398001" cy="1588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11" descr="bb_logo_notag_white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97763" y="6437313"/>
            <a:ext cx="12588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357188" y="6400800"/>
            <a:ext cx="101441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BA1F1C-67BF-5C4A-9165-8621CFBAC045}" type="datetime1">
              <a:rPr lang="en-US" sz="1000" b="1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03/25/2014</a:t>
            </a:fld>
            <a:endParaRPr lang="en-US" sz="1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0" y="640080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+mn-cs"/>
              </a:rPr>
              <a:t>Footer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43400" y="6400800"/>
            <a:ext cx="457200" cy="3698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91CD29C-043E-492A-B5A4-B0305E4A5704}" type="slidenum">
              <a:rPr lang="en-US" sz="10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60" r:id="rId9"/>
  </p:sldLayoutIdLst>
  <p:transition>
    <p:fade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 cap="all" spc="300">
          <a:solidFill>
            <a:srgbClr val="5BAC35"/>
          </a:solidFill>
          <a:latin typeface="Arial Narrow"/>
          <a:ea typeface="Arial Narrow" pitchFamily="34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5BAC35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182563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FFFFFF"/>
          </a:solidFill>
          <a:latin typeface="Arial"/>
          <a:ea typeface="+mn-ea"/>
          <a:cs typeface="Arial"/>
        </a:defRPr>
      </a:lvl1pPr>
      <a:lvl2pPr marL="419100" indent="-219075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rgbClr val="FFFFFF"/>
          </a:solidFill>
          <a:latin typeface="Arial"/>
          <a:ea typeface="+mn-ea"/>
          <a:cs typeface="Arial"/>
        </a:defRPr>
      </a:lvl2pPr>
      <a:lvl3pPr marL="630238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3pPr>
      <a:lvl4pPr marL="868363" indent="-21907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/>
        <a:buChar char="–"/>
        <a:defRPr sz="1600" kern="1200">
          <a:solidFill>
            <a:srgbClr val="FFFFFF"/>
          </a:solidFill>
          <a:latin typeface="Arial"/>
          <a:ea typeface="+mn-ea"/>
          <a:cs typeface="Arial"/>
        </a:defRPr>
      </a:lvl4pPr>
      <a:lvl5pPr marL="1060450" indent="-1825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baudknowhow.com/blackbaud-cr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lackbaud.com/bbc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barnes@blackbaud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ackbaud.com/bbcr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cap="none" dirty="0" smtClean="0">
                <a:latin typeface="Arial Narrow" pitchFamily="34" charset="0"/>
              </a:rPr>
              <a:t>WELCOME!</a:t>
            </a:r>
            <a:br>
              <a:rPr lang="en-US" sz="4800" cap="none" dirty="0" smtClean="0">
                <a:latin typeface="Arial Narrow" pitchFamily="34" charset="0"/>
              </a:rPr>
            </a:br>
            <a:r>
              <a:rPr lang="en-US" sz="4800" cap="none" dirty="0" smtClean="0">
                <a:latin typeface="Arial Narrow" pitchFamily="34" charset="0"/>
              </a:rPr>
              <a:t/>
            </a:r>
            <a:br>
              <a:rPr lang="en-US" sz="4800" cap="none" dirty="0" smtClean="0">
                <a:latin typeface="Arial Narrow" pitchFamily="34" charset="0"/>
              </a:rPr>
            </a:br>
            <a:r>
              <a:rPr lang="en-US" sz="3600" cap="none" dirty="0" smtClean="0">
                <a:latin typeface="Arial Narrow" pitchFamily="34" charset="0"/>
              </a:rPr>
              <a:t>The (NEW) Blackbaud CRM Community</a:t>
            </a:r>
            <a:r>
              <a:rPr lang="en-US" sz="4800" cap="none" dirty="0" smtClean="0"/>
              <a:t/>
            </a:r>
            <a:br>
              <a:rPr lang="en-US" sz="4800" cap="none" dirty="0" smtClean="0"/>
            </a:br>
            <a:r>
              <a:rPr lang="en-US" sz="4800" cap="none" dirty="0" smtClean="0"/>
              <a:t/>
            </a:r>
            <a:br>
              <a:rPr lang="en-US" sz="4800" cap="none" dirty="0" smtClean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9842" y="4742121"/>
            <a:ext cx="718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Calibri" pitchFamily="34" charset="0"/>
              </a:rPr>
              <a:t>Your Host and Community Moderator: Caroline Barnes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841248" y="2997200"/>
            <a:ext cx="750722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841248" y="3543300"/>
            <a:ext cx="7507224" cy="3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question mark 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92" y="1350582"/>
            <a:ext cx="6909887" cy="46363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Kickoff!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41248" y="1543050"/>
            <a:ext cx="750722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Get Involved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Share Feedback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Win Prizes! (now thru the end of April)</a:t>
            </a: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Conversation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Starter</a:t>
            </a: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baseline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n-US" sz="1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Sage</a:t>
            </a: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39763" lvl="1" indent="-182563" eaLnBrk="0" hangingPunct="0">
              <a:spcBef>
                <a:spcPct val="20000"/>
              </a:spcBef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841375" y="1350963"/>
            <a:ext cx="7507288" cy="4795837"/>
          </a:xfrm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75" y="712381"/>
            <a:ext cx="7507288" cy="20683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That’s It!  What’s Next?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841439" y="1920240"/>
            <a:ext cx="7507224" cy="40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75561" y="1520456"/>
            <a:ext cx="7507224" cy="428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The webinar recording will be published on YouTube</a:t>
            </a: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I’ll be sending everyone:</a:t>
            </a:r>
          </a:p>
          <a:p>
            <a:pPr marL="1096963" lvl="2" indent="-182563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recording of the webinar</a:t>
            </a:r>
          </a:p>
          <a:p>
            <a:pPr marL="1096963" lvl="2" indent="-182563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This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PowerPoint presentation</a:t>
            </a:r>
          </a:p>
          <a:p>
            <a:pPr marL="1096963" lvl="2" indent="-182563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Q&amp;A sheet for questions we didn’t address during the session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6963" lvl="2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This information will all be posted on the Blackbaud </a:t>
            </a:r>
            <a:r>
              <a:rPr lang="en-US" dirty="0" err="1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KnowHow</a:t>
            </a:r>
            <a:r>
              <a:rPr lang="en-US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 blog and the CRM Resource Center:</a:t>
            </a:r>
          </a:p>
          <a:p>
            <a:pPr marL="1096963" lvl="2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  <a:hlinkClick r:id="rId3"/>
              </a:rPr>
              <a:t>www.blackbaudknowhow.com/blackbaud-crm</a:t>
            </a:r>
            <a:endParaRPr lang="en-US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096963" lvl="2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  <a:hlinkClick r:id="rId4"/>
              </a:rPr>
              <a:t>www.blackbaud.com/bbcrm</a:t>
            </a:r>
            <a:endParaRPr lang="en-US" noProof="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096963" lvl="2" indent="-182563" eaLnBrk="0" hangingPunct="0">
              <a:spcBef>
                <a:spcPct val="20000"/>
              </a:spcBef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841439" y="2371687"/>
            <a:ext cx="7507288" cy="3423056"/>
          </a:xfrm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75" y="680485"/>
            <a:ext cx="7507288" cy="12102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Questions?  Concerns?  Comments?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841439" y="1920240"/>
            <a:ext cx="7507224" cy="40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9763" lvl="1" indent="-182563"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41503" y="1920240"/>
            <a:ext cx="7507224" cy="2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indent="-182563" eaLnBrk="0" hangingPunct="0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Email: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caroline.barnes@blackbaud.com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 eaLnBrk="0" hangingPunct="0">
              <a:spcBef>
                <a:spcPct val="20000"/>
              </a:spcBef>
            </a:pP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 eaLnBrk="0" hangingPunct="0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Skype: carolinebarnes.bb</a:t>
            </a:r>
          </a:p>
          <a:p>
            <a:pPr marL="182563" indent="-182563" eaLnBrk="0" hangingPunct="0">
              <a:spcBef>
                <a:spcPct val="20000"/>
              </a:spcBef>
            </a:pP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 eaLnBrk="0" hangingPunct="0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Message me on the Resource Center site:</a:t>
            </a:r>
          </a:p>
          <a:p>
            <a:pPr marL="182563" indent="-182563" eaLnBrk="0" hangingPunct="0">
              <a:spcBef>
                <a:spcPct val="20000"/>
              </a:spcBef>
            </a:pP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 eaLnBrk="0" hangingPunct="0">
              <a:spcBef>
                <a:spcPct val="20000"/>
              </a:spcBef>
            </a:pP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5257" t="9513" r="13729" b="62214"/>
          <a:stretch>
            <a:fillRect/>
          </a:stretch>
        </p:blipFill>
        <p:spPr bwMode="auto">
          <a:xfrm>
            <a:off x="841503" y="4086184"/>
            <a:ext cx="7185526" cy="17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081284" y="3959525"/>
            <a:ext cx="467832" cy="45298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49116" y="3079630"/>
            <a:ext cx="477913" cy="741872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520456"/>
            <a:ext cx="7507224" cy="4478079"/>
          </a:xfrm>
        </p:spPr>
        <p:txBody>
          <a:bodyPr/>
          <a:lstStyle/>
          <a:p>
            <a:r>
              <a:rPr lang="en-US" sz="1600" dirty="0" smtClean="0">
                <a:latin typeface="Arial Narrow" pitchFamily="34" charset="0"/>
              </a:rPr>
              <a:t>I will keep the lines open so that you can ask questions live.</a:t>
            </a:r>
          </a:p>
          <a:p>
            <a:pPr lvl="1"/>
            <a:r>
              <a:rPr lang="en-US" sz="1400" dirty="0" smtClean="0">
                <a:latin typeface="Arial Narrow" pitchFamily="34" charset="0"/>
              </a:rPr>
              <a:t>Consider putting yourself on mute from your phone so we don’t have any background discussion</a:t>
            </a:r>
          </a:p>
          <a:p>
            <a:pPr lvl="1"/>
            <a:r>
              <a:rPr lang="en-US" sz="1400" dirty="0" smtClean="0">
                <a:latin typeface="Arial Narrow" pitchFamily="34" charset="0"/>
              </a:rPr>
              <a:t>Feel free to ask questions via Chat as well</a:t>
            </a:r>
          </a:p>
          <a:p>
            <a:pPr lvl="0"/>
            <a:endParaRPr lang="en-US" sz="1600" dirty="0" smtClean="0">
              <a:latin typeface="Arial Narrow" pitchFamily="34" charset="0"/>
            </a:endParaRPr>
          </a:p>
          <a:p>
            <a:pPr lvl="0"/>
            <a:endParaRPr lang="en-US" sz="1600" dirty="0" smtClean="0">
              <a:latin typeface="Arial Narrow" pitchFamily="34" charset="0"/>
            </a:endParaRPr>
          </a:p>
          <a:p>
            <a:pPr lvl="0"/>
            <a:r>
              <a:rPr lang="en-US" sz="1600" dirty="0" smtClean="0">
                <a:latin typeface="Arial Narrow" pitchFamily="34" charset="0"/>
              </a:rPr>
              <a:t>I will create a follow up Q&amp;A document to address any questions that we aren’t able to answer during the session, for all questions asked live and on Chat</a:t>
            </a:r>
          </a:p>
          <a:p>
            <a:pPr lvl="0"/>
            <a:endParaRPr lang="en-US" sz="1600" dirty="0" smtClean="0">
              <a:latin typeface="Arial Narrow" pitchFamily="34" charset="0"/>
            </a:endParaRPr>
          </a:p>
          <a:p>
            <a:pPr lvl="0"/>
            <a:endParaRPr lang="en-US" sz="1600" dirty="0" smtClean="0">
              <a:latin typeface="Arial Narrow" pitchFamily="34" charset="0"/>
            </a:endParaRPr>
          </a:p>
          <a:p>
            <a:pPr lvl="0"/>
            <a:r>
              <a:rPr lang="en-US" sz="1600" dirty="0" smtClean="0">
                <a:latin typeface="Arial Narrow" pitchFamily="34" charset="0"/>
              </a:rPr>
              <a:t>I will be uploading the recording to YouTube following the presentation.</a:t>
            </a:r>
          </a:p>
          <a:p>
            <a:pPr lvl="0"/>
            <a:endParaRPr lang="en-US" sz="1600" dirty="0" smtClean="0">
              <a:latin typeface="Arial Narrow" pitchFamily="34" charset="0"/>
            </a:endParaRPr>
          </a:p>
          <a:p>
            <a:pPr lvl="0"/>
            <a:endParaRPr lang="en-US" sz="1600" dirty="0" smtClean="0">
              <a:latin typeface="Arial Narrow" pitchFamily="34" charset="0"/>
            </a:endParaRPr>
          </a:p>
          <a:p>
            <a:pPr lvl="0"/>
            <a:r>
              <a:rPr lang="en-US" sz="1600" dirty="0" smtClean="0">
                <a:latin typeface="Arial Narrow" pitchFamily="34" charset="0"/>
              </a:rPr>
              <a:t>All registrants will receive a follow up email with the following:</a:t>
            </a:r>
          </a:p>
          <a:p>
            <a:pPr lvl="1"/>
            <a:r>
              <a:rPr lang="en-US" sz="1400" dirty="0" smtClean="0">
                <a:latin typeface="Arial Narrow" pitchFamily="34" charset="0"/>
              </a:rPr>
              <a:t>PowerPoint slides</a:t>
            </a:r>
          </a:p>
          <a:p>
            <a:pPr lvl="1"/>
            <a:r>
              <a:rPr lang="en-US" sz="1400" dirty="0" smtClean="0">
                <a:latin typeface="Arial Narrow" pitchFamily="34" charset="0"/>
              </a:rPr>
              <a:t>Q&amp;A document</a:t>
            </a:r>
          </a:p>
          <a:p>
            <a:pPr lvl="1"/>
            <a:r>
              <a:rPr lang="en-US" sz="1400" dirty="0" smtClean="0">
                <a:latin typeface="Arial Narrow" pitchFamily="34" charset="0"/>
              </a:rPr>
              <a:t>Link to YouTube recording</a:t>
            </a:r>
          </a:p>
          <a:p>
            <a:pPr font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ctr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ctr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248" y="637953"/>
            <a:ext cx="7507224" cy="747078"/>
          </a:xfrm>
        </p:spPr>
        <p:txBody>
          <a:bodyPr/>
          <a:lstStyle/>
          <a:p>
            <a:r>
              <a:rPr lang="en-US" dirty="0" smtClean="0"/>
              <a:t>Before we Begin…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752599"/>
            <a:ext cx="7507224" cy="4478079"/>
          </a:xfrm>
        </p:spPr>
        <p:txBody>
          <a:bodyPr/>
          <a:lstStyle/>
          <a:p>
            <a:pPr>
              <a:buNone/>
            </a:pPr>
            <a:r>
              <a:rPr lang="en-US" sz="2300" b="1" dirty="0" smtClean="0">
                <a:latin typeface="Calibri" pitchFamily="34" charset="0"/>
                <a:cs typeface="Calibri" pitchFamily="34" charset="0"/>
              </a:rPr>
              <a:t>By the end of this session, users will be able to:</a:t>
            </a:r>
          </a:p>
          <a:p>
            <a:pPr>
              <a:buNone/>
            </a:pPr>
            <a:endParaRPr lang="en-US" sz="23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7D8184"/>
                </a:solidFill>
              </a:rPr>
              <a:t>Join the CRM Community Group and message other users</a:t>
            </a:r>
          </a:p>
          <a:p>
            <a:pPr lvl="0"/>
            <a:endParaRPr lang="en-US" dirty="0" smtClean="0">
              <a:solidFill>
                <a:srgbClr val="7D8184"/>
              </a:solidFill>
            </a:endParaRPr>
          </a:p>
          <a:p>
            <a:pPr lvl="0"/>
            <a:r>
              <a:rPr lang="en-US" dirty="0" smtClean="0">
                <a:solidFill>
                  <a:srgbClr val="7D8184"/>
                </a:solidFill>
              </a:rPr>
              <a:t>Find and add to product forums</a:t>
            </a:r>
          </a:p>
          <a:p>
            <a:pPr lvl="0"/>
            <a:endParaRPr lang="en-US" dirty="0" smtClean="0">
              <a:solidFill>
                <a:srgbClr val="7D8184"/>
              </a:solidFill>
            </a:endParaRPr>
          </a:p>
          <a:p>
            <a:pPr lvl="0"/>
            <a:r>
              <a:rPr lang="en-US" dirty="0" smtClean="0">
                <a:solidFill>
                  <a:srgbClr val="7D8184"/>
                </a:solidFill>
              </a:rPr>
              <a:t>Navigate our newly organized resources</a:t>
            </a:r>
          </a:p>
          <a:p>
            <a:pPr lvl="0"/>
            <a:endParaRPr lang="en-US" dirty="0" smtClean="0">
              <a:solidFill>
                <a:srgbClr val="7D8184"/>
              </a:solidFill>
            </a:endParaRPr>
          </a:p>
          <a:p>
            <a:pPr lvl="0"/>
            <a:r>
              <a:rPr lang="en-US" dirty="0" smtClean="0">
                <a:solidFill>
                  <a:srgbClr val="7D8184"/>
                </a:solidFill>
              </a:rPr>
              <a:t>Keep track of and participate in community events</a:t>
            </a:r>
          </a:p>
          <a:p>
            <a:pPr lvl="0"/>
            <a:endParaRPr lang="en-US" dirty="0" smtClean="0">
              <a:solidFill>
                <a:srgbClr val="7D8184"/>
              </a:solidFill>
            </a:endParaRPr>
          </a:p>
          <a:p>
            <a:pPr lvl="0"/>
            <a:r>
              <a:rPr lang="en-US" dirty="0" smtClean="0">
                <a:solidFill>
                  <a:srgbClr val="7D8184"/>
                </a:solidFill>
              </a:rPr>
              <a:t>Manage your profile and subscriptions</a:t>
            </a:r>
          </a:p>
          <a:p>
            <a:pPr font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ctr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ctr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248" y="800100"/>
            <a:ext cx="7507224" cy="747078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752599"/>
            <a:ext cx="7507224" cy="4478079"/>
          </a:xfrm>
        </p:spPr>
        <p:txBody>
          <a:bodyPr/>
          <a:lstStyle/>
          <a:p>
            <a:pPr algn="ctr">
              <a:buNone/>
            </a:pPr>
            <a:r>
              <a:rPr lang="en-US" sz="2300" b="1" dirty="0" smtClean="0">
                <a:latin typeface="Calibri" pitchFamily="34" charset="0"/>
                <a:cs typeface="Calibri" pitchFamily="34" charset="0"/>
                <a:hlinkClick r:id="rId2"/>
              </a:rPr>
              <a:t>www.blackbaud.com/bbcrm</a:t>
            </a:r>
            <a:endParaRPr lang="en-US" sz="23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3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3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7D8184"/>
                </a:solidFill>
              </a:rPr>
              <a:t>Use your Blackbaud.com login</a:t>
            </a:r>
          </a:p>
          <a:p>
            <a:pPr lvl="0"/>
            <a:endParaRPr lang="en-US" dirty="0" smtClean="0">
              <a:solidFill>
                <a:srgbClr val="7D8184"/>
              </a:solidFill>
            </a:endParaRPr>
          </a:p>
          <a:p>
            <a:endParaRPr lang="en-US" dirty="0" smtClean="0">
              <a:solidFill>
                <a:srgbClr val="7D8184"/>
              </a:solidFill>
            </a:endParaRPr>
          </a:p>
          <a:p>
            <a:r>
              <a:rPr lang="en-US" dirty="0" smtClean="0">
                <a:solidFill>
                  <a:srgbClr val="7D8184"/>
                </a:solidFill>
              </a:rPr>
              <a:t>It’s up to you/your Site Administrators who you want to have access to the community</a:t>
            </a:r>
          </a:p>
          <a:p>
            <a:pPr font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ctr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fontAlgn="ctr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248" y="800100"/>
            <a:ext cx="7507224" cy="747078"/>
          </a:xfrm>
        </p:spPr>
        <p:txBody>
          <a:bodyPr/>
          <a:lstStyle/>
          <a:p>
            <a:r>
              <a:rPr lang="en-US" dirty="0" smtClean="0"/>
              <a:t>How do I join?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543050"/>
            <a:ext cx="7507224" cy="371475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3 new forums  -&gt; Let’s keep it simple!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Tagging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Upload documents, pictures, and video.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Kudos</a:t>
            </a: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Forums!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41248" y="1543050"/>
            <a:ext cx="750722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Organized by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version!!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aseline="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Additional troubleshooting and informational pages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aseline="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Share your ideas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aseline="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Later on, we’ll have a landing page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tha</a:t>
            </a:r>
            <a:r>
              <a:rPr lang="en-US" sz="240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t helps you figure out where to go depending on your circumstance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41248" y="1543050"/>
            <a:ext cx="750722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Completely New!!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aseline="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Training, Skype Chats, Roadmap discussions, release demos, etc. etc.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Archive of all past events – recordings, PowerPoint slides, Q&amp;A…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aseline="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B6F7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You can subscribe to a single post, or to the whole board for news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CRM Users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41248" y="1543050"/>
            <a:ext cx="750722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Message everyone else in the group – they’ll all get a notification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Non-product-related discussion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Search for users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aseline="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profile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41248" y="1543050"/>
            <a:ext cx="750722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Contact information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Manage your subscriptions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Easily return to bookmarked pages and discussions</a:t>
            </a:r>
            <a:endParaRPr lang="en-US" sz="2400" dirty="0" smtClean="0">
              <a:solidFill>
                <a:srgbClr val="6B6F71"/>
              </a:solidFill>
              <a:latin typeface="Calibri" pitchFamily="34" charset="0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6B6F71"/>
                </a:solidFill>
                <a:latin typeface="Calibri" pitchFamily="34" charset="0"/>
                <a:cs typeface="Calibri" pitchFamily="34" charset="0"/>
              </a:rPr>
              <a:t>See all of your posts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19100" marR="0" lvl="1" indent="-2190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B6F7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Blackbaud">
      <a:dk1>
        <a:sysClr val="windowText" lastClr="000000"/>
      </a:dk1>
      <a:lt1>
        <a:srgbClr val="FFFFFF"/>
      </a:lt1>
      <a:dk2>
        <a:srgbClr val="50535A"/>
      </a:dk2>
      <a:lt2>
        <a:srgbClr val="8CBE4F"/>
      </a:lt2>
      <a:accent1>
        <a:srgbClr val="8CBE4F"/>
      </a:accent1>
      <a:accent2>
        <a:srgbClr val="50535A"/>
      </a:accent2>
      <a:accent3>
        <a:srgbClr val="DA7E31"/>
      </a:accent3>
      <a:accent4>
        <a:srgbClr val="35ABA0"/>
      </a:accent4>
      <a:accent5>
        <a:srgbClr val="747DBA"/>
      </a:accent5>
      <a:accent6>
        <a:srgbClr val="34B1EC"/>
      </a:accent6>
      <a:hlink>
        <a:srgbClr val="50535A"/>
      </a:hlink>
      <a:folHlink>
        <a:srgbClr val="5053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adient">
  <a:themeElements>
    <a:clrScheme name="Blackbaud">
      <a:dk1>
        <a:sysClr val="windowText" lastClr="000000"/>
      </a:dk1>
      <a:lt1>
        <a:srgbClr val="FFFFFF"/>
      </a:lt1>
      <a:dk2>
        <a:srgbClr val="50535A"/>
      </a:dk2>
      <a:lt2>
        <a:srgbClr val="8CBE4F"/>
      </a:lt2>
      <a:accent1>
        <a:srgbClr val="8CBE4F"/>
      </a:accent1>
      <a:accent2>
        <a:srgbClr val="50535A"/>
      </a:accent2>
      <a:accent3>
        <a:srgbClr val="DA7E31"/>
      </a:accent3>
      <a:accent4>
        <a:srgbClr val="35ABA0"/>
      </a:accent4>
      <a:accent5>
        <a:srgbClr val="747DBA"/>
      </a:accent5>
      <a:accent6>
        <a:srgbClr val="34B1EC"/>
      </a:accent6>
      <a:hlink>
        <a:srgbClr val="50535A"/>
      </a:hlink>
      <a:folHlink>
        <a:srgbClr val="5053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reen">
  <a:themeElements>
    <a:clrScheme name="Blackbaud">
      <a:dk1>
        <a:sysClr val="windowText" lastClr="000000"/>
      </a:dk1>
      <a:lt1>
        <a:srgbClr val="FFFFFF"/>
      </a:lt1>
      <a:dk2>
        <a:srgbClr val="50535A"/>
      </a:dk2>
      <a:lt2>
        <a:srgbClr val="8CBE4F"/>
      </a:lt2>
      <a:accent1>
        <a:srgbClr val="8CBE4F"/>
      </a:accent1>
      <a:accent2>
        <a:srgbClr val="50535A"/>
      </a:accent2>
      <a:accent3>
        <a:srgbClr val="DA7E31"/>
      </a:accent3>
      <a:accent4>
        <a:srgbClr val="35ABA0"/>
      </a:accent4>
      <a:accent5>
        <a:srgbClr val="747DBA"/>
      </a:accent5>
      <a:accent6>
        <a:srgbClr val="34B1EC"/>
      </a:accent6>
      <a:hlink>
        <a:srgbClr val="50535A"/>
      </a:hlink>
      <a:folHlink>
        <a:srgbClr val="5053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ay">
  <a:themeElements>
    <a:clrScheme name="Blackbaud">
      <a:dk1>
        <a:sysClr val="windowText" lastClr="000000"/>
      </a:dk1>
      <a:lt1>
        <a:srgbClr val="FFFFFF"/>
      </a:lt1>
      <a:dk2>
        <a:srgbClr val="50535A"/>
      </a:dk2>
      <a:lt2>
        <a:srgbClr val="8CBE4F"/>
      </a:lt2>
      <a:accent1>
        <a:srgbClr val="8CBE4F"/>
      </a:accent1>
      <a:accent2>
        <a:srgbClr val="50535A"/>
      </a:accent2>
      <a:accent3>
        <a:srgbClr val="DA7E31"/>
      </a:accent3>
      <a:accent4>
        <a:srgbClr val="35ABA0"/>
      </a:accent4>
      <a:accent5>
        <a:srgbClr val="747DBA"/>
      </a:accent5>
      <a:accent6>
        <a:srgbClr val="34B1EC"/>
      </a:accent6>
      <a:hlink>
        <a:srgbClr val="50535A"/>
      </a:hlink>
      <a:folHlink>
        <a:srgbClr val="5053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B61097FC3AB46B97409BA3D21D408" ma:contentTypeVersion="0" ma:contentTypeDescription="Create a new document." ma:contentTypeScope="" ma:versionID="806f511f3f57742be32afccc48556ac1">
  <xsd:schema xmlns:xsd="http://www.w3.org/2001/XMLSchema" xmlns:p="http://schemas.microsoft.com/office/2006/metadata/properties" targetNamespace="http://schemas.microsoft.com/office/2006/metadata/properties" ma:root="true" ma:fieldsID="2df880f3c1f4e0f7d82d1960f6448d5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Ite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891F92E-F84B-45D1-9822-0E60B8AFFED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65E3DBE-219D-4AA6-89FE-56AC924CCB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96F1A-8F75-4848-822E-5F71FEB72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bb_white.xml</Template>
  <TotalTime>21142</TotalTime>
  <Words>437</Words>
  <Application>Microsoft Office PowerPoint</Application>
  <PresentationFormat>On-screen Show (4:3)</PresentationFormat>
  <Paragraphs>127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White</vt:lpstr>
      <vt:lpstr>Gradient</vt:lpstr>
      <vt:lpstr>Green</vt:lpstr>
      <vt:lpstr>Gray</vt:lpstr>
      <vt:lpstr>WELCOME!  The (NEW) Blackbaud CRM Community  </vt:lpstr>
      <vt:lpstr>Before we Begin…</vt:lpstr>
      <vt:lpstr>Objectives</vt:lpstr>
      <vt:lpstr>How do I join?</vt:lpstr>
      <vt:lpstr>New Forums!</vt:lpstr>
      <vt:lpstr>Resources</vt:lpstr>
      <vt:lpstr>Events</vt:lpstr>
      <vt:lpstr>Find CRM Users</vt:lpstr>
      <vt:lpstr>My profile</vt:lpstr>
      <vt:lpstr>Questions??</vt:lpstr>
      <vt:lpstr>Kickoff!</vt:lpstr>
      <vt:lpstr>That’s It!  What’s Next?   </vt:lpstr>
      <vt:lpstr>Questions?  Concerns?  Comments?   </vt:lpstr>
    </vt:vector>
  </TitlesOfParts>
  <Company>Blackbaud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 Presentation</dc:title>
  <dc:creator>Blackbaud Professional Services</dc:creator>
  <cp:lastModifiedBy>CarolineBo</cp:lastModifiedBy>
  <cp:revision>1162</cp:revision>
  <cp:lastPrinted>2010-12-01T18:24:18Z</cp:lastPrinted>
  <dcterms:created xsi:type="dcterms:W3CDTF">2010-12-01T19:38:30Z</dcterms:created>
  <dcterms:modified xsi:type="dcterms:W3CDTF">2014-03-25T20:31:04Z</dcterms:modified>
  <cp:contentType>Knowledge Center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0x0101000CFB61097FC3AB46B97409BA3D21D408</vt:lpwstr>
  </property>
  <property fmtid="{D5CDD505-2E9C-101B-9397-08002B2CF9AE}" pid="3" name="Document/Wiki Owner">
    <vt:lpwstr/>
  </property>
  <property fmtid="{D5CDD505-2E9C-101B-9397-08002B2CF9AE}" pid="4" name="KM Tag">
    <vt:lpwstr/>
  </property>
  <property fmtid="{D5CDD505-2E9C-101B-9397-08002B2CF9AE}" pid="5" name="Branded">
    <vt:lpwstr>1</vt:lpwstr>
  </property>
  <property fmtid="{D5CDD505-2E9C-101B-9397-08002B2CF9AE}" pid="6" name="Enterprise Methodology">
    <vt:lpwstr>1</vt:lpwstr>
  </property>
  <property fmtid="{D5CDD505-2E9C-101B-9397-08002B2CF9AE}" pid="7" name="Market">
    <vt:lpwstr>;#US;#</vt:lpwstr>
  </property>
  <property fmtid="{D5CDD505-2E9C-101B-9397-08002B2CF9AE}" pid="8" name="Vertical/Niche">
    <vt:lpwstr/>
  </property>
  <property fmtid="{D5CDD505-2E9C-101B-9397-08002B2CF9AE}" pid="9" name="Document Category">
    <vt:lpwstr>Customer Deliverable Template</vt:lpwstr>
  </property>
  <property fmtid="{D5CDD505-2E9C-101B-9397-08002B2CF9AE}" pid="10" name="Document Status">
    <vt:lpwstr>Final Copy</vt:lpwstr>
  </property>
  <property fmtid="{D5CDD505-2E9C-101B-9397-08002B2CF9AE}" pid="11" name="FOCuS">
    <vt:lpwstr>0</vt:lpwstr>
  </property>
  <property fmtid="{D5CDD505-2E9C-101B-9397-08002B2CF9AE}" pid="12" name="Product">
    <vt:lpwstr>;#BBDM;#BBEC;#</vt:lpwstr>
  </property>
  <property fmtid="{D5CDD505-2E9C-101B-9397-08002B2CF9AE}" pid="13" name="Practice Area">
    <vt:lpwstr>;#Strategic Services;#PMO;#</vt:lpwstr>
  </property>
  <property fmtid="{D5CDD505-2E9C-101B-9397-08002B2CF9AE}" pid="14" name="Design Group">
    <vt:lpwstr/>
  </property>
  <property fmtid="{D5CDD505-2E9C-101B-9397-08002B2CF9AE}" pid="15" name="BB Audience">
    <vt:lpwstr/>
  </property>
  <property fmtid="{D5CDD505-2E9C-101B-9397-08002B2CF9AE}" pid="16" name="Project Audience">
    <vt:lpwstr/>
  </property>
  <property fmtid="{D5CDD505-2E9C-101B-9397-08002B2CF9AE}" pid="17" name="Package/FPE Name">
    <vt:lpwstr/>
  </property>
  <property fmtid="{D5CDD505-2E9C-101B-9397-08002B2CF9AE}" pid="18" name="Project Type">
    <vt:lpwstr>TM</vt:lpwstr>
  </property>
  <property fmtid="{D5CDD505-2E9C-101B-9397-08002B2CF9AE}" pid="19" name="Delivery Method">
    <vt:lpwstr/>
  </property>
  <property fmtid="{D5CDD505-2E9C-101B-9397-08002B2CF9AE}" pid="20" name="Swimlane">
    <vt:lpwstr>Project and Quality Management</vt:lpwstr>
  </property>
  <property fmtid="{D5CDD505-2E9C-101B-9397-08002B2CF9AE}" pid="21" name="Project Scale">
    <vt:lpwstr>;#Large;#</vt:lpwstr>
  </property>
  <property fmtid="{D5CDD505-2E9C-101B-9397-08002B2CF9AE}" pid="22" name="Legacy System">
    <vt:lpwstr/>
  </property>
  <property fmtid="{D5CDD505-2E9C-101B-9397-08002B2CF9AE}" pid="23" name="Deliverable Type">
    <vt:lpwstr>Project Kick-off PPT</vt:lpwstr>
  </property>
  <property fmtid="{D5CDD505-2E9C-101B-9397-08002B2CF9AE}" pid="24" name="Product Module">
    <vt:lpwstr/>
  </property>
  <property fmtid="{D5CDD505-2E9C-101B-9397-08002B2CF9AE}" pid="25" name="Phase">
    <vt:lpwstr>1 Define and Plan</vt:lpwstr>
  </property>
  <property fmtid="{D5CDD505-2E9C-101B-9397-08002B2CF9AE}" pid="26" name="PublishExpirationDate">
    <vt:lpwstr/>
  </property>
  <property fmtid="{D5CDD505-2E9C-101B-9397-08002B2CF9AE}" pid="27" name="PublishStartDate">
    <vt:lpwstr/>
  </property>
  <property fmtid="{D5CDD505-2E9C-101B-9397-08002B2CF9AE}" pid="28" name="Business Unit">
    <vt:lpwstr>ECBU</vt:lpwstr>
  </property>
</Properties>
</file>