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73"/>
  </p:notesMasterIdLst>
  <p:sldIdLst>
    <p:sldId id="263" r:id="rId2"/>
    <p:sldId id="305" r:id="rId3"/>
    <p:sldId id="291" r:id="rId4"/>
    <p:sldId id="258" r:id="rId5"/>
    <p:sldId id="293" r:id="rId6"/>
    <p:sldId id="292" r:id="rId7"/>
    <p:sldId id="294" r:id="rId8"/>
    <p:sldId id="264" r:id="rId9"/>
    <p:sldId id="266" r:id="rId10"/>
    <p:sldId id="297" r:id="rId11"/>
    <p:sldId id="298" r:id="rId12"/>
    <p:sldId id="269" r:id="rId13"/>
    <p:sldId id="270" r:id="rId14"/>
    <p:sldId id="271" r:id="rId15"/>
    <p:sldId id="272" r:id="rId16"/>
    <p:sldId id="273" r:id="rId17"/>
    <p:sldId id="274" r:id="rId18"/>
    <p:sldId id="299" r:id="rId19"/>
    <p:sldId id="277" r:id="rId20"/>
    <p:sldId id="278" r:id="rId21"/>
    <p:sldId id="279" r:id="rId22"/>
    <p:sldId id="280" r:id="rId23"/>
    <p:sldId id="281" r:id="rId24"/>
    <p:sldId id="282" r:id="rId25"/>
    <p:sldId id="300" r:id="rId26"/>
    <p:sldId id="309" r:id="rId27"/>
    <p:sldId id="284" r:id="rId28"/>
    <p:sldId id="285" r:id="rId29"/>
    <p:sldId id="286" r:id="rId30"/>
    <p:sldId id="287" r:id="rId31"/>
    <p:sldId id="288" r:id="rId32"/>
    <p:sldId id="290" r:id="rId33"/>
    <p:sldId id="303" r:id="rId34"/>
    <p:sldId id="336" r:id="rId35"/>
    <p:sldId id="311" r:id="rId36"/>
    <p:sldId id="312" r:id="rId37"/>
    <p:sldId id="313" r:id="rId38"/>
    <p:sldId id="314" r:id="rId39"/>
    <p:sldId id="315" r:id="rId40"/>
    <p:sldId id="316" r:id="rId41"/>
    <p:sldId id="348" r:id="rId42"/>
    <p:sldId id="349"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41" r:id="rId63"/>
    <p:sldId id="307" r:id="rId64"/>
    <p:sldId id="338" r:id="rId65"/>
    <p:sldId id="339" r:id="rId66"/>
    <p:sldId id="337" r:id="rId67"/>
    <p:sldId id="343" r:id="rId68"/>
    <p:sldId id="344" r:id="rId69"/>
    <p:sldId id="345" r:id="rId70"/>
    <p:sldId id="346" r:id="rId71"/>
    <p:sldId id="347" r:id="rId72"/>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97D9"/>
    <a:srgbClr val="292929"/>
    <a:srgbClr val="B2B2B2"/>
    <a:srgbClr val="F7FBE3"/>
    <a:srgbClr val="B7D31B"/>
    <a:srgbClr val="DFEEF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3" autoAdjust="0"/>
    <p:restoredTop sz="71550" autoAdjust="0"/>
  </p:normalViewPr>
  <p:slideViewPr>
    <p:cSldViewPr>
      <p:cViewPr>
        <p:scale>
          <a:sx n="70" d="100"/>
          <a:sy n="70" d="100"/>
        </p:scale>
        <p:origin x="-2292"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New Roman" pitchFamily="18" charset="0"/>
                <a:cs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New Roman" pitchFamily="18" charset="0"/>
                <a:cs typeface="Times New Roman" pitchFamily="18"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New Roman" pitchFamily="18" charset="0"/>
                <a:cs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imes New Roman" pitchFamily="18" charset="0"/>
                <a:cs typeface="Times New Roman" pitchFamily="18" charset="0"/>
              </a:defRPr>
            </a:lvl1pPr>
          </a:lstStyle>
          <a:p>
            <a:pPr>
              <a:defRPr/>
            </a:pPr>
            <a:fld id="{CCC52AEF-CAA3-4175-B8E3-B050EF4C06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c2-174-129-91-236.compute-1.amazonaws.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cmss.convio.net/site/UserLogi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xample.org/index.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member.example.org/site/CRConsAP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example.org/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member.example.org/site/CRConsAPI"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r>
              <a:rPr lang="en-US" smtClean="0"/>
              <a:t>Intro/Welcome. I’m Bruce, he’s Dave, but he’s not here…</a:t>
            </a:r>
          </a:p>
        </p:txBody>
      </p:sp>
      <p:sp>
        <p:nvSpPr>
          <p:cNvPr id="14339" name="Slide Number Placeholder 3"/>
          <p:cNvSpPr>
            <a:spLocks noGrp="1"/>
          </p:cNvSpPr>
          <p:nvPr>
            <p:ph type="sldNum" sz="quarter" idx="5"/>
          </p:nvPr>
        </p:nvSpPr>
        <p:spPr>
          <a:noFill/>
        </p:spPr>
        <p:txBody>
          <a:bodyPr/>
          <a:lstStyle/>
          <a:p>
            <a:fld id="{E0929D83-00C0-43C5-9557-070B14943A3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t>Note the redirect to the authenticating party website (Yahoo)</a:t>
            </a:r>
          </a:p>
        </p:txBody>
      </p:sp>
      <p:sp>
        <p:nvSpPr>
          <p:cNvPr id="32771" name="Slide Number Placeholder 3"/>
          <p:cNvSpPr>
            <a:spLocks noGrp="1"/>
          </p:cNvSpPr>
          <p:nvPr>
            <p:ph type="sldNum" sz="quarter" idx="5"/>
          </p:nvPr>
        </p:nvSpPr>
        <p:spPr>
          <a:noFill/>
        </p:spPr>
        <p:txBody>
          <a:bodyPr/>
          <a:lstStyle/>
          <a:p>
            <a:fld id="{D8494E94-2805-4EA1-BA66-E241CD567A5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smtClean="0"/>
              <a:t>Gratuitous master lock image…</a:t>
            </a:r>
          </a:p>
        </p:txBody>
      </p:sp>
      <p:sp>
        <p:nvSpPr>
          <p:cNvPr id="34819" name="Slide Number Placeholder 3"/>
          <p:cNvSpPr>
            <a:spLocks noGrp="1"/>
          </p:cNvSpPr>
          <p:nvPr>
            <p:ph type="sldNum" sz="quarter" idx="5"/>
          </p:nvPr>
        </p:nvSpPr>
        <p:spPr>
          <a:noFill/>
        </p:spPr>
        <p:txBody>
          <a:bodyPr/>
          <a:lstStyle/>
          <a:p>
            <a:fld id="{9F328287-2B7F-4EDF-BFE6-0458E12AFD0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z="2000" smtClean="0"/>
              <a:t>First generation of SSO solutions using Convio as a master depended on sites running in same domain and used shared cookies</a:t>
            </a:r>
          </a:p>
          <a:p>
            <a:pPr lvl="1"/>
            <a:r>
              <a:rPr lang="en-US" sz="1600" smtClean="0"/>
              <a:t>Solution was exceptionally brittle</a:t>
            </a:r>
          </a:p>
          <a:p>
            <a:pPr lvl="1"/>
            <a:r>
              <a:rPr lang="en-US" sz="1600" smtClean="0"/>
              <a:t>Hacked PageBuilder page simulated the Constituent API</a:t>
            </a:r>
          </a:p>
          <a:p>
            <a:pPr lvl="1"/>
            <a:endParaRPr lang="en-US" sz="1600" smtClean="0"/>
          </a:p>
          <a:p>
            <a:r>
              <a:rPr lang="en-US" sz="2000" smtClean="0"/>
              <a:t>Second generation of SSO used a process of signing redirect URLs created using the NEXTURL feature of the UserLogin process</a:t>
            </a:r>
          </a:p>
          <a:p>
            <a:pPr lvl="1"/>
            <a:r>
              <a:rPr lang="en-US" sz="1600" smtClean="0"/>
              <a:t>Solution was much more robust but kludgy to implement (used PageBuilder page with exotic template tags to sign the redirect URL)</a:t>
            </a:r>
          </a:p>
          <a:p>
            <a:pPr lvl="1"/>
            <a:r>
              <a:rPr lang="en-US" sz="1600" smtClean="0"/>
              <a:t>The solution also only worked well in the case of a successful login. Errors or forgotten passwords threw the user into the generic Convio login page and resulted in a choppy experience</a:t>
            </a:r>
          </a:p>
          <a:p>
            <a:pPr lvl="1"/>
            <a:endParaRPr lang="en-US" sz="1600" smtClean="0"/>
          </a:p>
          <a:p>
            <a:r>
              <a:rPr lang="en-US" sz="2000" smtClean="0"/>
              <a:t>Latest generation of SSO uses the same basic signed redirect design but all the pieces are implemented in the Convio Open APIs</a:t>
            </a:r>
          </a:p>
          <a:p>
            <a:pPr lvl="1"/>
            <a:r>
              <a:rPr lang="en-US" sz="1600" smtClean="0"/>
              <a:t>New methods in the constituent API</a:t>
            </a:r>
          </a:p>
          <a:p>
            <a:pPr lvl="1"/>
            <a:r>
              <a:rPr lang="en-US" sz="1600" smtClean="0"/>
              <a:t>New features for using all client APIs</a:t>
            </a:r>
          </a:p>
          <a:p>
            <a:pPr lvl="1"/>
            <a:r>
              <a:rPr lang="en-US" sz="1600" smtClean="0"/>
              <a:t>Coverage of a full set of scenarios around login processing</a:t>
            </a:r>
          </a:p>
          <a:p>
            <a:endParaRPr lang="en-US" smtClean="0"/>
          </a:p>
        </p:txBody>
      </p:sp>
      <p:sp>
        <p:nvSpPr>
          <p:cNvPr id="36867" name="Slide Number Placeholder 3"/>
          <p:cNvSpPr>
            <a:spLocks noGrp="1"/>
          </p:cNvSpPr>
          <p:nvPr>
            <p:ph type="sldNum" sz="quarter" idx="5"/>
          </p:nvPr>
        </p:nvSpPr>
        <p:spPr>
          <a:noFill/>
        </p:spPr>
        <p:txBody>
          <a:bodyPr/>
          <a:lstStyle/>
          <a:p>
            <a:fld id="{23E27923-45B3-47AB-B004-4914433DAA2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457200" indent="-457200">
              <a:buFontTx/>
              <a:buAutoNum type="arabicPeriod"/>
              <a:defRPr/>
            </a:pPr>
            <a:r>
              <a:rPr lang="en-US" dirty="0" smtClean="0">
                <a:solidFill>
                  <a:srgbClr val="000000"/>
                </a:solidFill>
              </a:rPr>
              <a:t>Form on a partner site is submitted to the </a:t>
            </a:r>
            <a:r>
              <a:rPr lang="en-US" dirty="0" err="1" smtClean="0">
                <a:solidFill>
                  <a:srgbClr val="000000"/>
                </a:solidFill>
              </a:rPr>
              <a:t>UserLogin</a:t>
            </a:r>
            <a:r>
              <a:rPr lang="en-US" dirty="0" smtClean="0">
                <a:solidFill>
                  <a:srgbClr val="000000"/>
                </a:solidFill>
              </a:rPr>
              <a:t> </a:t>
            </a:r>
            <a:r>
              <a:rPr lang="en-US" dirty="0" err="1" smtClean="0">
                <a:solidFill>
                  <a:srgbClr val="000000"/>
                </a:solidFill>
              </a:rPr>
              <a:t>servlet</a:t>
            </a:r>
            <a:r>
              <a:rPr lang="en-US" dirty="0" smtClean="0">
                <a:solidFill>
                  <a:srgbClr val="000000"/>
                </a:solidFill>
              </a:rPr>
              <a:t> on a Convio-powered site.</a:t>
            </a:r>
            <a:endParaRPr lang="en-US" sz="1050" dirty="0" smtClean="0"/>
          </a:p>
          <a:p>
            <a:pPr marL="457200" indent="-457200">
              <a:defRPr/>
            </a:pPr>
            <a:r>
              <a:rPr lang="en-US" dirty="0" smtClean="0">
                <a:solidFill>
                  <a:srgbClr val="000000"/>
                </a:solidFill>
              </a:rPr>
              <a:t>2. 	NEXTURL argument redirects to second Convio-powered page that reforms the URL pointing back to the partner site.</a:t>
            </a:r>
            <a:endParaRPr lang="en-US" sz="2400" dirty="0" smtClean="0"/>
          </a:p>
          <a:p>
            <a:pPr marL="457200" indent="-457200">
              <a:buFontTx/>
              <a:buAutoNum type="arabicPeriod" startAt="3"/>
              <a:defRPr/>
            </a:pPr>
            <a:r>
              <a:rPr lang="en-US" sz="1500" dirty="0" smtClean="0">
                <a:solidFill>
                  <a:srgbClr val="000000"/>
                </a:solidFill>
              </a:rPr>
              <a:t>Convio-powered page uses a JavaScript </a:t>
            </a:r>
            <a:r>
              <a:rPr lang="en-US" sz="1500" dirty="0" err="1" smtClean="0">
                <a:solidFill>
                  <a:srgbClr val="000000"/>
                </a:solidFill>
              </a:rPr>
              <a:t>onload</a:t>
            </a:r>
            <a:r>
              <a:rPr lang="en-US" sz="1500" dirty="0" smtClean="0">
                <a:solidFill>
                  <a:srgbClr val="000000"/>
                </a:solidFill>
              </a:rPr>
              <a:t> or a meta refresh to pass additional arguments to a URL on the partner-powered site:</a:t>
            </a:r>
          </a:p>
          <a:p>
            <a:pPr marL="914400" lvl="1" indent="-457200">
              <a:buFont typeface="Wingdings" pitchFamily="2" charset="2"/>
              <a:buChar char="Ø"/>
              <a:defRPr/>
            </a:pPr>
            <a:r>
              <a:rPr lang="en-US" sz="1500" dirty="0" smtClean="0">
                <a:solidFill>
                  <a:srgbClr val="000000"/>
                </a:solidFill>
              </a:rPr>
              <a:t>t=[timestamp generated by Convio server]</a:t>
            </a:r>
            <a:endParaRPr lang="en-US" dirty="0" smtClean="0"/>
          </a:p>
          <a:p>
            <a:pPr marL="914400" lvl="1" indent="-457200">
              <a:buFont typeface="Wingdings" pitchFamily="2" charset="2"/>
              <a:buChar char="Ø"/>
              <a:defRPr/>
            </a:pPr>
            <a:r>
              <a:rPr lang="en-US" sz="1500" dirty="0" err="1" smtClean="0">
                <a:solidFill>
                  <a:srgbClr val="000000"/>
                </a:solidFill>
              </a:rPr>
              <a:t>cons_id</a:t>
            </a:r>
            <a:r>
              <a:rPr lang="en-US" sz="1500" dirty="0" smtClean="0">
                <a:solidFill>
                  <a:srgbClr val="000000"/>
                </a:solidFill>
              </a:rPr>
              <a:t>=[ID of the constituent who is logging in]</a:t>
            </a:r>
            <a:endParaRPr lang="en-US" dirty="0" smtClean="0"/>
          </a:p>
          <a:p>
            <a:pPr marL="914400" lvl="1" indent="-457200">
              <a:buFont typeface="Wingdings" pitchFamily="2" charset="2"/>
              <a:buChar char="Ø"/>
              <a:defRPr/>
            </a:pPr>
            <a:r>
              <a:rPr lang="en-US" sz="1500" dirty="0" smtClean="0">
                <a:solidFill>
                  <a:srgbClr val="000000"/>
                </a:solidFill>
              </a:rPr>
              <a:t>sig=[MD5 hash of the other two plus a shared secret]</a:t>
            </a:r>
            <a:endParaRPr lang="en-US" sz="3200" dirty="0" smtClean="0"/>
          </a:p>
          <a:p>
            <a:pPr>
              <a:defRPr/>
            </a:pPr>
            <a:endParaRPr lang="en-US" dirty="0"/>
          </a:p>
        </p:txBody>
      </p:sp>
      <p:sp>
        <p:nvSpPr>
          <p:cNvPr id="38915" name="Slide Number Placeholder 3"/>
          <p:cNvSpPr>
            <a:spLocks noGrp="1"/>
          </p:cNvSpPr>
          <p:nvPr>
            <p:ph type="sldNum" sz="quarter" idx="5"/>
          </p:nvPr>
        </p:nvSpPr>
        <p:spPr>
          <a:noFill/>
        </p:spPr>
        <p:txBody>
          <a:bodyPr/>
          <a:lstStyle/>
          <a:p>
            <a:fld id="{0A5B0D8D-6200-4859-8EA9-6EF8D8A1CF3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r>
              <a:rPr lang="en-US" sz="2400" smtClean="0"/>
              <a:t>Advantages</a:t>
            </a:r>
          </a:p>
          <a:p>
            <a:r>
              <a:rPr lang="en-US" sz="2400" smtClean="0"/>
              <a:t>          Partner system uses APIs not UserLogin servlet</a:t>
            </a:r>
          </a:p>
          <a:p>
            <a:pPr lvl="1"/>
            <a:r>
              <a:rPr lang="en-US" sz="2000" smtClean="0"/>
              <a:t>Completely productized and supported</a:t>
            </a:r>
          </a:p>
          <a:p>
            <a:pPr lvl="1"/>
            <a:r>
              <a:rPr lang="en-US" sz="2000" smtClean="0"/>
              <a:t>Partner site controls error processing</a:t>
            </a:r>
          </a:p>
          <a:p>
            <a:pPr lvl="1"/>
            <a:r>
              <a:rPr lang="en-US" sz="2000" smtClean="0"/>
              <a:t>No need for PageBuilder hack</a:t>
            </a:r>
          </a:p>
          <a:p>
            <a:pPr lvl="1"/>
            <a:r>
              <a:rPr lang="en-US" sz="2000" smtClean="0"/>
              <a:t>No visible client-side redirection during login process</a:t>
            </a:r>
          </a:p>
          <a:p>
            <a:pPr lvl="1"/>
            <a:r>
              <a:rPr lang="en-US" sz="2000" smtClean="0"/>
              <a:t>Support for logout and forgotten password</a:t>
            </a:r>
          </a:p>
          <a:p>
            <a:pPr lvl="1"/>
            <a:r>
              <a:rPr lang="en-US" sz="2000" smtClean="0"/>
              <a:t>Support for testing to see if user is already logged in or has “remember me” cookie </a:t>
            </a:r>
          </a:p>
          <a:p>
            <a:pPr lvl="1"/>
            <a:r>
              <a:rPr lang="en-US" sz="2000" smtClean="0"/>
              <a:t>Leverages same basic flow, so easy to convert old model SSO using signed redirects</a:t>
            </a:r>
          </a:p>
          <a:p>
            <a:pPr lvl="1"/>
            <a:r>
              <a:rPr lang="en-US" sz="2000" smtClean="0"/>
              <a:t>Login API is secure and POST-only ensuring that passwords are kept confidential</a:t>
            </a:r>
          </a:p>
          <a:p>
            <a:pPr lvl="1"/>
            <a:r>
              <a:rPr lang="en-US" sz="2000" smtClean="0"/>
              <a:t>Proper use establishes session cookies on both secure and insecure channels automatically</a:t>
            </a:r>
          </a:p>
          <a:p>
            <a:endParaRPr lang="en-US" smtClean="0"/>
          </a:p>
        </p:txBody>
      </p:sp>
      <p:sp>
        <p:nvSpPr>
          <p:cNvPr id="40963" name="Slide Number Placeholder 3"/>
          <p:cNvSpPr>
            <a:spLocks noGrp="1"/>
          </p:cNvSpPr>
          <p:nvPr>
            <p:ph type="sldNum" sz="quarter" idx="5"/>
          </p:nvPr>
        </p:nvSpPr>
        <p:spPr>
          <a:noFill/>
        </p:spPr>
        <p:txBody>
          <a:bodyPr/>
          <a:lstStyle/>
          <a:p>
            <a:fld id="{44F609FE-B858-4459-8EDA-F81D5A020B7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457200" indent="-457200">
              <a:buFontTx/>
              <a:buAutoNum type="arabicPeriod"/>
              <a:defRPr/>
            </a:pPr>
            <a:r>
              <a:rPr lang="en-US" dirty="0" smtClean="0">
                <a:solidFill>
                  <a:srgbClr val="000000"/>
                </a:solidFill>
              </a:rPr>
              <a:t>Partner site first does a </a:t>
            </a:r>
            <a:r>
              <a:rPr lang="en-US" dirty="0" err="1" smtClean="0">
                <a:solidFill>
                  <a:srgbClr val="000000"/>
                </a:solidFill>
              </a:rPr>
              <a:t>loginTest</a:t>
            </a:r>
            <a:r>
              <a:rPr lang="en-US" dirty="0" smtClean="0">
                <a:solidFill>
                  <a:srgbClr val="000000"/>
                </a:solidFill>
              </a:rPr>
              <a:t> call to see if the user is already logged in or has remember me set.</a:t>
            </a:r>
            <a:endParaRPr lang="en-US" dirty="0" smtClean="0"/>
          </a:p>
          <a:p>
            <a:pPr marL="457200" indent="-457200">
              <a:buFontTx/>
              <a:buAutoNum type="arabicPeriod" startAt="2"/>
              <a:defRPr/>
            </a:pPr>
            <a:r>
              <a:rPr lang="en-US" dirty="0" smtClean="0">
                <a:solidFill>
                  <a:srgbClr val="000000"/>
                </a:solidFill>
              </a:rPr>
              <a:t>If not, the partner site displays a login box.</a:t>
            </a:r>
            <a:endParaRPr lang="en-US" dirty="0" smtClean="0"/>
          </a:p>
          <a:p>
            <a:pPr marL="457200" indent="-457200">
              <a:buFontTx/>
              <a:buAutoNum type="arabicPeriod" startAt="2"/>
              <a:defRPr/>
            </a:pPr>
            <a:r>
              <a:rPr lang="en-US" dirty="0" smtClean="0"/>
              <a:t>The form submits to </a:t>
            </a:r>
            <a:r>
              <a:rPr lang="en-US" dirty="0" err="1" smtClean="0"/>
              <a:t>CRConsAPI</a:t>
            </a:r>
            <a:r>
              <a:rPr lang="en-US" dirty="0" smtClean="0"/>
              <a:t> with method=login and </a:t>
            </a:r>
            <a:r>
              <a:rPr lang="en-US" dirty="0" err="1" smtClean="0"/>
              <a:t>success_redirect</a:t>
            </a:r>
            <a:r>
              <a:rPr lang="en-US" dirty="0" smtClean="0"/>
              <a:t> and </a:t>
            </a:r>
            <a:r>
              <a:rPr lang="en-US" dirty="0" err="1" smtClean="0"/>
              <a:t>error_redirect</a:t>
            </a:r>
            <a:r>
              <a:rPr lang="en-US" dirty="0" smtClean="0"/>
              <a:t> arguments pointing back to partner site.</a:t>
            </a:r>
          </a:p>
          <a:p>
            <a:pPr marL="457200" indent="-457200">
              <a:buFontTx/>
              <a:buAutoNum type="arabicPeriod" startAt="2"/>
              <a:defRPr/>
            </a:pPr>
            <a:r>
              <a:rPr lang="en-US" dirty="0" smtClean="0"/>
              <a:t>The login method processes the login and throws a double redirect through the insecure channel to make sure that a session is established back to the partner site.</a:t>
            </a:r>
          </a:p>
          <a:p>
            <a:pPr marL="457200" indent="-457200">
              <a:buFontTx/>
              <a:buAutoNum type="arabicPeriod" startAt="2"/>
              <a:defRPr/>
            </a:pPr>
            <a:r>
              <a:rPr lang="en-US" dirty="0" smtClean="0"/>
              <a:t>The partner site verifies the signature and timestamp of the redirect URL and processes the </a:t>
            </a:r>
            <a:r>
              <a:rPr lang="en-US" dirty="0" err="1" smtClean="0"/>
              <a:t>cons_id</a:t>
            </a:r>
            <a:r>
              <a:rPr lang="en-US" dirty="0" smtClean="0"/>
              <a:t> that is returned.</a:t>
            </a:r>
          </a:p>
          <a:p>
            <a:pPr>
              <a:defRPr/>
            </a:pPr>
            <a:endParaRPr lang="en-US" dirty="0"/>
          </a:p>
        </p:txBody>
      </p:sp>
      <p:sp>
        <p:nvSpPr>
          <p:cNvPr id="43011" name="Slide Number Placeholder 3"/>
          <p:cNvSpPr>
            <a:spLocks noGrp="1"/>
          </p:cNvSpPr>
          <p:nvPr>
            <p:ph type="sldNum" sz="quarter" idx="5"/>
          </p:nvPr>
        </p:nvSpPr>
        <p:spPr>
          <a:noFill/>
        </p:spPr>
        <p:txBody>
          <a:bodyPr/>
          <a:lstStyle/>
          <a:p>
            <a:fld id="{0BE6DD7A-4E36-401E-A076-91B7BE2CA33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sz="1800" smtClean="0"/>
              <a:t>Login</a:t>
            </a:r>
          </a:p>
          <a:p>
            <a:pPr lvl="1"/>
            <a:r>
              <a:rPr lang="en-US" sz="1400" smtClean="0"/>
              <a:t>This method takes a user_name and password argument and authenticates them against the Convio database</a:t>
            </a:r>
          </a:p>
          <a:p>
            <a:pPr lvl="1"/>
            <a:r>
              <a:rPr lang="en-US" sz="1400" smtClean="0"/>
              <a:t>Client version of the API will actually create a logged in session and return the cons_id to the caller (via the redirect URL)</a:t>
            </a:r>
          </a:p>
          <a:p>
            <a:r>
              <a:rPr lang="en-US" sz="1800" smtClean="0"/>
              <a:t>Login (send_user_name=true)</a:t>
            </a:r>
          </a:p>
          <a:p>
            <a:pPr lvl="1"/>
            <a:r>
              <a:rPr lang="en-US" sz="1400" smtClean="0"/>
              <a:t>This method takes an email address argument and sends an email to that address containing the user_name and password if the user has previously registered</a:t>
            </a:r>
          </a:p>
          <a:p>
            <a:r>
              <a:rPr lang="en-US" sz="1800" smtClean="0"/>
              <a:t>Logout</a:t>
            </a:r>
          </a:p>
          <a:p>
            <a:pPr lvl="1"/>
            <a:r>
              <a:rPr lang="en-US" sz="1400" smtClean="0"/>
              <a:t>Logs the user out of the Convio system</a:t>
            </a:r>
          </a:p>
          <a:p>
            <a:r>
              <a:rPr lang="en-US" sz="1800" smtClean="0"/>
              <a:t>LoginTest</a:t>
            </a:r>
          </a:p>
          <a:p>
            <a:pPr lvl="1"/>
            <a:r>
              <a:rPr lang="en-US" sz="1400" smtClean="0"/>
              <a:t>Client-only method that returns a cons_id if the user is already logged in or could be logged in because of a “remember me” cookie.</a:t>
            </a:r>
          </a:p>
          <a:p>
            <a:pPr lvl="1"/>
            <a:r>
              <a:rPr lang="en-US" sz="1400" smtClean="0"/>
              <a:t>Supports HTTP GET requests so that it can be invoked via a redirect</a:t>
            </a:r>
          </a:p>
          <a:p>
            <a:pPr lvl="1"/>
            <a:r>
              <a:rPr lang="en-US" sz="1400" smtClean="0"/>
              <a:t>Should be invoked on insecure channel since that is most likely channel for an already established session</a:t>
            </a:r>
          </a:p>
          <a:p>
            <a:r>
              <a:rPr lang="en-US" sz="1800" smtClean="0"/>
              <a:t>AuthenticateUser</a:t>
            </a:r>
          </a:p>
          <a:p>
            <a:pPr lvl="1"/>
            <a:r>
              <a:rPr lang="en-US" sz="1400" smtClean="0"/>
              <a:t>Similar to login, but uses an organization-specific combination of attributes (e.g. membership number and zip) to authenticate the user.</a:t>
            </a:r>
          </a:p>
          <a:p>
            <a:endParaRPr lang="en-US" smtClean="0"/>
          </a:p>
        </p:txBody>
      </p:sp>
      <p:sp>
        <p:nvSpPr>
          <p:cNvPr id="45059" name="Slide Number Placeholder 3"/>
          <p:cNvSpPr>
            <a:spLocks noGrp="1"/>
          </p:cNvSpPr>
          <p:nvPr>
            <p:ph type="sldNum" sz="quarter" idx="5"/>
          </p:nvPr>
        </p:nvSpPr>
        <p:spPr>
          <a:noFill/>
        </p:spPr>
        <p:txBody>
          <a:bodyPr/>
          <a:lstStyle/>
          <a:p>
            <a:fld id="{C8B49C80-0593-4EB8-921F-81B3F690362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z="2400" smtClean="0"/>
              <a:t>Signing redirect URLs</a:t>
            </a:r>
          </a:p>
          <a:p>
            <a:pPr lvl="1"/>
            <a:r>
              <a:rPr lang="en-US" sz="1800" smtClean="0"/>
              <a:t>All client APIs allow specification of redirect URLs so that the APIs can be invoked without using AJAX</a:t>
            </a:r>
          </a:p>
          <a:p>
            <a:pPr lvl="1"/>
            <a:r>
              <a:rPr lang="en-US" sz="1800" smtClean="0"/>
              <a:t>All client APIs support specification of a success_redirect and an error_redirect</a:t>
            </a:r>
          </a:p>
          <a:p>
            <a:pPr lvl="1"/>
            <a:r>
              <a:rPr lang="en-US" sz="1800" smtClean="0"/>
              <a:t>The sign_redirects option allows the target to verify that the request did in fact come from the Convio-powered system</a:t>
            </a:r>
          </a:p>
          <a:p>
            <a:pPr lvl="1"/>
            <a:r>
              <a:rPr lang="en-US" sz="1800" smtClean="0"/>
              <a:t>The URL is signed by adding a timestamp to the query string, then calculating an MD5 hash of the URL query string plus the CONVIO_API_SECRET_KEY and appending that to the query string</a:t>
            </a:r>
          </a:p>
          <a:p>
            <a:pPr lvl="1"/>
            <a:r>
              <a:rPr lang="en-US" sz="1800" smtClean="0"/>
              <a:t>Site can also be configured to use SHA-1 encryption (as of Shasta)</a:t>
            </a:r>
          </a:p>
          <a:p>
            <a:pPr lvl="1"/>
            <a:endParaRPr lang="en-US" sz="1800" smtClean="0"/>
          </a:p>
          <a:p>
            <a:r>
              <a:rPr lang="en-US" sz="2400" smtClean="0"/>
              <a:t>Automatic redirection via insecure channel</a:t>
            </a:r>
          </a:p>
          <a:p>
            <a:pPr lvl="1"/>
            <a:r>
              <a:rPr lang="en-US" sz="2000" smtClean="0"/>
              <a:t>Fixes a common problem in that calling the secure API does not establish a session on the insecure channel</a:t>
            </a:r>
          </a:p>
          <a:p>
            <a:r>
              <a:rPr lang="en-US" sz="2400" smtClean="0"/>
              <a:t>Substitution of request params in redirect URLs</a:t>
            </a:r>
          </a:p>
          <a:p>
            <a:pPr lvl="1"/>
            <a:r>
              <a:rPr lang="en-US" sz="1800" smtClean="0"/>
              <a:t>Request parameters can be substituted into the redirect URL by specifying ${paramname} as the value of a query string parameter in the URL</a:t>
            </a:r>
          </a:p>
          <a:p>
            <a:pPr lvl="1"/>
            <a:r>
              <a:rPr lang="en-US" sz="1800" smtClean="0"/>
              <a:t>Useful for redisplaying the data that was entered</a:t>
            </a:r>
          </a:p>
          <a:p>
            <a:pPr lvl="1"/>
            <a:r>
              <a:rPr lang="en-US" sz="1800" smtClean="0"/>
              <a:t>Does not allow password, credit_card, etc. to be passed in the URL</a:t>
            </a:r>
          </a:p>
          <a:p>
            <a:pPr lvl="1"/>
            <a:endParaRPr lang="en-US" sz="1800" smtClean="0"/>
          </a:p>
          <a:p>
            <a:r>
              <a:rPr lang="en-US" sz="2400" smtClean="0"/>
              <a:t>Substitution of response elements in redirect URLs</a:t>
            </a:r>
          </a:p>
          <a:p>
            <a:pPr lvl="1"/>
            <a:r>
              <a:rPr lang="en-US" sz="1800" smtClean="0"/>
              <a:t>Any value that would normally be returned in the response XML can be substituted into the redirect URL</a:t>
            </a:r>
          </a:p>
          <a:p>
            <a:pPr lvl="1"/>
            <a:r>
              <a:rPr lang="en-US" sz="1800" smtClean="0"/>
              <a:t>Response values use xpath syntax to identify the value from the response XML (e.g. error_code=${erorResponse/code})</a:t>
            </a:r>
          </a:p>
          <a:p>
            <a:pPr lvl="1"/>
            <a:r>
              <a:rPr lang="en-US" sz="1800" smtClean="0"/>
              <a:t>Necessary for error handling, displaying confirmation codes, retrieving cons_id</a:t>
            </a:r>
          </a:p>
          <a:p>
            <a:endParaRPr lang="en-US" sz="1600" smtClean="0"/>
          </a:p>
          <a:p>
            <a:endParaRPr lang="en-US" smtClean="0"/>
          </a:p>
        </p:txBody>
      </p:sp>
      <p:sp>
        <p:nvSpPr>
          <p:cNvPr id="47107" name="Slide Number Placeholder 3"/>
          <p:cNvSpPr>
            <a:spLocks noGrp="1"/>
          </p:cNvSpPr>
          <p:nvPr>
            <p:ph type="sldNum" sz="quarter" idx="5"/>
          </p:nvPr>
        </p:nvSpPr>
        <p:spPr>
          <a:noFill/>
        </p:spPr>
        <p:txBody>
          <a:bodyPr/>
          <a:lstStyle/>
          <a:p>
            <a:fld id="{59608728-B428-4E61-A28D-5FDFBE9FEB6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9C43E8ED-D12C-4A28-9981-3E866407885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t>(Problem:)  When a user comes to the partner system for the first time, the system establishes an initial session</a:t>
            </a:r>
          </a:p>
          <a:p>
            <a:r>
              <a:rPr lang="en-US" smtClean="0"/>
              <a:t>It wants to check with Convio to see if the user can be logged in via “remember me” cookie or if the user was already logged in to the Convio system</a:t>
            </a:r>
          </a:p>
          <a:p>
            <a:endParaRPr lang="en-US" smtClean="0"/>
          </a:p>
          <a:p>
            <a:r>
              <a:rPr lang="en-US" smtClean="0"/>
              <a:t>Show PHP example:</a:t>
            </a:r>
          </a:p>
          <a:p>
            <a:endParaRPr lang="en-US" smtClean="0"/>
          </a:p>
          <a:p>
            <a:r>
              <a:rPr lang="en-US" smtClean="0"/>
              <a:t>1. </a:t>
            </a:r>
            <a:r>
              <a:rPr lang="en-US" smtClean="0">
                <a:hlinkClick r:id="rId3"/>
              </a:rPr>
              <a:t>http://ec2-174-129-91-236.compute-1.amazonaws.com/</a:t>
            </a:r>
            <a:r>
              <a:rPr lang="en-US" smtClean="0"/>
              <a:t> shows Guest.</a:t>
            </a:r>
          </a:p>
          <a:p>
            <a:r>
              <a:rPr lang="en-US" smtClean="0"/>
              <a:t>2. Login to CRM @ </a:t>
            </a:r>
            <a:r>
              <a:rPr lang="en-US" smtClean="0">
                <a:hlinkClick r:id="rId4"/>
              </a:rPr>
              <a:t>http://cmss.convio.net/site/UserLogin</a:t>
            </a:r>
            <a:endParaRPr lang="en-US" smtClean="0"/>
          </a:p>
          <a:p>
            <a:r>
              <a:rPr lang="en-US" smtClean="0"/>
              <a:t>3. Clear ec2 cookie</a:t>
            </a:r>
          </a:p>
          <a:p>
            <a:r>
              <a:rPr lang="en-US" smtClean="0"/>
              <a:t>4. Reload; shows Bruce</a:t>
            </a:r>
          </a:p>
        </p:txBody>
      </p:sp>
      <p:sp>
        <p:nvSpPr>
          <p:cNvPr id="51203" name="Slide Number Placeholder 3"/>
          <p:cNvSpPr>
            <a:spLocks noGrp="1"/>
          </p:cNvSpPr>
          <p:nvPr>
            <p:ph type="sldNum" sz="quarter" idx="5"/>
          </p:nvPr>
        </p:nvSpPr>
        <p:spPr>
          <a:noFill/>
        </p:spPr>
        <p:txBody>
          <a:bodyPr/>
          <a:lstStyle/>
          <a:p>
            <a:fld id="{4D582236-394F-4977-9F13-7474102BEC6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r>
              <a:rPr lang="en-US" smtClean="0"/>
              <a:t>AJAX Proxy (</a:t>
            </a:r>
          </a:p>
          <a:p>
            <a:pPr lvl="1" eaLnBrk="1" hangingPunct="1"/>
            <a:r>
              <a:rPr lang="en-US" smtClean="0"/>
              <a:t>Y! search example</a:t>
            </a:r>
          </a:p>
          <a:p>
            <a:pPr eaLnBrk="1" hangingPunct="1"/>
            <a:endParaRPr lang="en-US" smtClean="0"/>
          </a:p>
          <a:p>
            <a:pPr eaLnBrk="1" hangingPunct="1"/>
            <a:endParaRPr lang="en-US" smtClean="0"/>
          </a:p>
        </p:txBody>
      </p:sp>
      <p:sp>
        <p:nvSpPr>
          <p:cNvPr id="16387" name="Slide Number Placeholder 3"/>
          <p:cNvSpPr>
            <a:spLocks noGrp="1"/>
          </p:cNvSpPr>
          <p:nvPr>
            <p:ph type="sldNum" sz="quarter" idx="5"/>
          </p:nvPr>
        </p:nvSpPr>
        <p:spPr>
          <a:noFill/>
        </p:spPr>
        <p:txBody>
          <a:bodyPr/>
          <a:lstStyle/>
          <a:p>
            <a:fld id="{D359093D-8E54-48D1-9B0B-F6CCF086C70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(Problem</a:t>
            </a:r>
            <a:r>
              <a:rPr lang="en-US" dirty="0" smtClean="0">
                <a:sym typeface="Wingdings" pitchFamily="2" charset="2"/>
              </a:rPr>
              <a:t>) </a:t>
            </a:r>
            <a:r>
              <a:rPr lang="en-US" dirty="0" smtClean="0"/>
              <a:t>A user makes a request for content that is only available to registered users and is not currently logged in</a:t>
            </a:r>
          </a:p>
          <a:p>
            <a:pPr>
              <a:defRPr/>
            </a:pPr>
            <a:r>
              <a:rPr lang="en-US" dirty="0" smtClean="0"/>
              <a:t>Partner system wants to check with Convio to see if the user can be logged in via “remember me” cookie or if the user was already logged in to the Convio system</a:t>
            </a:r>
          </a:p>
          <a:p>
            <a:pPr marL="228600" indent="-228600">
              <a:defRPr/>
            </a:pPr>
            <a:endParaRPr lang="en-US" dirty="0" smtClean="0"/>
          </a:p>
          <a:p>
            <a:pPr marL="228600" indent="-228600">
              <a:buFontTx/>
              <a:buAutoNum type="arabicPeriod"/>
              <a:defRPr/>
            </a:pPr>
            <a:endParaRPr lang="en-US" dirty="0" smtClean="0"/>
          </a:p>
          <a:p>
            <a:pPr marL="228600" indent="-228600">
              <a:buFontTx/>
              <a:buAutoNum type="arabicPeriod"/>
              <a:defRPr/>
            </a:pPr>
            <a:r>
              <a:rPr lang="en-US" dirty="0" smtClean="0"/>
              <a:t>Click on members only link (http://ec2-174-129-91-236.compute-1.amazonaws.com/protected.php)</a:t>
            </a:r>
          </a:p>
          <a:p>
            <a:pPr marL="228600" indent="-228600">
              <a:buFontTx/>
              <a:buAutoNum type="arabicPeriod"/>
              <a:defRPr/>
            </a:pPr>
            <a:r>
              <a:rPr lang="en-US" dirty="0" smtClean="0"/>
              <a:t>It pops up the sign-in form</a:t>
            </a:r>
          </a:p>
          <a:p>
            <a:pPr>
              <a:defRPr/>
            </a:pPr>
            <a:endParaRPr lang="en-US" dirty="0"/>
          </a:p>
        </p:txBody>
      </p:sp>
      <p:sp>
        <p:nvSpPr>
          <p:cNvPr id="53251" name="Slide Number Placeholder 3"/>
          <p:cNvSpPr>
            <a:spLocks noGrp="1"/>
          </p:cNvSpPr>
          <p:nvPr>
            <p:ph type="sldNum" sz="quarter" idx="5"/>
          </p:nvPr>
        </p:nvSpPr>
        <p:spPr>
          <a:noFill/>
        </p:spPr>
        <p:txBody>
          <a:bodyPr/>
          <a:lstStyle/>
          <a:p>
            <a:fld id="{9A31C600-47B4-47B5-BA9C-3384707806F6}"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t>(Problem) A user enters a username and password on a page rendered by the partner site.  The partner wants to authenticate with Convio and redirect to a content page if successful and back to the login page if the authentication was not successful.</a:t>
            </a:r>
          </a:p>
          <a:p>
            <a:endParaRPr lang="en-US" smtClean="0"/>
          </a:p>
          <a:p>
            <a:r>
              <a:rPr lang="en-US" smtClean="0"/>
              <a:t>Show PHP code:</a:t>
            </a:r>
          </a:p>
          <a:p>
            <a:r>
              <a:rPr lang="en-US" smtClean="0"/>
              <a:t>1. Login page: from previous step</a:t>
            </a:r>
          </a:p>
          <a:p>
            <a:r>
              <a:rPr lang="en-US" smtClean="0"/>
              <a:t>2. Submit form</a:t>
            </a:r>
          </a:p>
        </p:txBody>
      </p:sp>
      <p:sp>
        <p:nvSpPr>
          <p:cNvPr id="55299" name="Slide Number Placeholder 3"/>
          <p:cNvSpPr>
            <a:spLocks noGrp="1"/>
          </p:cNvSpPr>
          <p:nvPr>
            <p:ph type="sldNum" sz="quarter" idx="5"/>
          </p:nvPr>
        </p:nvSpPr>
        <p:spPr>
          <a:noFill/>
        </p:spPr>
        <p:txBody>
          <a:bodyPr/>
          <a:lstStyle/>
          <a:p>
            <a:fld id="{5CB6703C-B65B-429B-8560-6A6D3079531F}"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r>
              <a:rPr lang="en-US" smtClean="0"/>
              <a:t>(Problem) A user wants to logout of the partner system and expects to be logged out of the Convio system at the same time.</a:t>
            </a:r>
          </a:p>
          <a:p>
            <a:endParaRPr lang="en-US" smtClean="0"/>
          </a:p>
          <a:p>
            <a:r>
              <a:rPr lang="en-US" smtClean="0"/>
              <a:t>Show PHP code</a:t>
            </a:r>
          </a:p>
          <a:p>
            <a:r>
              <a:rPr lang="en-US" smtClean="0"/>
              <a:t>1. Click logout button at bottom of page</a:t>
            </a:r>
          </a:p>
        </p:txBody>
      </p:sp>
      <p:sp>
        <p:nvSpPr>
          <p:cNvPr id="57347" name="Slide Number Placeholder 3"/>
          <p:cNvSpPr>
            <a:spLocks noGrp="1"/>
          </p:cNvSpPr>
          <p:nvPr>
            <p:ph type="sldNum" sz="quarter" idx="5"/>
          </p:nvPr>
        </p:nvSpPr>
        <p:spPr>
          <a:noFill/>
        </p:spPr>
        <p:txBody>
          <a:bodyPr/>
          <a:lstStyle/>
          <a:p>
            <a:fld id="{3B646B89-7C8D-4CA4-A437-6D56949765C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smtClean="0"/>
              <a:t>(Problem) A user needs to retrieve his/her username and password from the system via email.</a:t>
            </a:r>
          </a:p>
          <a:p>
            <a:endParaRPr lang="en-US" smtClean="0"/>
          </a:p>
          <a:p>
            <a:r>
              <a:rPr lang="en-US" smtClean="0"/>
              <a:t>NOTE: </a:t>
            </a:r>
            <a:r>
              <a:rPr lang="en-US" smtClean="0">
                <a:cs typeface="Courier New" pitchFamily="49" charset="0"/>
              </a:rPr>
              <a:t>If an unregistered email address is provided, the API does not respond with an error, it sends an email to that address saying that it is not registered to prevent attempts to mine constituents</a:t>
            </a:r>
            <a:endParaRPr lang="en-US" smtClean="0"/>
          </a:p>
          <a:p>
            <a:endParaRPr lang="en-US" smtClean="0"/>
          </a:p>
          <a:p>
            <a:r>
              <a:rPr lang="en-US" smtClean="0"/>
              <a:t>Show PHP code</a:t>
            </a:r>
          </a:p>
          <a:p>
            <a:r>
              <a:rPr lang="en-US" smtClean="0"/>
              <a:t>See “forgot password” link at bottom of sign-in page</a:t>
            </a:r>
          </a:p>
        </p:txBody>
      </p:sp>
      <p:sp>
        <p:nvSpPr>
          <p:cNvPr id="59395" name="Slide Number Placeholder 3"/>
          <p:cNvSpPr>
            <a:spLocks noGrp="1"/>
          </p:cNvSpPr>
          <p:nvPr>
            <p:ph type="sldNum" sz="quarter" idx="5"/>
          </p:nvPr>
        </p:nvSpPr>
        <p:spPr>
          <a:noFill/>
        </p:spPr>
        <p:txBody>
          <a:bodyPr/>
          <a:lstStyle/>
          <a:p>
            <a:fld id="{D3155702-2BCA-497C-A718-F2241D7EC9F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smtClean="0"/>
              <a:t>(Problem) A user is in the database but has never logged in to the system.  He has a membership card that uniquely identifies his account information and is considered relatively secure</a:t>
            </a:r>
          </a:p>
          <a:p>
            <a:endParaRPr lang="en-US" smtClean="0"/>
          </a:p>
          <a:p>
            <a:endParaRPr lang="en-US" smtClean="0"/>
          </a:p>
          <a:p>
            <a:r>
              <a:rPr lang="en-US" b="1" i="1" smtClean="0">
                <a:solidFill>
                  <a:srgbClr val="FF0000"/>
                </a:solidFill>
              </a:rPr>
              <a:t>Figure out if this is complete or if we need more sample hidden inputs</a:t>
            </a:r>
          </a:p>
        </p:txBody>
      </p:sp>
      <p:sp>
        <p:nvSpPr>
          <p:cNvPr id="61443" name="Slide Number Placeholder 3"/>
          <p:cNvSpPr>
            <a:spLocks noGrp="1"/>
          </p:cNvSpPr>
          <p:nvPr>
            <p:ph type="sldNum" sz="quarter" idx="5"/>
          </p:nvPr>
        </p:nvSpPr>
        <p:spPr>
          <a:noFill/>
        </p:spPr>
        <p:txBody>
          <a:bodyPr/>
          <a:lstStyle/>
          <a:p>
            <a:fld id="{B2D2A1E5-C9FB-4412-B29D-FC8F3B2B994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smtClean="0"/>
              <a:t>Done reading code, but not done w/ SSO</a:t>
            </a:r>
          </a:p>
        </p:txBody>
      </p:sp>
      <p:sp>
        <p:nvSpPr>
          <p:cNvPr id="63491" name="Slide Number Placeholder 3"/>
          <p:cNvSpPr>
            <a:spLocks noGrp="1"/>
          </p:cNvSpPr>
          <p:nvPr>
            <p:ph type="sldNum" sz="quarter" idx="5"/>
          </p:nvPr>
        </p:nvSpPr>
        <p:spPr>
          <a:noFill/>
        </p:spPr>
        <p:txBody>
          <a:bodyPr/>
          <a:lstStyle/>
          <a:p>
            <a:fld id="{7A5F7057-CC98-4FF6-85ED-0C45D70C3589}"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smtClean="0"/>
          </a:p>
        </p:txBody>
      </p:sp>
      <p:sp>
        <p:nvSpPr>
          <p:cNvPr id="65539" name="Slide Number Placeholder 3"/>
          <p:cNvSpPr>
            <a:spLocks noGrp="1"/>
          </p:cNvSpPr>
          <p:nvPr>
            <p:ph type="sldNum" sz="quarter" idx="5"/>
          </p:nvPr>
        </p:nvSpPr>
        <p:spPr>
          <a:noFill/>
        </p:spPr>
        <p:txBody>
          <a:bodyPr/>
          <a:lstStyle/>
          <a:p>
            <a:fld id="{D801B013-DC89-48AD-967C-E78B9AB506D0}"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smtClean="0"/>
          </a:p>
        </p:txBody>
      </p:sp>
      <p:sp>
        <p:nvSpPr>
          <p:cNvPr id="67587" name="Slide Number Placeholder 3"/>
          <p:cNvSpPr>
            <a:spLocks noGrp="1"/>
          </p:cNvSpPr>
          <p:nvPr>
            <p:ph type="sldNum" sz="quarter" idx="5"/>
          </p:nvPr>
        </p:nvSpPr>
        <p:spPr>
          <a:noFill/>
        </p:spPr>
        <p:txBody>
          <a:bodyPr/>
          <a:lstStyle/>
          <a:p>
            <a:fld id="{275B401D-7C91-4D77-A162-0F97A29ACFEF}"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sz="2000" smtClean="0"/>
              <a:t>SSO where Convio is the client uses the getSingleSignOnToken and singleSignOn APIs</a:t>
            </a:r>
          </a:p>
          <a:p>
            <a:endParaRPr lang="en-US" sz="2000" smtClean="0"/>
          </a:p>
          <a:p>
            <a:r>
              <a:rPr lang="en-US" sz="2000" smtClean="0"/>
              <a:t>getSingleSignOnToken is a server-only API</a:t>
            </a:r>
          </a:p>
          <a:p>
            <a:pPr lvl="1"/>
            <a:r>
              <a:rPr lang="en-US" sz="1800" smtClean="0"/>
              <a:t>Must be called from a trusted host (based on IP address)</a:t>
            </a:r>
          </a:p>
          <a:p>
            <a:pPr lvl="1"/>
            <a:r>
              <a:rPr lang="en-US" sz="1800" smtClean="0"/>
              <a:t>Caller passes in a cons_id (or member_id) for an end user in the Convio database and gets back a token that can be used to login as that user</a:t>
            </a:r>
          </a:p>
          <a:p>
            <a:pPr lvl="1"/>
            <a:r>
              <a:rPr lang="en-US" sz="1800" smtClean="0"/>
              <a:t>The token expires after 15 minutes</a:t>
            </a:r>
          </a:p>
          <a:p>
            <a:pPr lvl="1"/>
            <a:endParaRPr lang="en-US" sz="1800" smtClean="0"/>
          </a:p>
          <a:p>
            <a:r>
              <a:rPr lang="en-US" sz="2000" smtClean="0"/>
              <a:t>singleSignOn is a client-only API</a:t>
            </a:r>
          </a:p>
          <a:p>
            <a:pPr lvl="1"/>
            <a:r>
              <a:rPr lang="en-US" sz="1800" smtClean="0"/>
              <a:t>Called from the browser with the token that came from the server-side API to log the user in -- typically by throwing a redirect or linking rather than via AJAX.</a:t>
            </a:r>
          </a:p>
          <a:p>
            <a:pPr lvl="1"/>
            <a:r>
              <a:rPr lang="en-US" sz="1800" smtClean="0"/>
              <a:t>Additional parameters include a next URL to redirect to after the login is completed</a:t>
            </a:r>
          </a:p>
          <a:p>
            <a:pPr lvl="1">
              <a:buFont typeface="Wingdings 3" pitchFamily="18" charset="2"/>
              <a:buNone/>
            </a:pPr>
            <a:endParaRPr lang="en-US" sz="1800" smtClean="0"/>
          </a:p>
          <a:p>
            <a:endParaRPr lang="en-US" smtClean="0"/>
          </a:p>
        </p:txBody>
      </p:sp>
      <p:sp>
        <p:nvSpPr>
          <p:cNvPr id="69635" name="Slide Number Placeholder 3"/>
          <p:cNvSpPr>
            <a:spLocks noGrp="1"/>
          </p:cNvSpPr>
          <p:nvPr>
            <p:ph type="sldNum" sz="quarter" idx="5"/>
          </p:nvPr>
        </p:nvSpPr>
        <p:spPr>
          <a:noFill/>
        </p:spPr>
        <p:txBody>
          <a:bodyPr/>
          <a:lstStyle/>
          <a:p>
            <a:fld id="{DEF39F81-9EE7-467D-ADFD-E7FDD65CAD15}"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pPr marL="533400" indent="-533400">
              <a:spcAft>
                <a:spcPct val="50000"/>
              </a:spcAft>
            </a:pPr>
            <a:r>
              <a:rPr lang="en-US" sz="1600" smtClean="0"/>
              <a:t>I THINK THIS IS REDUNDANT WITH THE NEXT (NICER) SLIDE</a:t>
            </a:r>
          </a:p>
          <a:p>
            <a:pPr marL="533400" indent="-533400">
              <a:spcAft>
                <a:spcPct val="50000"/>
              </a:spcAft>
              <a:buFontTx/>
              <a:buAutoNum type="arabicPeriod"/>
            </a:pPr>
            <a:endParaRPr lang="en-US" sz="1600" smtClean="0"/>
          </a:p>
          <a:p>
            <a:pPr marL="533400" indent="-533400">
              <a:spcAft>
                <a:spcPct val="50000"/>
              </a:spcAft>
              <a:buFontTx/>
              <a:buAutoNum type="arabicPeriod"/>
            </a:pPr>
            <a:r>
              <a:rPr lang="en-US" sz="1600" smtClean="0"/>
              <a:t>Partner site presents a login form that submits username and password to the partner site, authenticates the user, logs him in and retrieves the Convio ID from its database.</a:t>
            </a:r>
          </a:p>
          <a:p>
            <a:pPr marL="533400" indent="-533400">
              <a:spcAft>
                <a:spcPct val="50000"/>
              </a:spcAft>
              <a:buFontTx/>
              <a:buAutoNum type="arabicPeriod"/>
            </a:pPr>
            <a:r>
              <a:rPr lang="en-US" sz="1600" smtClean="0"/>
              <a:t>Partner site calls the getSingleSignOnToken API passing the ID that it retrieved.</a:t>
            </a:r>
          </a:p>
          <a:p>
            <a:pPr marL="533400" indent="-533400">
              <a:spcAft>
                <a:spcPct val="50000"/>
              </a:spcAft>
              <a:buFontTx/>
              <a:buAutoNum type="arabicPeriod"/>
            </a:pPr>
            <a:r>
              <a:rPr lang="en-US" sz="1600" smtClean="0"/>
              <a:t>Normally, the partner site would redirect to its own page (say </a:t>
            </a:r>
            <a:r>
              <a:rPr lang="en-US" sz="1600" smtClean="0">
                <a:hlinkClick r:id="rId3"/>
              </a:rPr>
              <a:t>http://www.example.org/index.html</a:t>
            </a:r>
            <a:r>
              <a:rPr lang="en-US" sz="1600" smtClean="0"/>
              <a:t>) but instead sends a redirect to the Convio singleSignon API (</a:t>
            </a:r>
            <a:r>
              <a:rPr lang="en-US" sz="1600" smtClean="0">
                <a:hlinkClick r:id="rId4"/>
              </a:rPr>
              <a:t>http://member.example.org/site/CRConsAPI</a:t>
            </a:r>
            <a:r>
              <a:rPr lang="en-US" sz="1600" smtClean="0"/>
              <a:t>)</a:t>
            </a:r>
          </a:p>
          <a:p>
            <a:pPr marL="1028700" lvl="1" indent="-457200">
              <a:spcAft>
                <a:spcPct val="50000"/>
              </a:spcAft>
              <a:buFont typeface="Arial" charset="0"/>
              <a:buChar char="■"/>
            </a:pPr>
            <a:r>
              <a:rPr lang="en-US" sz="1400" smtClean="0"/>
              <a:t>method = singleSignOn</a:t>
            </a:r>
          </a:p>
          <a:p>
            <a:pPr marL="1028700" lvl="1" indent="-457200">
              <a:spcAft>
                <a:spcPct val="50000"/>
              </a:spcAft>
              <a:buFont typeface="Arial" charset="0"/>
              <a:buChar char="■"/>
            </a:pPr>
            <a:r>
              <a:rPr lang="en-US" sz="1400" smtClean="0"/>
              <a:t>sso_auth_token = value retrieved via server call</a:t>
            </a:r>
          </a:p>
          <a:p>
            <a:pPr marL="1028700" lvl="1" indent="-457200">
              <a:spcAft>
                <a:spcPct val="50000"/>
              </a:spcAft>
              <a:buFont typeface="Arial" charset="0"/>
              <a:buChar char="■"/>
            </a:pPr>
            <a:r>
              <a:rPr lang="en-US" sz="1400" smtClean="0"/>
              <a:t>redirect = </a:t>
            </a:r>
            <a:r>
              <a:rPr lang="en-US" sz="1400" smtClean="0">
                <a:hlinkClick r:id="rId3"/>
              </a:rPr>
              <a:t>http://www.example.org/index.html</a:t>
            </a:r>
            <a:r>
              <a:rPr lang="en-US" sz="1400" smtClean="0"/>
              <a:t> </a:t>
            </a:r>
          </a:p>
          <a:p>
            <a:pPr marL="533400" indent="-533400">
              <a:spcAft>
                <a:spcPct val="50000"/>
              </a:spcAft>
              <a:buFontTx/>
              <a:buAutoNum type="arabicPeriod"/>
            </a:pPr>
            <a:r>
              <a:rPr lang="en-US" sz="1600" smtClean="0"/>
              <a:t>The browser will make a request to the Convio system, which will log the user in, push a session cookie and throw a 302 redirect back to the partner site.</a:t>
            </a:r>
          </a:p>
          <a:p>
            <a:pPr marL="533400" indent="-533400">
              <a:spcAft>
                <a:spcPct val="50000"/>
              </a:spcAft>
              <a:buFontTx/>
              <a:buAutoNum type="arabicPeriod"/>
            </a:pPr>
            <a:r>
              <a:rPr lang="en-US" sz="1600" smtClean="0"/>
              <a:t>Subsequent requests to the Convio powered site will connect as the user because of the session cookie that was pushed earlier.</a:t>
            </a:r>
          </a:p>
          <a:p>
            <a:pPr marL="533400" indent="-533400">
              <a:spcAft>
                <a:spcPct val="50000"/>
              </a:spcAft>
              <a:buFontTx/>
              <a:buAutoNum type="arabicPeriod"/>
            </a:pPr>
            <a:r>
              <a:rPr lang="en-US" sz="1600" smtClean="0"/>
              <a:t>Additional client-side API requests can include the sso_auth_token to verify that the request is coming from a trusted system.</a:t>
            </a:r>
          </a:p>
          <a:p>
            <a:pPr marL="533400" indent="-533400"/>
            <a:endParaRPr lang="en-US" smtClean="0"/>
          </a:p>
        </p:txBody>
      </p:sp>
      <p:sp>
        <p:nvSpPr>
          <p:cNvPr id="71683" name="Slide Number Placeholder 3"/>
          <p:cNvSpPr>
            <a:spLocks noGrp="1"/>
          </p:cNvSpPr>
          <p:nvPr>
            <p:ph type="sldNum" sz="quarter" idx="5"/>
          </p:nvPr>
        </p:nvSpPr>
        <p:spPr>
          <a:noFill/>
        </p:spPr>
        <p:txBody>
          <a:bodyPr/>
          <a:lstStyle/>
          <a:p>
            <a:fld id="{F5490918-5FF2-45EB-A3C5-F5D10D97C1F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smtClean="0"/>
              <a:t>I really like presentations that are only pictures and no bulleted lists, but it’s really hard when teaching how-to stuff. Bear with me.</a:t>
            </a:r>
          </a:p>
        </p:txBody>
      </p:sp>
      <p:sp>
        <p:nvSpPr>
          <p:cNvPr id="18435" name="Slide Number Placeholder 3"/>
          <p:cNvSpPr>
            <a:spLocks noGrp="1"/>
          </p:cNvSpPr>
          <p:nvPr>
            <p:ph type="sldNum" sz="quarter" idx="5"/>
          </p:nvPr>
        </p:nvSpPr>
        <p:spPr>
          <a:noFill/>
        </p:spPr>
        <p:txBody>
          <a:bodyPr/>
          <a:lstStyle/>
          <a:p>
            <a:fld id="{5AE2BDFC-3B04-4DA6-9F37-58E8C0BFF7B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pPr marL="533400" indent="-533400">
              <a:spcAft>
                <a:spcPct val="50000"/>
              </a:spcAft>
            </a:pPr>
            <a:endParaRPr lang="en-US" sz="1600" smtClean="0"/>
          </a:p>
          <a:p>
            <a:pPr marL="533400" indent="-533400">
              <a:spcAft>
                <a:spcPct val="50000"/>
              </a:spcAft>
            </a:pPr>
            <a:r>
              <a:rPr lang="en-US" sz="1600" smtClean="0"/>
              <a:t>NOTES FROM TEXT-ONLY VERSION OF THIS SLIDE:</a:t>
            </a:r>
          </a:p>
          <a:p>
            <a:pPr marL="533400" indent="-533400">
              <a:spcAft>
                <a:spcPct val="50000"/>
              </a:spcAft>
              <a:buFontTx/>
              <a:buAutoNum type="arabicPeriod"/>
            </a:pPr>
            <a:endParaRPr lang="en-US" sz="1600" smtClean="0"/>
          </a:p>
          <a:p>
            <a:pPr marL="533400" indent="-533400">
              <a:spcAft>
                <a:spcPct val="50000"/>
              </a:spcAft>
              <a:buFontTx/>
              <a:buAutoNum type="arabicPeriod"/>
            </a:pPr>
            <a:r>
              <a:rPr lang="en-US" sz="1600" smtClean="0"/>
              <a:t>Partner site presents a login form that submits username and password to the partner site, authenticates the user, logs him in and retrieves the Convio ID from its database.</a:t>
            </a:r>
          </a:p>
          <a:p>
            <a:pPr marL="533400" indent="-533400">
              <a:spcAft>
                <a:spcPct val="50000"/>
              </a:spcAft>
              <a:buFontTx/>
              <a:buAutoNum type="arabicPeriod"/>
            </a:pPr>
            <a:r>
              <a:rPr lang="en-US" sz="1600" smtClean="0"/>
              <a:t>Partner site calls the getSingleSignOnToken API passing the ID that it retrieved.</a:t>
            </a:r>
          </a:p>
          <a:p>
            <a:pPr marL="533400" indent="-533400">
              <a:spcAft>
                <a:spcPct val="50000"/>
              </a:spcAft>
              <a:buFontTx/>
              <a:buAutoNum type="arabicPeriod"/>
            </a:pPr>
            <a:r>
              <a:rPr lang="en-US" sz="1600" smtClean="0"/>
              <a:t>Normally, the partner site would redirect to its own page (say </a:t>
            </a:r>
            <a:r>
              <a:rPr lang="en-US" sz="1600" smtClean="0">
                <a:hlinkClick r:id="rId3"/>
              </a:rPr>
              <a:t>http://www.example.org/index.html</a:t>
            </a:r>
            <a:r>
              <a:rPr lang="en-US" sz="1600" smtClean="0"/>
              <a:t>) but instead sends a redirect to the Convio singleSignon API (</a:t>
            </a:r>
            <a:r>
              <a:rPr lang="en-US" sz="1600" smtClean="0">
                <a:hlinkClick r:id="rId4"/>
              </a:rPr>
              <a:t>http://member.example.org/site/CRConsAPI</a:t>
            </a:r>
            <a:r>
              <a:rPr lang="en-US" sz="1600" smtClean="0"/>
              <a:t>)</a:t>
            </a:r>
          </a:p>
          <a:p>
            <a:pPr marL="1028700" lvl="1" indent="-457200">
              <a:spcAft>
                <a:spcPct val="50000"/>
              </a:spcAft>
              <a:buFont typeface="Arial" charset="0"/>
              <a:buChar char="■"/>
            </a:pPr>
            <a:r>
              <a:rPr lang="en-US" sz="1400" smtClean="0"/>
              <a:t>method = singleSignOn</a:t>
            </a:r>
          </a:p>
          <a:p>
            <a:pPr marL="1028700" lvl="1" indent="-457200">
              <a:spcAft>
                <a:spcPct val="50000"/>
              </a:spcAft>
              <a:buFont typeface="Arial" charset="0"/>
              <a:buChar char="■"/>
            </a:pPr>
            <a:r>
              <a:rPr lang="en-US" sz="1400" smtClean="0"/>
              <a:t>sso_auth_token = value retrieved via server call</a:t>
            </a:r>
          </a:p>
          <a:p>
            <a:pPr marL="1028700" lvl="1" indent="-457200">
              <a:spcAft>
                <a:spcPct val="50000"/>
              </a:spcAft>
              <a:buFont typeface="Arial" charset="0"/>
              <a:buChar char="■"/>
            </a:pPr>
            <a:r>
              <a:rPr lang="en-US" sz="1400" smtClean="0"/>
              <a:t>redirect = </a:t>
            </a:r>
            <a:r>
              <a:rPr lang="en-US" sz="1400" smtClean="0">
                <a:hlinkClick r:id="rId3"/>
              </a:rPr>
              <a:t>http://www.example.org/index.html</a:t>
            </a:r>
            <a:r>
              <a:rPr lang="en-US" sz="1400" smtClean="0"/>
              <a:t> </a:t>
            </a:r>
          </a:p>
          <a:p>
            <a:pPr marL="533400" indent="-533400">
              <a:spcAft>
                <a:spcPct val="50000"/>
              </a:spcAft>
              <a:buFontTx/>
              <a:buAutoNum type="arabicPeriod"/>
            </a:pPr>
            <a:r>
              <a:rPr lang="en-US" sz="1600" smtClean="0"/>
              <a:t>The browser will make a request to the Convio system, which will log the user in, push a session cookie and throw a 302 redirect back to the partner site.</a:t>
            </a:r>
          </a:p>
          <a:p>
            <a:pPr marL="533400" indent="-533400">
              <a:spcAft>
                <a:spcPct val="50000"/>
              </a:spcAft>
              <a:buFontTx/>
              <a:buAutoNum type="arabicPeriod"/>
            </a:pPr>
            <a:r>
              <a:rPr lang="en-US" sz="1600" smtClean="0"/>
              <a:t>Subsequent requests to the Convio powered site will connect as the user because of the session cookie that was pushed earlier.</a:t>
            </a:r>
          </a:p>
          <a:p>
            <a:pPr marL="533400" indent="-533400">
              <a:spcAft>
                <a:spcPct val="50000"/>
              </a:spcAft>
              <a:buFontTx/>
              <a:buAutoNum type="arabicPeriod"/>
            </a:pPr>
            <a:r>
              <a:rPr lang="en-US" sz="1600" smtClean="0"/>
              <a:t>Additional client-side API requests can include the sso_auth_token to verify that the request is coming from a trusted system.</a:t>
            </a:r>
          </a:p>
          <a:p>
            <a:pPr marL="533400" indent="-533400"/>
            <a:endParaRPr lang="en-US" smtClean="0"/>
          </a:p>
          <a:p>
            <a:pPr marL="533400" indent="-533400"/>
            <a:endParaRPr lang="en-US" smtClean="0"/>
          </a:p>
        </p:txBody>
      </p:sp>
      <p:sp>
        <p:nvSpPr>
          <p:cNvPr id="73731" name="Slide Number Placeholder 3"/>
          <p:cNvSpPr>
            <a:spLocks noGrp="1"/>
          </p:cNvSpPr>
          <p:nvPr>
            <p:ph type="sldNum" sz="quarter" idx="5"/>
          </p:nvPr>
        </p:nvSpPr>
        <p:spPr>
          <a:noFill/>
        </p:spPr>
        <p:txBody>
          <a:bodyPr/>
          <a:lstStyle/>
          <a:p>
            <a:fld id="{A2A9F875-C446-4EB8-A14E-EA78ADB393B7}"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r>
              <a:rPr lang="en-US" smtClean="0"/>
              <a:t>When do Hybrid Solutions make sense?</a:t>
            </a:r>
          </a:p>
          <a:p>
            <a:endParaRPr lang="en-US" smtClean="0"/>
          </a:p>
          <a:p>
            <a:r>
              <a:rPr lang="en-US" sz="2400" smtClean="0"/>
              <a:t>Client has a private members-only site not hosted on Convio (e.g. for an association)</a:t>
            </a:r>
          </a:p>
          <a:p>
            <a:endParaRPr lang="en-US" sz="2400" smtClean="0"/>
          </a:p>
          <a:p>
            <a:r>
              <a:rPr lang="en-US" sz="2400" smtClean="0"/>
              <a:t>Client has an established social network where passwords cannot be exported and does not want to force new passwords on members</a:t>
            </a:r>
          </a:p>
          <a:p>
            <a:endParaRPr lang="en-US" sz="2400" smtClean="0"/>
          </a:p>
          <a:p>
            <a:r>
              <a:rPr lang="en-US" sz="2400" smtClean="0"/>
              <a:t>Typical Configuration</a:t>
            </a:r>
          </a:p>
          <a:p>
            <a:pPr lvl="1"/>
            <a:r>
              <a:rPr lang="en-US" sz="2000" smtClean="0"/>
              <a:t>Convio application is used for email marketing and some set of transactional applications</a:t>
            </a:r>
          </a:p>
          <a:p>
            <a:pPr lvl="1"/>
            <a:r>
              <a:rPr lang="en-US" sz="2000" smtClean="0"/>
              <a:t>Convio is expected to honor authentication provided by the partner system without requiring an additional </a:t>
            </a:r>
          </a:p>
          <a:p>
            <a:pPr lvl="1"/>
            <a:r>
              <a:rPr lang="en-US" sz="2000" smtClean="0"/>
              <a:t>Sometimes, the partner system will honor authentication provided by Convio; usually, it will require its own authentication as a necessary step.</a:t>
            </a:r>
          </a:p>
          <a:p>
            <a:endParaRPr lang="en-US" sz="1800" smtClean="0"/>
          </a:p>
          <a:p>
            <a:endParaRPr lang="en-US" smtClean="0"/>
          </a:p>
          <a:p>
            <a:endParaRPr lang="en-US" smtClean="0"/>
          </a:p>
        </p:txBody>
      </p:sp>
      <p:sp>
        <p:nvSpPr>
          <p:cNvPr id="75779" name="Slide Number Placeholder 3"/>
          <p:cNvSpPr>
            <a:spLocks noGrp="1"/>
          </p:cNvSpPr>
          <p:nvPr>
            <p:ph type="sldNum" sz="quarter" idx="5"/>
          </p:nvPr>
        </p:nvSpPr>
        <p:spPr>
          <a:noFill/>
        </p:spPr>
        <p:txBody>
          <a:bodyPr/>
          <a:lstStyle/>
          <a:p>
            <a:fld id="{A16A4BCE-5FBB-4BED-98D4-F8B01EA0428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r>
              <a:rPr lang="en-US" smtClean="0"/>
              <a:t>A custom login screen should be used that offers the user the alternative of logging in using either Convio credentials or partner credentials.</a:t>
            </a:r>
          </a:p>
          <a:p>
            <a:endParaRPr lang="en-US" smtClean="0"/>
          </a:p>
          <a:p>
            <a:r>
              <a:rPr lang="en-US" smtClean="0"/>
              <a:t>If desired, this form can attempt to login first by posting to the partner login form and then attempt the Convio login only in the event of a failure from the partner.  </a:t>
            </a:r>
          </a:p>
          <a:p>
            <a:endParaRPr lang="en-US" smtClean="0"/>
          </a:p>
          <a:p>
            <a:r>
              <a:rPr lang="en-US" smtClean="0"/>
              <a:t>The partner login needs to support the passing of a “nexturl” to redirect to in order to support this, and should ideally support both a success and error redirect URL. </a:t>
            </a:r>
          </a:p>
          <a:p>
            <a:endParaRPr lang="en-US" smtClean="0"/>
          </a:p>
          <a:p>
            <a:r>
              <a:rPr lang="en-US" smtClean="0"/>
              <a:t>Documentation available describing all the scenarios that need to be covered.</a:t>
            </a:r>
          </a:p>
          <a:p>
            <a:endParaRPr lang="en-US" smtClean="0"/>
          </a:p>
        </p:txBody>
      </p:sp>
      <p:sp>
        <p:nvSpPr>
          <p:cNvPr id="77827" name="Slide Number Placeholder 3"/>
          <p:cNvSpPr>
            <a:spLocks noGrp="1"/>
          </p:cNvSpPr>
          <p:nvPr>
            <p:ph type="sldNum" sz="quarter" idx="5"/>
          </p:nvPr>
        </p:nvSpPr>
        <p:spPr>
          <a:noFill/>
        </p:spPr>
        <p:txBody>
          <a:bodyPr/>
          <a:lstStyle/>
          <a:p>
            <a:fld id="{D5394C0A-4F85-4F95-92C5-CE220EE75184}"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endParaRPr lang="en-US" smtClean="0"/>
          </a:p>
        </p:txBody>
      </p:sp>
      <p:sp>
        <p:nvSpPr>
          <p:cNvPr id="79875" name="Slide Number Placeholder 3"/>
          <p:cNvSpPr>
            <a:spLocks noGrp="1"/>
          </p:cNvSpPr>
          <p:nvPr>
            <p:ph type="sldNum" sz="quarter" idx="5"/>
          </p:nvPr>
        </p:nvSpPr>
        <p:spPr>
          <a:noFill/>
        </p:spPr>
        <p:txBody>
          <a:bodyPr/>
          <a:lstStyle/>
          <a:p>
            <a:fld id="{73CD54D6-6DC6-4AFD-B48F-CA3275B34283}"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81923"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6102BE71-C9BE-4BB7-A67E-275C11818150}" type="slidenum">
              <a:rPr lang="en-US" sz="1300">
                <a:latin typeface="Times New Roman" pitchFamily="18" charset="0"/>
                <a:cs typeface="Times New Roman" pitchFamily="18" charset="0"/>
              </a:rPr>
              <a:pPr algn="r"/>
              <a:t>34</a:t>
            </a:fld>
            <a:endParaRPr lang="en-US" sz="1300">
              <a:latin typeface="Times New Roman" pitchFamily="18" charset="0"/>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83971"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AE92AE26-9900-470A-9A3D-A60042FC17C6}" type="slidenum">
              <a:rPr lang="en-US" sz="1300">
                <a:latin typeface="Times New Roman" pitchFamily="18" charset="0"/>
                <a:cs typeface="Times New Roman" pitchFamily="18" charset="0"/>
              </a:rPr>
              <a:pPr algn="r"/>
              <a:t>35</a:t>
            </a:fld>
            <a:endParaRPr lang="en-US" sz="1300">
              <a:latin typeface="Times New Roman" pitchFamily="18" charset="0"/>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86019"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2F7C3BCB-C5FC-4D42-B02B-0476B4DA8F8A}" type="slidenum">
              <a:rPr lang="en-US" sz="1300">
                <a:latin typeface="Times New Roman" pitchFamily="18" charset="0"/>
                <a:cs typeface="Times New Roman" pitchFamily="18" charset="0"/>
              </a:rPr>
              <a:pPr algn="r"/>
              <a:t>36</a:t>
            </a:fld>
            <a:endParaRPr lang="en-US" sz="1300">
              <a:latin typeface="Times New Roman" pitchFamily="18" charset="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88067"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D05A60E5-9380-453A-BCF4-826D19B5CFB6}" type="slidenum">
              <a:rPr lang="en-US" sz="1300">
                <a:latin typeface="Times New Roman" pitchFamily="18" charset="0"/>
                <a:cs typeface="Times New Roman" pitchFamily="18" charset="0"/>
              </a:rPr>
              <a:pPr algn="r"/>
              <a:t>37</a:t>
            </a:fld>
            <a:endParaRPr lang="en-US" sz="1300">
              <a:latin typeface="Times New Roman" pitchFamily="18" charset="0"/>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90115"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E8E664D1-0E48-43CD-B399-194F68304BB2}" type="slidenum">
              <a:rPr lang="en-US" sz="1300">
                <a:latin typeface="Times New Roman" pitchFamily="18" charset="0"/>
                <a:cs typeface="Times New Roman" pitchFamily="18" charset="0"/>
              </a:rPr>
              <a:pPr algn="r"/>
              <a:t>38</a:t>
            </a:fld>
            <a:endParaRPr lang="en-US" sz="1300">
              <a:latin typeface="Times New Roman" pitchFamily="18" charset="0"/>
              <a:cs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92163"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A2F695B8-EE08-4CC8-8E57-CA104608F136}" type="slidenum">
              <a:rPr lang="en-US" sz="1300">
                <a:latin typeface="Times New Roman" pitchFamily="18" charset="0"/>
                <a:cs typeface="Times New Roman" pitchFamily="18" charset="0"/>
              </a:rPr>
              <a:pPr algn="r"/>
              <a:t>39</a:t>
            </a:fld>
            <a:endParaRPr lang="en-US" sz="130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400050" indent="-400050">
              <a:spcBef>
                <a:spcPct val="0"/>
              </a:spcBef>
              <a:buClr>
                <a:schemeClr val="accent2"/>
              </a:buClr>
              <a:buSzPct val="85000"/>
              <a:buFont typeface="Arial" pitchFamily="34" charset="0"/>
              <a:buChar char="■"/>
              <a:defRPr/>
            </a:pPr>
            <a:endParaRPr lang="en-US" sz="2400" kern="0" dirty="0" smtClean="0"/>
          </a:p>
        </p:txBody>
      </p:sp>
      <p:sp>
        <p:nvSpPr>
          <p:cNvPr id="20483" name="Slide Number Placeholder 3"/>
          <p:cNvSpPr>
            <a:spLocks noGrp="1"/>
          </p:cNvSpPr>
          <p:nvPr>
            <p:ph type="sldNum" sz="quarter" idx="5"/>
          </p:nvPr>
        </p:nvSpPr>
        <p:spPr>
          <a:noFill/>
        </p:spPr>
        <p:txBody>
          <a:bodyPr/>
          <a:lstStyle/>
          <a:p>
            <a:fld id="{EB7C4003-1423-4D03-BB8B-DC655373E67B}"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94211"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B6DFA41C-BE43-4ED5-B962-CE50B3118246}" type="slidenum">
              <a:rPr lang="en-US" sz="1300">
                <a:latin typeface="Times New Roman" pitchFamily="18" charset="0"/>
                <a:cs typeface="Times New Roman" pitchFamily="18" charset="0"/>
              </a:rPr>
              <a:pPr algn="r"/>
              <a:t>40</a:t>
            </a:fld>
            <a:endParaRPr lang="en-US" sz="1300">
              <a:latin typeface="Times New Roman" pitchFamily="18" charset="0"/>
              <a:cs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r>
              <a:rPr lang="en-US" smtClean="0"/>
              <a:t>Dave to lead 30-45 minute tutorial &amp; 30-45 minute class exercise</a:t>
            </a:r>
          </a:p>
          <a:p>
            <a:endParaRPr lang="en-US" smtClean="0"/>
          </a:p>
        </p:txBody>
      </p:sp>
      <p:sp>
        <p:nvSpPr>
          <p:cNvPr id="119811"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C9B6DF64-C758-41EE-A94F-327A33F51AA6}" type="slidenum">
              <a:rPr lang="en-US" sz="1300">
                <a:latin typeface="Times New Roman" pitchFamily="18" charset="0"/>
                <a:cs typeface="Times New Roman" pitchFamily="18" charset="0"/>
              </a:rPr>
              <a:pPr algn="r"/>
              <a:t>62</a:t>
            </a:fld>
            <a:endParaRPr lang="en-US" sz="1300">
              <a:latin typeface="Times New Roman" pitchFamily="18" charset="0"/>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r>
              <a:rPr lang="en-US" smtClean="0"/>
              <a:t>Dave to lead 30-45 minute tutorial &amp; code review of AJAX Proxy example</a:t>
            </a:r>
          </a:p>
          <a:p>
            <a:pPr lvl="1"/>
            <a:r>
              <a:rPr lang="en-US" smtClean="0"/>
              <a:t>Y! Search</a:t>
            </a:r>
          </a:p>
          <a:p>
            <a:endParaRPr lang="en-US" smtClean="0"/>
          </a:p>
        </p:txBody>
      </p:sp>
      <p:sp>
        <p:nvSpPr>
          <p:cNvPr id="121859" name="Slide Number Placeholder 3"/>
          <p:cNvSpPr>
            <a:spLocks noGrp="1"/>
          </p:cNvSpPr>
          <p:nvPr>
            <p:ph type="sldNum" sz="quarter" idx="5"/>
          </p:nvPr>
        </p:nvSpPr>
        <p:spPr>
          <a:noFill/>
        </p:spPr>
        <p:txBody>
          <a:bodyPr/>
          <a:lstStyle/>
          <a:p>
            <a:fld id="{1BC127FF-ACE4-43C0-BCCD-3D721153989E}" type="slidenum">
              <a:rPr lang="en-US" smtClean="0"/>
              <a:pPr/>
              <a:t>63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r>
              <a:rPr lang="en-US" smtClean="0"/>
              <a:t>Dave to lead 30-45 minute tutorial &amp; code review of AJAX Proxy example</a:t>
            </a:r>
          </a:p>
          <a:p>
            <a:pPr lvl="1"/>
            <a:r>
              <a:rPr lang="en-US" smtClean="0"/>
              <a:t>Y! Search</a:t>
            </a:r>
          </a:p>
          <a:p>
            <a:endParaRPr lang="en-US" smtClean="0"/>
          </a:p>
        </p:txBody>
      </p:sp>
      <p:sp>
        <p:nvSpPr>
          <p:cNvPr id="125955"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a:fld id="{5AAE24C5-57C0-43BE-A9A8-571646F805C7}" type="slidenum">
              <a:rPr lang="en-US" sz="1300">
                <a:latin typeface="Times New Roman" pitchFamily="18" charset="0"/>
                <a:cs typeface="Times New Roman" pitchFamily="18" charset="0"/>
              </a:rPr>
              <a:pPr algn="r"/>
              <a:t>66</a:t>
            </a:fld>
            <a:endParaRPr lang="en-US" sz="130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400050" indent="-400050">
              <a:spcBef>
                <a:spcPct val="0"/>
              </a:spcBef>
              <a:buClr>
                <a:schemeClr val="accent2"/>
              </a:buClr>
              <a:buSzPct val="85000"/>
              <a:buFont typeface="Arial" pitchFamily="34" charset="0"/>
              <a:buChar char="■"/>
              <a:defRPr/>
            </a:pPr>
            <a:r>
              <a:rPr lang="en-US" sz="2800" kern="0" dirty="0" smtClean="0"/>
              <a:t>What is Single Sign On?</a:t>
            </a:r>
          </a:p>
          <a:p>
            <a:pPr marL="971550" lvl="1" indent="-400050">
              <a:spcBef>
                <a:spcPct val="0"/>
              </a:spcBef>
              <a:buClr>
                <a:schemeClr val="tx2"/>
              </a:buClr>
              <a:buSzPct val="80000"/>
              <a:buFont typeface="Wingdings 3" pitchFamily="18" charset="2"/>
              <a:buChar char=""/>
              <a:defRPr/>
            </a:pPr>
            <a:r>
              <a:rPr lang="en-US" sz="2400" kern="0" dirty="0" smtClean="0"/>
              <a:t>Two web sites cooperate to the point that if one site says “I verified that this user is The Dali Lama”, the other site trusts that the user is in fact The Dali Lama.</a:t>
            </a:r>
          </a:p>
          <a:p>
            <a:pPr marL="971550" lvl="1" indent="-400050">
              <a:spcBef>
                <a:spcPct val="0"/>
              </a:spcBef>
              <a:buClr>
                <a:schemeClr val="tx2"/>
              </a:buClr>
              <a:buSzPct val="80000"/>
              <a:buFont typeface="Wingdings 3" pitchFamily="18" charset="2"/>
              <a:buChar char=""/>
              <a:defRPr/>
            </a:pPr>
            <a:r>
              <a:rPr lang="en-US" sz="2400" kern="0" dirty="0" smtClean="0"/>
              <a:t>Both web sites will maintain a user profile and may or may not keep them in synch or share other data.</a:t>
            </a:r>
          </a:p>
          <a:p>
            <a:pPr marL="971550" lvl="1" indent="-400050">
              <a:spcBef>
                <a:spcPct val="0"/>
              </a:spcBef>
              <a:buClr>
                <a:schemeClr val="tx2"/>
              </a:buClr>
              <a:buSzPct val="80000"/>
              <a:buFont typeface="Wingdings 3" pitchFamily="18" charset="2"/>
              <a:buChar char=""/>
              <a:defRPr/>
            </a:pPr>
            <a:endParaRPr lang="en-US" sz="2400" kern="0" dirty="0" smtClean="0"/>
          </a:p>
        </p:txBody>
      </p:sp>
      <p:sp>
        <p:nvSpPr>
          <p:cNvPr id="22531" name="Slide Number Placeholder 3"/>
          <p:cNvSpPr>
            <a:spLocks noGrp="1"/>
          </p:cNvSpPr>
          <p:nvPr>
            <p:ph type="sldNum" sz="quarter" idx="5"/>
          </p:nvPr>
        </p:nvSpPr>
        <p:spPr>
          <a:noFill/>
        </p:spPr>
        <p:txBody>
          <a:bodyPr/>
          <a:lstStyle/>
          <a:p>
            <a:fld id="{54789D19-BB09-44CB-BA15-DCEA8C052CD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971550" lvl="1" indent="-400050">
              <a:spcBef>
                <a:spcPct val="0"/>
              </a:spcBef>
              <a:buClr>
                <a:schemeClr val="tx2"/>
              </a:buClr>
              <a:buSzPct val="80000"/>
              <a:buFont typeface="Wingdings 3" pitchFamily="18" charset="2"/>
              <a:buNone/>
              <a:defRPr/>
            </a:pPr>
            <a:endParaRPr lang="en-US" sz="2400" kern="0" dirty="0" smtClean="0"/>
          </a:p>
        </p:txBody>
      </p:sp>
      <p:sp>
        <p:nvSpPr>
          <p:cNvPr id="24579" name="Slide Number Placeholder 3"/>
          <p:cNvSpPr>
            <a:spLocks noGrp="1"/>
          </p:cNvSpPr>
          <p:nvPr>
            <p:ph type="sldNum" sz="quarter" idx="5"/>
          </p:nvPr>
        </p:nvSpPr>
        <p:spPr>
          <a:noFill/>
        </p:spPr>
        <p:txBody>
          <a:bodyPr/>
          <a:lstStyle/>
          <a:p>
            <a:fld id="{12AAF854-37EA-47E8-9556-A63661E22B1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400050" indent="-400050">
              <a:spcBef>
                <a:spcPct val="0"/>
              </a:spcBef>
              <a:buClr>
                <a:schemeClr val="accent2"/>
              </a:buClr>
              <a:buSzPct val="85000"/>
              <a:buFont typeface="Arial" pitchFamily="34" charset="0"/>
              <a:buChar char="■"/>
              <a:defRPr/>
            </a:pPr>
            <a:r>
              <a:rPr lang="en-US" sz="2800" kern="0" dirty="0" smtClean="0"/>
              <a:t>Basics of Single Sign On</a:t>
            </a:r>
          </a:p>
          <a:p>
            <a:pPr marL="971550" lvl="1" indent="-400050">
              <a:spcBef>
                <a:spcPct val="0"/>
              </a:spcBef>
              <a:buClr>
                <a:schemeClr val="tx2"/>
              </a:buClr>
              <a:buSzPct val="80000"/>
              <a:buFont typeface="Wingdings 3" pitchFamily="18" charset="2"/>
              <a:buChar char=""/>
              <a:defRPr/>
            </a:pPr>
            <a:r>
              <a:rPr lang="en-US" sz="2400" kern="0" dirty="0" smtClean="0"/>
              <a:t>A clean single sign on requires establishing a relationship between the client browser and both of the web sites involved</a:t>
            </a:r>
          </a:p>
          <a:p>
            <a:pPr marL="971550" lvl="1" indent="-400050">
              <a:spcBef>
                <a:spcPct val="0"/>
              </a:spcBef>
              <a:buClr>
                <a:schemeClr val="tx2"/>
              </a:buClr>
              <a:buSzPct val="80000"/>
              <a:buFont typeface="Wingdings 3" pitchFamily="18" charset="2"/>
              <a:buChar char=""/>
              <a:defRPr/>
            </a:pPr>
            <a:r>
              <a:rPr lang="en-US" sz="2400" kern="0" dirty="0" smtClean="0"/>
              <a:t>Passwords should not pass through one site to be authenticated on the other site </a:t>
            </a:r>
          </a:p>
        </p:txBody>
      </p:sp>
      <p:sp>
        <p:nvSpPr>
          <p:cNvPr id="26627" name="Slide Number Placeholder 3"/>
          <p:cNvSpPr>
            <a:spLocks noGrp="1"/>
          </p:cNvSpPr>
          <p:nvPr>
            <p:ph type="sldNum" sz="quarter" idx="5"/>
          </p:nvPr>
        </p:nvSpPr>
        <p:spPr>
          <a:noFill/>
        </p:spPr>
        <p:txBody>
          <a:bodyPr/>
          <a:lstStyle/>
          <a:p>
            <a:fld id="{F914A83D-2EBF-4077-B465-B7E769FF85E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OpenID</a:t>
            </a:r>
          </a:p>
          <a:p>
            <a:pPr lvl="1"/>
            <a:r>
              <a:rPr lang="en-US" smtClean="0"/>
              <a:t>Supported by Yahoo, endorsed by Google, Facebook</a:t>
            </a:r>
          </a:p>
          <a:p>
            <a:pPr lvl="1"/>
            <a:r>
              <a:rPr lang="en-US" smtClean="0"/>
              <a:t>Allows a user to authenticate using another source</a:t>
            </a:r>
          </a:p>
          <a:p>
            <a:pPr lvl="1"/>
            <a:r>
              <a:rPr lang="en-US" smtClean="0"/>
              <a:t>Allows relying party to retrieve some information from the identity provider</a:t>
            </a:r>
          </a:p>
          <a:p>
            <a:pPr lvl="1"/>
            <a:r>
              <a:rPr lang="en-US" smtClean="0"/>
              <a:t>The relying party must maintain a linkage of its account ID to the OpenID</a:t>
            </a:r>
          </a:p>
          <a:p>
            <a:pPr lvl="1"/>
            <a:endParaRPr lang="en-US" smtClean="0"/>
          </a:p>
          <a:p>
            <a:r>
              <a:rPr lang="en-US" smtClean="0"/>
              <a:t>SAML</a:t>
            </a:r>
          </a:p>
          <a:p>
            <a:pPr lvl="1"/>
            <a:r>
              <a:rPr lang="en-US" smtClean="0"/>
              <a:t>Relying party generates a request for authentication in its response to a request from the user-agent</a:t>
            </a:r>
          </a:p>
          <a:p>
            <a:pPr lvl="1"/>
            <a:r>
              <a:rPr lang="en-US" smtClean="0"/>
              <a:t>Identity Provider passes assertions regarding authentication, authorization and attributes in HTTP headers</a:t>
            </a:r>
          </a:p>
          <a:p>
            <a:endParaRPr lang="en-US" smtClean="0"/>
          </a:p>
          <a:p>
            <a:endParaRPr lang="en-US" smtClean="0"/>
          </a:p>
          <a:p>
            <a:endParaRPr lang="en-US" smtClean="0"/>
          </a:p>
        </p:txBody>
      </p:sp>
      <p:sp>
        <p:nvSpPr>
          <p:cNvPr id="28675" name="Slide Number Placeholder 3"/>
          <p:cNvSpPr>
            <a:spLocks noGrp="1"/>
          </p:cNvSpPr>
          <p:nvPr>
            <p:ph type="sldNum" sz="quarter" idx="5"/>
          </p:nvPr>
        </p:nvSpPr>
        <p:spPr>
          <a:noFill/>
        </p:spPr>
        <p:txBody>
          <a:bodyPr/>
          <a:lstStyle/>
          <a:p>
            <a:fld id="{A898C5BE-9ED6-4A1D-82FD-E097A093D4A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t>Most (probably all) standard implementations redirect to the authenticating party site for the login process whereas most Convio partnerships are creating a seamless web site experience across 2 technologies within the same org.</a:t>
            </a:r>
          </a:p>
          <a:p>
            <a:endParaRPr lang="en-US" smtClean="0"/>
          </a:p>
          <a:p>
            <a:r>
              <a:rPr lang="en-US" smtClean="0"/>
              <a:t>Most standard implementations do not allow for the creation of new accounts on the fly. </a:t>
            </a:r>
          </a:p>
          <a:p>
            <a:endParaRPr lang="en-US" smtClean="0"/>
          </a:p>
          <a:p>
            <a:r>
              <a:rPr lang="en-US" smtClean="0"/>
              <a:t>Most don’t support the notion of login not being required but merely a convenience to add personalization to the experience.</a:t>
            </a:r>
          </a:p>
          <a:p>
            <a:endParaRPr lang="en-US" smtClean="0"/>
          </a:p>
          <a:p>
            <a:endParaRPr lang="en-US" smtClean="0"/>
          </a:p>
          <a:p>
            <a:endParaRPr lang="en-US" smtClean="0"/>
          </a:p>
        </p:txBody>
      </p:sp>
      <p:sp>
        <p:nvSpPr>
          <p:cNvPr id="30723" name="Slide Number Placeholder 3"/>
          <p:cNvSpPr>
            <a:spLocks noGrp="1"/>
          </p:cNvSpPr>
          <p:nvPr>
            <p:ph type="sldNum" sz="quarter" idx="5"/>
          </p:nvPr>
        </p:nvSpPr>
        <p:spPr>
          <a:noFill/>
        </p:spPr>
        <p:txBody>
          <a:bodyPr/>
          <a:lstStyle/>
          <a:p>
            <a:fld id="{381A0F72-A72F-45CF-9C21-9BDF16520B4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bg.gif"/>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29"/>
          <p:cNvSpPr txBox="1">
            <a:spLocks noChangeArrowheads="1"/>
          </p:cNvSpPr>
          <p:nvPr/>
        </p:nvSpPr>
        <p:spPr bwMode="auto">
          <a:xfrm>
            <a:off x="7924800" y="6567488"/>
            <a:ext cx="1038225" cy="214312"/>
          </a:xfrm>
          <a:prstGeom prst="rect">
            <a:avLst/>
          </a:prstGeom>
          <a:noFill/>
          <a:ln w="9525">
            <a:noFill/>
            <a:miter lim="800000"/>
            <a:headEnd/>
            <a:tailEnd/>
          </a:ln>
          <a:effectLst/>
        </p:spPr>
        <p:txBody>
          <a:bodyPr wrap="none" lIns="45720">
            <a:spAutoFit/>
          </a:bodyPr>
          <a:lstStyle/>
          <a:p>
            <a:pPr>
              <a:defRPr/>
            </a:pPr>
            <a:r>
              <a:rPr lang="en-US" sz="800">
                <a:solidFill>
                  <a:srgbClr val="F7FBE3"/>
                </a:solidFill>
              </a:rPr>
              <a:t>© 2008 Convio, Inc.</a:t>
            </a:r>
          </a:p>
        </p:txBody>
      </p:sp>
      <p:pic>
        <p:nvPicPr>
          <p:cNvPr id="6" name="Picture 40" descr="convio_white_loog"/>
          <p:cNvPicPr>
            <a:picLocks noChangeAspect="1" noChangeArrowheads="1"/>
          </p:cNvPicPr>
          <p:nvPr/>
        </p:nvPicPr>
        <p:blipFill>
          <a:blip r:embed="rId3"/>
          <a:srcRect/>
          <a:stretch>
            <a:fillRect/>
          </a:stretch>
        </p:blipFill>
        <p:spPr bwMode="auto">
          <a:xfrm>
            <a:off x="366713" y="6267450"/>
            <a:ext cx="1462087" cy="438150"/>
          </a:xfrm>
          <a:prstGeom prst="rect">
            <a:avLst/>
          </a:prstGeom>
          <a:noFill/>
          <a:ln w="9525">
            <a:noFill/>
            <a:miter lim="800000"/>
            <a:headEnd/>
            <a:tailEnd/>
          </a:ln>
        </p:spPr>
      </p:pic>
      <p:sp>
        <p:nvSpPr>
          <p:cNvPr id="184323" name="Rectangle 3"/>
          <p:cNvSpPr>
            <a:spLocks noGrp="1" noChangeArrowheads="1"/>
          </p:cNvSpPr>
          <p:nvPr>
            <p:ph type="ctrTitle"/>
          </p:nvPr>
        </p:nvSpPr>
        <p:spPr>
          <a:xfrm>
            <a:off x="304800" y="3101975"/>
            <a:ext cx="7391400" cy="1470025"/>
          </a:xfrm>
        </p:spPr>
        <p:txBody>
          <a:bodyPr/>
          <a:lstStyle>
            <a:lvl1pPr>
              <a:defRPr sz="4000"/>
            </a:lvl1pPr>
          </a:lstStyle>
          <a:p>
            <a:r>
              <a:rPr lang="en-US" smtClean="0"/>
              <a:t>Click to edit Master title style</a:t>
            </a:r>
            <a:endParaRPr lang="en-US" dirty="0"/>
          </a:p>
        </p:txBody>
      </p:sp>
      <p:sp>
        <p:nvSpPr>
          <p:cNvPr id="184324" name="Rectangle 4"/>
          <p:cNvSpPr>
            <a:spLocks noGrp="1" noChangeArrowheads="1"/>
          </p:cNvSpPr>
          <p:nvPr>
            <p:ph type="subTitle" idx="1"/>
          </p:nvPr>
        </p:nvSpPr>
        <p:spPr>
          <a:xfrm>
            <a:off x="304800" y="4879975"/>
            <a:ext cx="7391400" cy="1063625"/>
          </a:xfrm>
        </p:spPr>
        <p:txBody>
          <a:bodyPr/>
          <a:lstStyle>
            <a:lvl1pPr marL="0" indent="0">
              <a:buFont typeface="Arial" charset="0"/>
              <a:buNone/>
              <a:defRPr sz="2200">
                <a:solidFill>
                  <a:srgbClr val="808080"/>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E910BA9-3FD6-4901-B451-523810B255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98B5925-9E24-44F3-BFAB-5BC2CACDD2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A64D10-0570-4373-AD31-E23F272C93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87552"/>
            <a:ext cx="4114800" cy="5184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87552"/>
            <a:ext cx="4114800" cy="5184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F9683D9-285A-4DC4-ACA9-F5FB75DA55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7552"/>
            <a:ext cx="4040188" cy="1108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3"/>
          <p:cNvSpPr>
            <a:spLocks noGrp="1" noChangeArrowheads="1"/>
          </p:cNvSpPr>
          <p:nvPr>
            <p:ph type="title"/>
          </p:nvPr>
        </p:nvSpPr>
        <p:spPr bwMode="auto">
          <a:xfrm>
            <a:off x="381000" y="304800"/>
            <a:ext cx="8382000" cy="579437"/>
          </a:xfrm>
          <a:prstGeom prst="rect">
            <a:avLst/>
          </a:prstGeom>
          <a:noFill/>
          <a:ln w="9525">
            <a:noFill/>
            <a:miter lim="800000"/>
            <a:headEnd/>
            <a:tailEnd/>
          </a:ln>
        </p:spPr>
        <p:txBody>
          <a:bodyPr/>
          <a:lstStyle/>
          <a:p>
            <a:pPr lvl="0"/>
            <a:r>
              <a:rPr lang="en-US" dirty="0" smtClean="0"/>
              <a:t>Click to edit Master title style</a:t>
            </a:r>
          </a:p>
        </p:txBody>
      </p:sp>
      <p:sp>
        <p:nvSpPr>
          <p:cNvPr id="10" name="Text Placeholder 2"/>
          <p:cNvSpPr>
            <a:spLocks noGrp="1"/>
          </p:cNvSpPr>
          <p:nvPr>
            <p:ph type="body" idx="11"/>
          </p:nvPr>
        </p:nvSpPr>
        <p:spPr>
          <a:xfrm>
            <a:off x="4648200" y="990600"/>
            <a:ext cx="4040188" cy="1108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608EACB6-DC85-4BE6-92F1-D6CA5FAD31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option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10" descr="option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1BCACD65-26F3-4C36-B628-CA958E29AD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381000" y="304800"/>
            <a:ext cx="8382000" cy="579437"/>
          </a:xfrm>
          <a:prstGeom prst="rect">
            <a:avLst/>
          </a:prstGeom>
          <a:noFill/>
          <a:ln w="9525">
            <a:noFill/>
            <a:miter lim="800000"/>
            <a:headEnd/>
            <a:tailEnd/>
          </a:ln>
        </p:spPr>
        <p:txBody>
          <a:bodyPr/>
          <a:lstStyle/>
          <a:p>
            <a:pPr lvl="0"/>
            <a:r>
              <a:rPr lang="en-US" dirty="0" smtClean="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B9242C2-D7F4-47FB-8734-B9994B3A82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EA66BB-AC11-4438-93F5-E225126DB2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3"/>
          <p:cNvSpPr txBox="1">
            <a:spLocks noChangeArrowheads="1"/>
          </p:cNvSpPr>
          <p:nvPr userDrawn="1"/>
        </p:nvSpPr>
        <p:spPr bwMode="auto">
          <a:xfrm>
            <a:off x="381000" y="304800"/>
            <a:ext cx="8382000" cy="579438"/>
          </a:xfrm>
          <a:prstGeom prst="rect">
            <a:avLst/>
          </a:prstGeom>
          <a:noFill/>
          <a:ln w="9525">
            <a:noFill/>
            <a:miter lim="800000"/>
            <a:headEnd/>
            <a:tailEnd/>
          </a:ln>
        </p:spPr>
        <p:txBody>
          <a:bodyPr anchor="b"/>
          <a:lstStyle/>
          <a:p>
            <a:pPr eaLnBrk="0" hangingPunct="0">
              <a:defRPr/>
            </a:pPr>
            <a:r>
              <a:rPr lang="en-US" sz="3200" b="1" kern="0">
                <a:solidFill>
                  <a:schemeClr val="accent2"/>
                </a:solidFill>
                <a:latin typeface="+mj-lt"/>
                <a:ea typeface="+mj-ea"/>
                <a:cs typeface="+mj-cs"/>
              </a:rPr>
              <a:t>Click to edit Master title style</a:t>
            </a:r>
            <a:endParaRPr lang="en-US" sz="3200" b="1" kern="0" dirty="0">
              <a:solidFill>
                <a:schemeClr val="accent2"/>
              </a:solidFill>
              <a:latin typeface="+mj-lt"/>
              <a:ea typeface="+mj-ea"/>
              <a:cs typeface="+mj-cs"/>
            </a:endParaRPr>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03A0AB20-653D-492C-A86C-B95C260568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0" descr="bg2.gif"/>
          <p:cNvPicPr>
            <a:picLocks/>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81000" y="304800"/>
            <a:ext cx="8382000" cy="5794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990600"/>
            <a:ext cx="8382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2" name="Rectangle 6"/>
          <p:cNvSpPr>
            <a:spLocks noGrp="1" noChangeArrowheads="1"/>
          </p:cNvSpPr>
          <p:nvPr>
            <p:ph type="sldNum" sz="quarter" idx="4"/>
          </p:nvPr>
        </p:nvSpPr>
        <p:spPr bwMode="auto">
          <a:xfrm>
            <a:off x="3505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808080"/>
                </a:solidFill>
                <a:latin typeface="Arial" charset="0"/>
                <a:cs typeface="Arial" charset="0"/>
              </a:defRPr>
            </a:lvl1pPr>
          </a:lstStyle>
          <a:p>
            <a:pPr>
              <a:defRPr/>
            </a:pPr>
            <a:fld id="{F3F9E1EE-C804-4DBE-8614-22C53A1F7D43}" type="slidenum">
              <a:rPr lang="en-US"/>
              <a:pPr>
                <a:defRPr/>
              </a:pPr>
              <a:t>‹#›</a:t>
            </a:fld>
            <a:endParaRPr lang="en-US"/>
          </a:p>
        </p:txBody>
      </p:sp>
      <p:sp>
        <p:nvSpPr>
          <p:cNvPr id="183309" name="Text Box 13"/>
          <p:cNvSpPr txBox="1">
            <a:spLocks noChangeArrowheads="1"/>
          </p:cNvSpPr>
          <p:nvPr/>
        </p:nvSpPr>
        <p:spPr bwMode="auto">
          <a:xfrm>
            <a:off x="457200" y="6554788"/>
            <a:ext cx="787400" cy="215900"/>
          </a:xfrm>
          <a:prstGeom prst="rect">
            <a:avLst/>
          </a:prstGeom>
          <a:noFill/>
          <a:ln w="9525">
            <a:noFill/>
            <a:miter lim="800000"/>
            <a:headEnd/>
            <a:tailEnd/>
          </a:ln>
          <a:effectLst/>
        </p:spPr>
        <p:txBody>
          <a:bodyPr wrap="none" lIns="45720">
            <a:spAutoFit/>
          </a:bodyPr>
          <a:lstStyle/>
          <a:p>
            <a:pPr>
              <a:defRPr/>
            </a:pPr>
            <a:r>
              <a:rPr lang="en-US" sz="800" dirty="0">
                <a:solidFill>
                  <a:srgbClr val="808080"/>
                </a:solidFill>
              </a:rPr>
              <a:t>© Convio, Inc.</a:t>
            </a:r>
          </a:p>
        </p:txBody>
      </p:sp>
      <p:sp>
        <p:nvSpPr>
          <p:cNvPr id="183320" name="Line 24"/>
          <p:cNvSpPr>
            <a:spLocks noChangeShapeType="1"/>
          </p:cNvSpPr>
          <p:nvPr/>
        </p:nvSpPr>
        <p:spPr bwMode="auto">
          <a:xfrm>
            <a:off x="457200" y="838200"/>
            <a:ext cx="8382000" cy="0"/>
          </a:xfrm>
          <a:prstGeom prst="line">
            <a:avLst/>
          </a:prstGeom>
          <a:noFill/>
          <a:ln w="12700">
            <a:solidFill>
              <a:schemeClr val="accent2"/>
            </a:solidFill>
            <a:round/>
            <a:headEnd/>
            <a:tailEnd/>
          </a:ln>
          <a:effectLst/>
        </p:spPr>
        <p:txBody>
          <a:bodyPr/>
          <a:lstStyle/>
          <a:p>
            <a:pPr>
              <a:defRPr/>
            </a:pPr>
            <a:endParaRPr lang="en-US" sz="1800"/>
          </a:p>
        </p:txBody>
      </p:sp>
      <p:pic>
        <p:nvPicPr>
          <p:cNvPr id="1032" name="Picture 32" descr="09sumlogo_vector_shadow_outlines3.gif"/>
          <p:cNvPicPr>
            <a:picLocks noChangeAspect="1"/>
          </p:cNvPicPr>
          <p:nvPr userDrawn="1"/>
        </p:nvPicPr>
        <p:blipFill>
          <a:blip r:embed="rId13"/>
          <a:srcRect/>
          <a:stretch>
            <a:fillRect/>
          </a:stretch>
        </p:blipFill>
        <p:spPr bwMode="auto">
          <a:xfrm>
            <a:off x="7391400" y="6211888"/>
            <a:ext cx="13716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05" r:id="rId2"/>
    <p:sldLayoutId id="2147483706" r:id="rId3"/>
    <p:sldLayoutId id="2147483707" r:id="rId4"/>
    <p:sldLayoutId id="2147483708" r:id="rId5"/>
    <p:sldLayoutId id="2147483713" r:id="rId6"/>
    <p:sldLayoutId id="2147483709" r:id="rId7"/>
    <p:sldLayoutId id="2147483710" r:id="rId8"/>
    <p:sldLayoutId id="2147483714" r:id="rId9"/>
    <p:sldLayoutId id="2147483711" r:id="rId10"/>
  </p:sldLayoutIdLst>
  <p:hf hdr="0" ftr="0" dt="0"/>
  <p:txStyles>
    <p:titleStyle>
      <a:lvl1pPr algn="l" rtl="0" eaLnBrk="0" fontAlgn="base" hangingPunct="0">
        <a:spcBef>
          <a:spcPct val="0"/>
        </a:spcBef>
        <a:spcAft>
          <a:spcPct val="0"/>
        </a:spcAft>
        <a:defRPr sz="3200" b="1">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Arial" charset="0"/>
          <a:cs typeface="Arial" charset="0"/>
        </a:defRPr>
      </a:lvl2pPr>
      <a:lvl3pPr algn="l" rtl="0" eaLnBrk="0" fontAlgn="base" hangingPunct="0">
        <a:spcBef>
          <a:spcPct val="0"/>
        </a:spcBef>
        <a:spcAft>
          <a:spcPct val="0"/>
        </a:spcAft>
        <a:defRPr sz="3200" b="1">
          <a:solidFill>
            <a:schemeClr val="accent2"/>
          </a:solidFill>
          <a:latin typeface="Arial" charset="0"/>
          <a:cs typeface="Arial" charset="0"/>
        </a:defRPr>
      </a:lvl3pPr>
      <a:lvl4pPr algn="l" rtl="0" eaLnBrk="0" fontAlgn="base" hangingPunct="0">
        <a:spcBef>
          <a:spcPct val="0"/>
        </a:spcBef>
        <a:spcAft>
          <a:spcPct val="0"/>
        </a:spcAft>
        <a:defRPr sz="3200" b="1">
          <a:solidFill>
            <a:schemeClr val="accent2"/>
          </a:solidFill>
          <a:latin typeface="Arial" charset="0"/>
          <a:cs typeface="Arial" charset="0"/>
        </a:defRPr>
      </a:lvl4pPr>
      <a:lvl5pPr algn="l" rtl="0" eaLnBrk="0" fontAlgn="base" hangingPunct="0">
        <a:spcBef>
          <a:spcPct val="0"/>
        </a:spcBef>
        <a:spcAft>
          <a:spcPct val="0"/>
        </a:spcAft>
        <a:defRPr sz="3200" b="1">
          <a:solidFill>
            <a:schemeClr val="accent2"/>
          </a:solidFill>
          <a:latin typeface="Arial" charset="0"/>
          <a:cs typeface="Arial" charset="0"/>
        </a:defRPr>
      </a:lvl5pPr>
      <a:lvl6pPr marL="457200" algn="l" rtl="0" eaLnBrk="1" fontAlgn="base" hangingPunct="1">
        <a:spcBef>
          <a:spcPct val="0"/>
        </a:spcBef>
        <a:spcAft>
          <a:spcPct val="0"/>
        </a:spcAft>
        <a:defRPr sz="3200" b="1">
          <a:solidFill>
            <a:schemeClr val="accent2"/>
          </a:solidFill>
          <a:latin typeface="Arial" charset="0"/>
          <a:cs typeface="Arial" charset="0"/>
        </a:defRPr>
      </a:lvl6pPr>
      <a:lvl7pPr marL="914400" algn="l" rtl="0" eaLnBrk="1" fontAlgn="base" hangingPunct="1">
        <a:spcBef>
          <a:spcPct val="0"/>
        </a:spcBef>
        <a:spcAft>
          <a:spcPct val="0"/>
        </a:spcAft>
        <a:defRPr sz="3200" b="1">
          <a:solidFill>
            <a:schemeClr val="accent2"/>
          </a:solidFill>
          <a:latin typeface="Arial" charset="0"/>
          <a:cs typeface="Arial" charset="0"/>
        </a:defRPr>
      </a:lvl7pPr>
      <a:lvl8pPr marL="1371600" algn="l" rtl="0" eaLnBrk="1" fontAlgn="base" hangingPunct="1">
        <a:spcBef>
          <a:spcPct val="0"/>
        </a:spcBef>
        <a:spcAft>
          <a:spcPct val="0"/>
        </a:spcAft>
        <a:defRPr sz="3200" b="1">
          <a:solidFill>
            <a:schemeClr val="accent2"/>
          </a:solidFill>
          <a:latin typeface="Arial" charset="0"/>
          <a:cs typeface="Arial" charset="0"/>
        </a:defRPr>
      </a:lvl8pPr>
      <a:lvl9pPr marL="1828800" algn="l" rtl="0" eaLnBrk="1" fontAlgn="base" hangingPunct="1">
        <a:spcBef>
          <a:spcPct val="0"/>
        </a:spcBef>
        <a:spcAft>
          <a:spcPct val="0"/>
        </a:spcAft>
        <a:defRPr sz="3200" b="1">
          <a:solidFill>
            <a:schemeClr val="accent2"/>
          </a:solidFill>
          <a:latin typeface="Arial" charset="0"/>
          <a:cs typeface="Arial" charset="0"/>
        </a:defRPr>
      </a:lvl9pPr>
    </p:titleStyle>
    <p:bodyStyle>
      <a:lvl1pPr marL="400050" indent="-400050" algn="l" rtl="0" eaLnBrk="0" fontAlgn="base" hangingPunct="0">
        <a:spcBef>
          <a:spcPct val="0"/>
        </a:spcBef>
        <a:spcAft>
          <a:spcPct val="0"/>
        </a:spcAft>
        <a:buClr>
          <a:schemeClr val="accent2"/>
        </a:buClr>
        <a:buSzPct val="85000"/>
        <a:buFont typeface="Arial" charset="0"/>
        <a:buChar char="■"/>
        <a:defRPr sz="2800">
          <a:solidFill>
            <a:schemeClr val="tx1"/>
          </a:solidFill>
          <a:latin typeface="+mn-lt"/>
          <a:ea typeface="+mn-ea"/>
          <a:cs typeface="+mn-cs"/>
        </a:defRPr>
      </a:lvl1pPr>
      <a:lvl2pPr marL="971550" indent="-400050" algn="l" rtl="0" eaLnBrk="0" fontAlgn="base" hangingPunct="0">
        <a:spcBef>
          <a:spcPct val="0"/>
        </a:spcBef>
        <a:spcAft>
          <a:spcPct val="0"/>
        </a:spcAft>
        <a:buClr>
          <a:schemeClr val="tx2"/>
        </a:buClr>
        <a:buSzPct val="80000"/>
        <a:buFont typeface="Wingdings 3" pitchFamily="18" charset="2"/>
        <a:buChar char=""/>
        <a:defRPr sz="2400">
          <a:solidFill>
            <a:schemeClr val="tx1"/>
          </a:solidFill>
          <a:latin typeface="+mn-lt"/>
          <a:cs typeface="+mn-cs"/>
        </a:defRPr>
      </a:lvl2pPr>
      <a:lvl3pPr marL="1428750" indent="-342900" algn="l" rtl="0" eaLnBrk="0" fontAlgn="base" hangingPunct="0">
        <a:spcBef>
          <a:spcPct val="0"/>
        </a:spcBef>
        <a:spcAft>
          <a:spcPct val="0"/>
        </a:spcAft>
        <a:buClr>
          <a:srgbClr val="B7D31B"/>
        </a:buClr>
        <a:buFont typeface="Wingdings" pitchFamily="2" charset="2"/>
        <a:buChar char=""/>
        <a:defRPr sz="2000">
          <a:solidFill>
            <a:schemeClr val="tx1"/>
          </a:solidFill>
          <a:latin typeface="+mn-lt"/>
          <a:cs typeface="+mn-cs"/>
        </a:defRPr>
      </a:lvl3pPr>
      <a:lvl4pPr marL="1885950" indent="-342900" algn="l" rtl="0" eaLnBrk="0" fontAlgn="base" hangingPunct="0">
        <a:spcBef>
          <a:spcPct val="0"/>
        </a:spcBef>
        <a:spcAft>
          <a:spcPct val="0"/>
        </a:spcAft>
        <a:buClr>
          <a:schemeClr val="bg2"/>
        </a:buClr>
        <a:buFont typeface="Arial" charset="0"/>
        <a:buChar char="–"/>
        <a:defRPr>
          <a:solidFill>
            <a:schemeClr val="tx1"/>
          </a:solidFill>
          <a:latin typeface="+mn-lt"/>
          <a:cs typeface="+mn-cs"/>
        </a:defRPr>
      </a:lvl4pPr>
      <a:lvl5pPr marL="2343150" indent="-342900" algn="l" rtl="0" eaLnBrk="0" fontAlgn="base" hangingPunct="0">
        <a:spcBef>
          <a:spcPct val="0"/>
        </a:spcBef>
        <a:spcAft>
          <a:spcPct val="0"/>
        </a:spcAft>
        <a:buChar char="»"/>
        <a:defRPr>
          <a:solidFill>
            <a:schemeClr val="tx1"/>
          </a:solidFill>
          <a:latin typeface="+mn-lt"/>
          <a:cs typeface="+mn-cs"/>
        </a:defRPr>
      </a:lvl5pPr>
      <a:lvl6pPr marL="2800350" indent="-342900" algn="l" rtl="0" eaLnBrk="1" fontAlgn="base" hangingPunct="1">
        <a:spcBef>
          <a:spcPct val="0"/>
        </a:spcBef>
        <a:spcAft>
          <a:spcPct val="0"/>
        </a:spcAft>
        <a:buChar char="»"/>
        <a:defRPr>
          <a:solidFill>
            <a:schemeClr val="tx1"/>
          </a:solidFill>
          <a:latin typeface="+mn-lt"/>
          <a:cs typeface="+mn-cs"/>
        </a:defRPr>
      </a:lvl6pPr>
      <a:lvl7pPr marL="3257550" indent="-342900" algn="l" rtl="0" eaLnBrk="1" fontAlgn="base" hangingPunct="1">
        <a:spcBef>
          <a:spcPct val="0"/>
        </a:spcBef>
        <a:spcAft>
          <a:spcPct val="0"/>
        </a:spcAft>
        <a:buChar char="»"/>
        <a:defRPr>
          <a:solidFill>
            <a:schemeClr val="tx1"/>
          </a:solidFill>
          <a:latin typeface="+mn-lt"/>
          <a:cs typeface="+mn-cs"/>
        </a:defRPr>
      </a:lvl7pPr>
      <a:lvl8pPr marL="3714750" indent="-342900" algn="l" rtl="0" eaLnBrk="1" fontAlgn="base" hangingPunct="1">
        <a:spcBef>
          <a:spcPct val="0"/>
        </a:spcBef>
        <a:spcAft>
          <a:spcPct val="0"/>
        </a:spcAft>
        <a:buChar char="»"/>
        <a:defRPr>
          <a:solidFill>
            <a:schemeClr val="tx1"/>
          </a:solidFill>
          <a:latin typeface="+mn-lt"/>
          <a:cs typeface="+mn-cs"/>
        </a:defRPr>
      </a:lvl8pPr>
      <a:lvl9pPr marL="4171950" indent="-342900" algn="l" rtl="0" eaLnBrk="1" fontAlgn="base" hangingPunct="1">
        <a:spcBef>
          <a:spcPct val="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rg]/site/CRConsAPI?method=loginTe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rg]/site/CRConsAPI?method=loginTes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ecurex.convio.net/%5borg%5d/site/CRConsAP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ecurex.convio.net/%5borg%5d/site/CRConsAP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ecurex.convio.net/%5borg%5d/site/CRConsAP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curex.convio.net/%5borg%5d/site/CRConsAP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xample.org/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member.example.org/site/CRConsAP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secure2.convio.net/xyz/site/CRConsAPI/crossdomain.x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download.finance.yahoo.com/d/?s=GBPUSD=X&amp;f=sl1ba"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smtClean="0"/>
              <a:t>API Workshop</a:t>
            </a:r>
          </a:p>
        </p:txBody>
      </p:sp>
      <p:sp>
        <p:nvSpPr>
          <p:cNvPr id="13314" name="Rectangle 3"/>
          <p:cNvSpPr>
            <a:spLocks noGrp="1" noChangeArrowheads="1"/>
          </p:cNvSpPr>
          <p:nvPr>
            <p:ph type="subTitle" idx="1"/>
          </p:nvPr>
        </p:nvSpPr>
        <p:spPr/>
        <p:txBody>
          <a:bodyPr/>
          <a:lstStyle/>
          <a:p>
            <a:pPr eaLnBrk="1" hangingPunct="1"/>
            <a:r>
              <a:rPr lang="en-US" smtClean="0"/>
              <a:t>Dave Hart: CTO, Convio</a:t>
            </a:r>
          </a:p>
          <a:p>
            <a:pPr eaLnBrk="1" hangingPunct="1"/>
            <a:r>
              <a:rPr lang="en-US" smtClean="0"/>
              <a:t>Bruce Keilin: Principal Consultant, Convio</a:t>
            </a:r>
          </a:p>
          <a:p>
            <a:pPr eaLnBrk="1" hangingPunct="1"/>
            <a:r>
              <a:rPr lang="en-US" smtClean="0"/>
              <a:t>November 16, 2009</a:t>
            </a:r>
          </a:p>
          <a:p>
            <a:pPr eaLnBrk="1" hangingPunct="1"/>
            <a:endParaRPr lang="en-US" smtClean="0"/>
          </a:p>
        </p:txBody>
      </p:sp>
      <p:sp>
        <p:nvSpPr>
          <p:cNvPr id="13315" name="Text Box 5"/>
          <p:cNvSpPr txBox="1">
            <a:spLocks noChangeArrowheads="1"/>
          </p:cNvSpPr>
          <p:nvPr/>
        </p:nvSpPr>
        <p:spPr bwMode="auto">
          <a:xfrm>
            <a:off x="7924800" y="6567488"/>
            <a:ext cx="1038225" cy="214312"/>
          </a:xfrm>
          <a:prstGeom prst="rect">
            <a:avLst/>
          </a:prstGeom>
          <a:noFill/>
          <a:ln w="9525">
            <a:noFill/>
            <a:miter lim="800000"/>
            <a:headEnd/>
            <a:tailEnd/>
          </a:ln>
        </p:spPr>
        <p:txBody>
          <a:bodyPr wrap="none" lIns="45720">
            <a:spAutoFit/>
          </a:bodyPr>
          <a:lstStyle/>
          <a:p>
            <a:r>
              <a:rPr lang="en-US" sz="800">
                <a:solidFill>
                  <a:srgbClr val="F7FBE3"/>
                </a:solidFill>
              </a:rPr>
              <a:t>© 2008 Convio, Inc.</a:t>
            </a:r>
          </a:p>
        </p:txBody>
      </p:sp>
      <p:pic>
        <p:nvPicPr>
          <p:cNvPr id="13316" name="Picture 5" descr="09sumlogo_vector_shadow_outlines.gif"/>
          <p:cNvPicPr>
            <a:picLocks noChangeAspect="1"/>
          </p:cNvPicPr>
          <p:nvPr/>
        </p:nvPicPr>
        <p:blipFill>
          <a:blip r:embed="rId3"/>
          <a:srcRect/>
          <a:stretch>
            <a:fillRect/>
          </a:stretch>
        </p:blipFill>
        <p:spPr bwMode="auto">
          <a:xfrm>
            <a:off x="4114800" y="1143000"/>
            <a:ext cx="3468688"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urved Right Arrow 8"/>
          <p:cNvSpPr/>
          <p:nvPr/>
        </p:nvSpPr>
        <p:spPr>
          <a:xfrm>
            <a:off x="609600" y="3810000"/>
            <a:ext cx="1447800" cy="1752600"/>
          </a:xfrm>
          <a:prstGeom prst="curvedRightArrow">
            <a:avLst>
              <a:gd name="adj1" fmla="val 25000"/>
              <a:gd name="adj2" fmla="val 4897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solidFill>
            </a:endParaRPr>
          </a:p>
        </p:txBody>
      </p:sp>
      <p:sp>
        <p:nvSpPr>
          <p:cNvPr id="8" name="Curved Right Arrow 7"/>
          <p:cNvSpPr/>
          <p:nvPr/>
        </p:nvSpPr>
        <p:spPr>
          <a:xfrm>
            <a:off x="609600" y="1524000"/>
            <a:ext cx="1447800" cy="1752600"/>
          </a:xfrm>
          <a:prstGeom prst="curvedRightArrow">
            <a:avLst>
              <a:gd name="adj1" fmla="val 25000"/>
              <a:gd name="adj2" fmla="val 4897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chemeClr val="tx1"/>
              </a:solidFill>
            </a:endParaRPr>
          </a:p>
        </p:txBody>
      </p:sp>
      <p:pic>
        <p:nvPicPr>
          <p:cNvPr id="7172" name="Picture 6"/>
          <p:cNvPicPr>
            <a:picLocks noChangeAspect="1" noChangeArrowheads="1"/>
          </p:cNvPicPr>
          <p:nvPr/>
        </p:nvPicPr>
        <p:blipFill>
          <a:blip r:embed="rId3" cstate="print"/>
          <a:srcRect/>
          <a:stretch>
            <a:fillRect/>
          </a:stretch>
        </p:blipFill>
        <p:spPr bwMode="auto">
          <a:xfrm>
            <a:off x="2133600" y="1066800"/>
            <a:ext cx="4845050" cy="18145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8" name="Title 1"/>
          <p:cNvSpPr>
            <a:spLocks noGrp="1"/>
          </p:cNvSpPr>
          <p:nvPr>
            <p:ph type="title"/>
          </p:nvPr>
        </p:nvSpPr>
        <p:spPr/>
        <p:txBody>
          <a:bodyPr/>
          <a:lstStyle/>
          <a:p>
            <a:r>
              <a:rPr lang="en-US" smtClean="0"/>
              <a:t>OpenID example</a:t>
            </a:r>
          </a:p>
        </p:txBody>
      </p:sp>
      <p:pic>
        <p:nvPicPr>
          <p:cNvPr id="7174" name="Picture 3"/>
          <p:cNvPicPr>
            <a:picLocks noChangeAspect="1" noChangeArrowheads="1"/>
          </p:cNvPicPr>
          <p:nvPr/>
        </p:nvPicPr>
        <p:blipFill>
          <a:blip r:embed="rId4" cstate="print"/>
          <a:srcRect/>
          <a:stretch>
            <a:fillRect/>
          </a:stretch>
        </p:blipFill>
        <p:spPr bwMode="auto">
          <a:xfrm>
            <a:off x="2176462" y="2286000"/>
            <a:ext cx="3538538" cy="23939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5" name="Picture 5"/>
          <p:cNvPicPr>
            <a:picLocks noChangeAspect="1" noChangeArrowheads="1"/>
          </p:cNvPicPr>
          <p:nvPr/>
        </p:nvPicPr>
        <p:blipFill>
          <a:blip r:embed="rId5" cstate="print"/>
          <a:srcRect/>
          <a:stretch>
            <a:fillRect/>
          </a:stretch>
        </p:blipFill>
        <p:spPr bwMode="auto">
          <a:xfrm>
            <a:off x="2209800" y="4343400"/>
            <a:ext cx="4648200" cy="23479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dissolve">
                                      <p:cBhvr>
                                        <p:cTn id="10" dur="500"/>
                                        <p:tgtEl>
                                          <p:spTgt spid="717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7175"/>
                                        </p:tgtEl>
                                        <p:attrNameLst>
                                          <p:attrName>style.visibility</p:attrName>
                                        </p:attrNameLst>
                                      </p:cBhvr>
                                      <p:to>
                                        <p:strVal val="visible"/>
                                      </p:to>
                                    </p:set>
                                    <p:animEffect transition="in" filter="dissolve">
                                      <p:cBhvr>
                                        <p:cTn id="18"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descr="http://upload.wikimedia.org/wikipedia/commons/4/4a/Masterlockpadlock.jpg"/>
          <p:cNvPicPr>
            <a:picLocks noChangeAspect="1" noChangeArrowheads="1"/>
          </p:cNvPicPr>
          <p:nvPr/>
        </p:nvPicPr>
        <p:blipFill>
          <a:blip r:embed="rId3"/>
          <a:srcRect/>
          <a:stretch>
            <a:fillRect/>
          </a:stretch>
        </p:blipFill>
        <p:spPr bwMode="auto">
          <a:xfrm>
            <a:off x="0" y="228600"/>
            <a:ext cx="9601200" cy="6400800"/>
          </a:xfrm>
          <a:prstGeom prst="rect">
            <a:avLst/>
          </a:prstGeom>
          <a:noFill/>
          <a:ln w="9525">
            <a:noFill/>
            <a:miter lim="800000"/>
            <a:headEnd/>
            <a:tailEnd/>
          </a:ln>
        </p:spPr>
      </p:pic>
      <p:sp>
        <p:nvSpPr>
          <p:cNvPr id="33794" name="Rectangle 8"/>
          <p:cNvSpPr>
            <a:spLocks noChangeArrowheads="1"/>
          </p:cNvSpPr>
          <p:nvPr/>
        </p:nvSpPr>
        <p:spPr bwMode="auto">
          <a:xfrm>
            <a:off x="152400" y="6019800"/>
            <a:ext cx="8839200" cy="769938"/>
          </a:xfrm>
          <a:prstGeom prst="rect">
            <a:avLst/>
          </a:prstGeom>
          <a:noFill/>
          <a:ln w="9525">
            <a:noFill/>
            <a:miter lim="800000"/>
            <a:headEnd/>
            <a:tailEnd/>
          </a:ln>
        </p:spPr>
        <p:txBody>
          <a:bodyPr>
            <a:spAutoFit/>
          </a:bodyPr>
          <a:lstStyle/>
          <a:p>
            <a:pPr algn="ctr"/>
            <a:r>
              <a:rPr lang="en-US" sz="4400">
                <a:latin typeface="Copperplate Gothic Bold" pitchFamily="34" charset="0"/>
              </a:rPr>
              <a:t>SSO: Convio as master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Evolution of SSO: Convio as Master </a:t>
            </a:r>
          </a:p>
        </p:txBody>
      </p:sp>
      <p:sp>
        <p:nvSpPr>
          <p:cNvPr id="35842" name="Content Placeholder 2"/>
          <p:cNvSpPr>
            <a:spLocks noGrp="1"/>
          </p:cNvSpPr>
          <p:nvPr>
            <p:ph idx="1"/>
          </p:nvPr>
        </p:nvSpPr>
        <p:spPr/>
        <p:txBody>
          <a:bodyPr/>
          <a:lstStyle/>
          <a:p>
            <a:r>
              <a:rPr lang="en-US" sz="2000" smtClean="0"/>
              <a:t>First generation used shared cookies</a:t>
            </a:r>
          </a:p>
          <a:p>
            <a:pPr lvl="1"/>
            <a:endParaRPr lang="en-US" sz="1600" smtClean="0"/>
          </a:p>
          <a:p>
            <a:endParaRPr lang="en-US" sz="2000" smtClean="0"/>
          </a:p>
          <a:p>
            <a:r>
              <a:rPr lang="en-US" sz="2000" smtClean="0"/>
              <a:t>Second generation used signed redirects</a:t>
            </a:r>
          </a:p>
          <a:p>
            <a:endParaRPr lang="en-US" sz="2000" smtClean="0"/>
          </a:p>
          <a:p>
            <a:pPr lvl="1"/>
            <a:endParaRPr lang="en-US" sz="1600" smtClean="0"/>
          </a:p>
          <a:p>
            <a:r>
              <a:rPr lang="en-US" sz="2000" smtClean="0"/>
              <a:t>Current generation signed redirect designs </a:t>
            </a:r>
            <a:r>
              <a:rPr lang="en-US" sz="2000" i="1" smtClean="0"/>
              <a:t>and </a:t>
            </a:r>
            <a:r>
              <a:rPr lang="en-US" sz="2000" smtClean="0"/>
              <a:t>Convio Open APIs</a:t>
            </a:r>
          </a:p>
          <a:p>
            <a:endParaRPr lang="en-US" sz="1600" smtClean="0"/>
          </a:p>
        </p:txBody>
      </p:sp>
      <p:sp>
        <p:nvSpPr>
          <p:cNvPr id="35843" name="Slide Number Placeholder 3"/>
          <p:cNvSpPr>
            <a:spLocks noGrp="1"/>
          </p:cNvSpPr>
          <p:nvPr>
            <p:ph type="sldNum" sz="quarter" idx="10"/>
          </p:nvPr>
        </p:nvSpPr>
        <p:spPr>
          <a:noFill/>
        </p:spPr>
        <p:txBody>
          <a:bodyPr/>
          <a:lstStyle/>
          <a:p>
            <a:fld id="{984B8200-018C-44F3-96E2-2CB0B6AF027A}" type="slidenum">
              <a:rPr lang="en-US" smtClean="0"/>
              <a:pPr/>
              <a:t>12</a:t>
            </a:fld>
            <a:endParaRPr lang="en-US" smtClean="0"/>
          </a:p>
        </p:txBody>
      </p:sp>
      <p:pic>
        <p:nvPicPr>
          <p:cNvPr id="35844" name="Picture 2" descr="http://lh6.ggpht.com/_rY4Kf26lJ4U/Rqg8JQLUvdI/AAAAAAAAACU/0uAVE0KE1Bw/Evolution.jpg"/>
          <p:cNvPicPr>
            <a:picLocks noChangeAspect="1" noChangeArrowheads="1"/>
          </p:cNvPicPr>
          <p:nvPr/>
        </p:nvPicPr>
        <p:blipFill>
          <a:blip r:embed="rId3">
            <a:clrChange>
              <a:clrFrom>
                <a:srgbClr val="FEFEFE"/>
              </a:clrFrom>
              <a:clrTo>
                <a:srgbClr val="FEFEFE">
                  <a:alpha val="0"/>
                </a:srgbClr>
              </a:clrTo>
            </a:clrChange>
          </a:blip>
          <a:srcRect l="5469" t="28125" r="4688" b="30208"/>
          <a:stretch>
            <a:fillRect/>
          </a:stretch>
        </p:blipFill>
        <p:spPr bwMode="auto">
          <a:xfrm>
            <a:off x="228600" y="2971800"/>
            <a:ext cx="8763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0"/>
          </p:nvPr>
        </p:nvSpPr>
        <p:spPr>
          <a:noFill/>
        </p:spPr>
        <p:txBody>
          <a:bodyPr/>
          <a:lstStyle/>
          <a:p>
            <a:fld id="{28360FAF-340E-45E3-9950-6EBA49C8E2DD}" type="slidenum">
              <a:rPr lang="en-US" smtClean="0"/>
              <a:pPr/>
              <a:t>13</a:t>
            </a:fld>
            <a:endParaRPr lang="en-US" smtClean="0"/>
          </a:p>
        </p:txBody>
      </p:sp>
      <p:sp>
        <p:nvSpPr>
          <p:cNvPr id="37890" name="Rectangle 2"/>
          <p:cNvSpPr>
            <a:spLocks noGrp="1" noChangeArrowheads="1"/>
          </p:cNvSpPr>
          <p:nvPr>
            <p:ph type="title"/>
          </p:nvPr>
        </p:nvSpPr>
        <p:spPr/>
        <p:txBody>
          <a:bodyPr/>
          <a:lstStyle/>
          <a:p>
            <a:r>
              <a:rPr lang="en-US" sz="2800" smtClean="0"/>
              <a:t/>
            </a:r>
            <a:br>
              <a:rPr lang="en-US" sz="2800" smtClean="0"/>
            </a:br>
            <a:r>
              <a:rPr lang="en-US" smtClean="0"/>
              <a:t>SSO: Previous Generation</a:t>
            </a:r>
          </a:p>
        </p:txBody>
      </p:sp>
      <p:sp>
        <p:nvSpPr>
          <p:cNvPr id="37891" name="Rectangle 18"/>
          <p:cNvSpPr>
            <a:spLocks noChangeArrowheads="1"/>
          </p:cNvSpPr>
          <p:nvPr/>
        </p:nvSpPr>
        <p:spPr bwMode="auto">
          <a:xfrm>
            <a:off x="0" y="1552575"/>
            <a:ext cx="9144000" cy="0"/>
          </a:xfrm>
          <a:prstGeom prst="rect">
            <a:avLst/>
          </a:prstGeom>
          <a:noFill/>
          <a:ln w="9525">
            <a:noFill/>
            <a:miter lim="800000"/>
            <a:headEnd/>
            <a:tailEnd/>
          </a:ln>
        </p:spPr>
        <p:txBody>
          <a:bodyPr wrap="none" anchor="ctr">
            <a:spAutoFit/>
          </a:bodyPr>
          <a:lstStyle/>
          <a:p>
            <a:endParaRPr lang="en-US" sz="2400">
              <a:latin typeface="Times New Roman" pitchFamily="18" charset="0"/>
              <a:cs typeface="Times New Roman" pitchFamily="18" charset="0"/>
            </a:endParaRPr>
          </a:p>
        </p:txBody>
      </p:sp>
      <p:sp>
        <p:nvSpPr>
          <p:cNvPr id="37892" name="AutoShape 17"/>
          <p:cNvSpPr>
            <a:spLocks noChangeAspect="1" noChangeArrowheads="1" noTextEdit="1"/>
          </p:cNvSpPr>
          <p:nvPr/>
        </p:nvSpPr>
        <p:spPr bwMode="auto">
          <a:xfrm>
            <a:off x="1143000" y="1119188"/>
            <a:ext cx="6629400" cy="4537075"/>
          </a:xfrm>
          <a:prstGeom prst="rect">
            <a:avLst/>
          </a:prstGeom>
          <a:noFill/>
          <a:ln w="9525">
            <a:noFill/>
            <a:miter lim="800000"/>
            <a:headEnd/>
            <a:tailEnd/>
          </a:ln>
        </p:spPr>
        <p:txBody>
          <a:bodyPr/>
          <a:lstStyle/>
          <a:p>
            <a:endParaRPr lang="en-US"/>
          </a:p>
        </p:txBody>
      </p:sp>
      <p:sp>
        <p:nvSpPr>
          <p:cNvPr id="37893" name="Rectangle 16"/>
          <p:cNvSpPr>
            <a:spLocks noChangeArrowheads="1"/>
          </p:cNvSpPr>
          <p:nvPr/>
        </p:nvSpPr>
        <p:spPr bwMode="auto">
          <a:xfrm>
            <a:off x="1143000" y="1119188"/>
            <a:ext cx="2201863" cy="144145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sp>
        <p:nvSpPr>
          <p:cNvPr id="37894" name="Rectangle 15"/>
          <p:cNvSpPr>
            <a:spLocks noChangeArrowheads="1"/>
          </p:cNvSpPr>
          <p:nvPr/>
        </p:nvSpPr>
        <p:spPr bwMode="auto">
          <a:xfrm>
            <a:off x="2238375" y="1676400"/>
            <a:ext cx="976313" cy="823913"/>
          </a:xfrm>
          <a:prstGeom prst="rect">
            <a:avLst/>
          </a:prstGeom>
          <a:solidFill>
            <a:srgbClr val="FFFFFF"/>
          </a:solidFill>
          <a:ln w="9525">
            <a:solidFill>
              <a:srgbClr val="000000"/>
            </a:solidFill>
            <a:miter lim="800000"/>
            <a:headEnd/>
            <a:tailEnd/>
          </a:ln>
        </p:spPr>
        <p:txBody>
          <a:bodyPr lIns="57607" tIns="28804" rIns="57607" bIns="28804"/>
          <a:lstStyle/>
          <a:p>
            <a:r>
              <a:rPr lang="en-US" sz="700">
                <a:solidFill>
                  <a:srgbClr val="000000"/>
                </a:solidFill>
                <a:cs typeface="Times New Roman" pitchFamily="18" charset="0"/>
              </a:rPr>
              <a:t>User Name:</a:t>
            </a:r>
            <a:endParaRPr lang="en-US" sz="900">
              <a:cs typeface="Times New Roman" pitchFamily="18" charset="0"/>
            </a:endParaRPr>
          </a:p>
          <a:p>
            <a:pPr eaLnBrk="0" hangingPunct="0"/>
            <a:r>
              <a:rPr lang="en-US" sz="700">
                <a:solidFill>
                  <a:srgbClr val="000000"/>
                </a:solidFill>
                <a:cs typeface="Times New Roman" pitchFamily="18" charset="0"/>
              </a:rPr>
              <a:t>Password:</a:t>
            </a:r>
            <a:endParaRPr lang="en-US" sz="2400">
              <a:latin typeface="Times New Roman" pitchFamily="18" charset="0"/>
              <a:cs typeface="Times New Roman" pitchFamily="18" charset="0"/>
            </a:endParaRPr>
          </a:p>
        </p:txBody>
      </p:sp>
      <p:sp>
        <p:nvSpPr>
          <p:cNvPr id="37895" name="Rectangle 14"/>
          <p:cNvSpPr>
            <a:spLocks noChangeArrowheads="1"/>
          </p:cNvSpPr>
          <p:nvPr/>
        </p:nvSpPr>
        <p:spPr bwMode="auto">
          <a:xfrm>
            <a:off x="2524125" y="2085975"/>
            <a:ext cx="465138" cy="274638"/>
          </a:xfrm>
          <a:prstGeom prst="rect">
            <a:avLst/>
          </a:prstGeom>
          <a:solidFill>
            <a:srgbClr val="BBE0E3"/>
          </a:solidFill>
          <a:ln w="9525">
            <a:solidFill>
              <a:srgbClr val="000000"/>
            </a:solidFill>
            <a:miter lim="800000"/>
            <a:headEnd/>
            <a:tailEnd/>
          </a:ln>
        </p:spPr>
        <p:txBody>
          <a:bodyPr lIns="57607" tIns="28804" rIns="57607" bIns="28804" anchor="ctr"/>
          <a:lstStyle/>
          <a:p>
            <a:pPr algn="ctr"/>
            <a:r>
              <a:rPr lang="en-US" sz="700" b="1">
                <a:solidFill>
                  <a:srgbClr val="000000"/>
                </a:solidFill>
                <a:cs typeface="Times New Roman" pitchFamily="18" charset="0"/>
              </a:rPr>
              <a:t>Login</a:t>
            </a:r>
            <a:endParaRPr lang="en-US" sz="2400">
              <a:latin typeface="Times New Roman" pitchFamily="18" charset="0"/>
              <a:cs typeface="Times New Roman" pitchFamily="18" charset="0"/>
            </a:endParaRPr>
          </a:p>
        </p:txBody>
      </p:sp>
      <p:sp>
        <p:nvSpPr>
          <p:cNvPr id="37896" name="Rectangle 13"/>
          <p:cNvSpPr>
            <a:spLocks noChangeArrowheads="1"/>
          </p:cNvSpPr>
          <p:nvPr/>
        </p:nvSpPr>
        <p:spPr bwMode="auto">
          <a:xfrm>
            <a:off x="4487863" y="2733675"/>
            <a:ext cx="2370137" cy="692150"/>
          </a:xfrm>
          <a:prstGeom prst="rect">
            <a:avLst/>
          </a:prstGeom>
          <a:solidFill>
            <a:srgbClr val="CC99FF"/>
          </a:solidFill>
          <a:ln w="9525">
            <a:solidFill>
              <a:srgbClr val="000000"/>
            </a:solidFill>
            <a:miter lim="800000"/>
            <a:headEnd/>
            <a:tailEnd/>
          </a:ln>
        </p:spPr>
        <p:txBody>
          <a:bodyPr lIns="57607" tIns="28804" rIns="57607" bIns="28804" anchor="ctr"/>
          <a:lstStyle/>
          <a:p>
            <a:pPr algn="ctr"/>
            <a:r>
              <a:rPr lang="en-US" sz="1500">
                <a:solidFill>
                  <a:srgbClr val="000000"/>
                </a:solidFill>
                <a:cs typeface="Times New Roman" pitchFamily="18" charset="0"/>
              </a:rPr>
              <a:t>Convio Server logs user in</a:t>
            </a:r>
            <a:endParaRPr lang="en-US" sz="3200">
              <a:latin typeface="Times New Roman" pitchFamily="18" charset="0"/>
              <a:cs typeface="Times New Roman" pitchFamily="18" charset="0"/>
            </a:endParaRPr>
          </a:p>
        </p:txBody>
      </p:sp>
      <p:cxnSp>
        <p:nvCxnSpPr>
          <p:cNvPr id="37897" name="AutoShape 12"/>
          <p:cNvCxnSpPr>
            <a:cxnSpLocks noChangeShapeType="1"/>
          </p:cNvCxnSpPr>
          <p:nvPr/>
        </p:nvCxnSpPr>
        <p:spPr bwMode="auto">
          <a:xfrm>
            <a:off x="2286000" y="2590800"/>
            <a:ext cx="2201863" cy="457200"/>
          </a:xfrm>
          <a:prstGeom prst="bentConnector3">
            <a:avLst>
              <a:gd name="adj1" fmla="val 866"/>
            </a:avLst>
          </a:prstGeom>
          <a:noFill/>
          <a:ln w="9525">
            <a:solidFill>
              <a:srgbClr val="000000"/>
            </a:solidFill>
            <a:miter lim="800000"/>
            <a:headEnd/>
            <a:tailEnd type="triangle" w="med" len="med"/>
          </a:ln>
        </p:spPr>
      </p:cxnSp>
      <p:sp>
        <p:nvSpPr>
          <p:cNvPr id="37898" name="Rectangle 11"/>
          <p:cNvSpPr>
            <a:spLocks noChangeArrowheads="1"/>
          </p:cNvSpPr>
          <p:nvPr/>
        </p:nvSpPr>
        <p:spPr bwMode="auto">
          <a:xfrm>
            <a:off x="1200150" y="3213100"/>
            <a:ext cx="2154238" cy="749300"/>
          </a:xfrm>
          <a:prstGeom prst="rect">
            <a:avLst/>
          </a:prstGeom>
          <a:solidFill>
            <a:srgbClr val="CC99FF"/>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PageBuilder page</a:t>
            </a:r>
            <a:endParaRPr lang="en-US" sz="1200">
              <a:cs typeface="Times New Roman" pitchFamily="18" charset="0"/>
            </a:endParaRPr>
          </a:p>
          <a:p>
            <a:pPr algn="ctr" eaLnBrk="0" hangingPunct="0"/>
            <a:r>
              <a:rPr lang="en-US" sz="1500">
                <a:solidFill>
                  <a:srgbClr val="000000"/>
                </a:solidFill>
                <a:cs typeface="Times New Roman" pitchFamily="18" charset="0"/>
              </a:rPr>
              <a:t>(hidden from user)</a:t>
            </a:r>
            <a:endParaRPr lang="en-US" sz="3200">
              <a:latin typeface="Times New Roman" pitchFamily="18" charset="0"/>
              <a:cs typeface="Times New Roman" pitchFamily="18" charset="0"/>
            </a:endParaRPr>
          </a:p>
        </p:txBody>
      </p:sp>
      <p:sp>
        <p:nvSpPr>
          <p:cNvPr id="37899" name="Rectangle 10"/>
          <p:cNvSpPr>
            <a:spLocks noChangeArrowheads="1"/>
          </p:cNvSpPr>
          <p:nvPr/>
        </p:nvSpPr>
        <p:spPr bwMode="auto">
          <a:xfrm>
            <a:off x="1200150" y="4889500"/>
            <a:ext cx="2290763" cy="74930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sp>
        <p:nvSpPr>
          <p:cNvPr id="37900" name="Line 9"/>
          <p:cNvSpPr>
            <a:spLocks noChangeShapeType="1"/>
          </p:cNvSpPr>
          <p:nvPr/>
        </p:nvSpPr>
        <p:spPr bwMode="auto">
          <a:xfrm flipH="1">
            <a:off x="2286000" y="3962400"/>
            <a:ext cx="0" cy="914400"/>
          </a:xfrm>
          <a:prstGeom prst="line">
            <a:avLst/>
          </a:prstGeom>
          <a:noFill/>
          <a:ln w="9525">
            <a:solidFill>
              <a:srgbClr val="000000"/>
            </a:solidFill>
            <a:round/>
            <a:headEnd/>
            <a:tailEnd type="triangle" w="med" len="med"/>
          </a:ln>
        </p:spPr>
        <p:txBody>
          <a:bodyPr/>
          <a:lstStyle/>
          <a:p>
            <a:endParaRPr lang="en-US"/>
          </a:p>
        </p:txBody>
      </p:sp>
      <p:cxnSp>
        <p:nvCxnSpPr>
          <p:cNvPr id="37901" name="AutoShape 8"/>
          <p:cNvCxnSpPr>
            <a:cxnSpLocks noChangeShapeType="1"/>
          </p:cNvCxnSpPr>
          <p:nvPr/>
        </p:nvCxnSpPr>
        <p:spPr bwMode="auto">
          <a:xfrm rot="5400000">
            <a:off x="4433094" y="2340769"/>
            <a:ext cx="85725" cy="2243137"/>
          </a:xfrm>
          <a:prstGeom prst="bentConnector2">
            <a:avLst/>
          </a:prstGeom>
          <a:noFill/>
          <a:ln w="9525">
            <a:solidFill>
              <a:srgbClr val="000000"/>
            </a:solidFill>
            <a:miter lim="800000"/>
            <a:headEnd/>
            <a:tailEnd type="triangle" w="med" len="med"/>
          </a:ln>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SSO: Modern Approach Advantages</a:t>
            </a:r>
          </a:p>
        </p:txBody>
      </p:sp>
      <p:sp>
        <p:nvSpPr>
          <p:cNvPr id="39938" name="Content Placeholder 2"/>
          <p:cNvSpPr>
            <a:spLocks noGrp="1"/>
          </p:cNvSpPr>
          <p:nvPr>
            <p:ph idx="1"/>
          </p:nvPr>
        </p:nvSpPr>
        <p:spPr/>
        <p:txBody>
          <a:bodyPr/>
          <a:lstStyle/>
          <a:p>
            <a:endParaRPr lang="en-US" sz="2400" smtClean="0"/>
          </a:p>
          <a:p>
            <a:endParaRPr lang="en-US" sz="2400" smtClean="0"/>
          </a:p>
          <a:p>
            <a:endParaRPr lang="en-US" sz="2400" smtClean="0"/>
          </a:p>
        </p:txBody>
      </p:sp>
      <p:pic>
        <p:nvPicPr>
          <p:cNvPr id="39939" name="Picture 2" descr="http://vivointeriors.com/images/GEF-990A-1.jpg"/>
          <p:cNvPicPr>
            <a:picLocks noChangeAspect="1" noChangeArrowheads="1"/>
          </p:cNvPicPr>
          <p:nvPr/>
        </p:nvPicPr>
        <p:blipFill>
          <a:blip r:embed="rId3">
            <a:clrChange>
              <a:clrFrom>
                <a:srgbClr val="FEFEFE"/>
              </a:clrFrom>
              <a:clrTo>
                <a:srgbClr val="FEFEFE">
                  <a:alpha val="0"/>
                </a:srgbClr>
              </a:clrTo>
            </a:clrChange>
          </a:blip>
          <a:srcRect l="4729" t="7143" r="7779" b="2856"/>
          <a:stretch>
            <a:fillRect/>
          </a:stretch>
        </p:blipFill>
        <p:spPr bwMode="auto">
          <a:xfrm>
            <a:off x="304800" y="1524000"/>
            <a:ext cx="8458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0"/>
          </p:nvPr>
        </p:nvSpPr>
        <p:spPr>
          <a:noFill/>
        </p:spPr>
        <p:txBody>
          <a:bodyPr/>
          <a:lstStyle/>
          <a:p>
            <a:fld id="{CE496423-CBF0-45EB-A95F-9B1AD53F1675}" type="slidenum">
              <a:rPr lang="en-US" smtClean="0"/>
              <a:pPr/>
              <a:t>15</a:t>
            </a:fld>
            <a:endParaRPr lang="en-US" smtClean="0"/>
          </a:p>
        </p:txBody>
      </p:sp>
      <p:sp>
        <p:nvSpPr>
          <p:cNvPr id="41986" name="Rectangle 2"/>
          <p:cNvSpPr>
            <a:spLocks noGrp="1" noChangeArrowheads="1"/>
          </p:cNvSpPr>
          <p:nvPr>
            <p:ph type="title"/>
          </p:nvPr>
        </p:nvSpPr>
        <p:spPr/>
        <p:txBody>
          <a:bodyPr/>
          <a:lstStyle/>
          <a:p>
            <a:r>
              <a:rPr lang="en-US" sz="2800" smtClean="0"/>
              <a:t/>
            </a:r>
            <a:br>
              <a:rPr lang="en-US" sz="2800" smtClean="0"/>
            </a:br>
            <a:r>
              <a:rPr lang="en-US" smtClean="0"/>
              <a:t>SSO: Latest Generation</a:t>
            </a:r>
          </a:p>
        </p:txBody>
      </p:sp>
      <p:sp>
        <p:nvSpPr>
          <p:cNvPr id="41987" name="Rectangle 18"/>
          <p:cNvSpPr>
            <a:spLocks noChangeArrowheads="1"/>
          </p:cNvSpPr>
          <p:nvPr/>
        </p:nvSpPr>
        <p:spPr bwMode="auto">
          <a:xfrm>
            <a:off x="0" y="1552575"/>
            <a:ext cx="9144000" cy="0"/>
          </a:xfrm>
          <a:prstGeom prst="rect">
            <a:avLst/>
          </a:prstGeom>
          <a:noFill/>
          <a:ln w="9525">
            <a:noFill/>
            <a:miter lim="800000"/>
            <a:headEnd/>
            <a:tailEnd/>
          </a:ln>
        </p:spPr>
        <p:txBody>
          <a:bodyPr wrap="none" anchor="ctr">
            <a:spAutoFit/>
          </a:bodyPr>
          <a:lstStyle/>
          <a:p>
            <a:endParaRPr lang="en-US" sz="2400">
              <a:latin typeface="Times New Roman" pitchFamily="18" charset="0"/>
              <a:cs typeface="Times New Roman" pitchFamily="18" charset="0"/>
            </a:endParaRPr>
          </a:p>
        </p:txBody>
      </p:sp>
      <p:grpSp>
        <p:nvGrpSpPr>
          <p:cNvPr id="41988" name="Group 19"/>
          <p:cNvGrpSpPr>
            <a:grpSpLocks/>
          </p:cNvGrpSpPr>
          <p:nvPr/>
        </p:nvGrpSpPr>
        <p:grpSpPr bwMode="auto">
          <a:xfrm>
            <a:off x="2438400" y="1295400"/>
            <a:ext cx="4267200" cy="4953000"/>
            <a:chOff x="381000" y="1295400"/>
            <a:chExt cx="4267200" cy="4953000"/>
          </a:xfrm>
        </p:grpSpPr>
        <p:sp>
          <p:nvSpPr>
            <p:cNvPr id="41990" name="Rectangle 16"/>
            <p:cNvSpPr>
              <a:spLocks noChangeArrowheads="1"/>
            </p:cNvSpPr>
            <p:nvPr/>
          </p:nvSpPr>
          <p:spPr bwMode="auto">
            <a:xfrm>
              <a:off x="457200" y="2749550"/>
              <a:ext cx="1744663" cy="128905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sp>
          <p:nvSpPr>
            <p:cNvPr id="41991" name="Rectangle 15"/>
            <p:cNvSpPr>
              <a:spLocks noChangeArrowheads="1"/>
            </p:cNvSpPr>
            <p:nvPr/>
          </p:nvSpPr>
          <p:spPr bwMode="auto">
            <a:xfrm>
              <a:off x="1233488" y="3124200"/>
              <a:ext cx="976312" cy="823913"/>
            </a:xfrm>
            <a:prstGeom prst="rect">
              <a:avLst/>
            </a:prstGeom>
            <a:solidFill>
              <a:srgbClr val="FFFFFF"/>
            </a:solidFill>
            <a:ln w="9525">
              <a:solidFill>
                <a:srgbClr val="000000"/>
              </a:solidFill>
              <a:miter lim="800000"/>
              <a:headEnd/>
              <a:tailEnd/>
            </a:ln>
          </p:spPr>
          <p:txBody>
            <a:bodyPr lIns="57607" tIns="28804" rIns="57607" bIns="28804"/>
            <a:lstStyle/>
            <a:p>
              <a:r>
                <a:rPr lang="en-US" sz="700">
                  <a:solidFill>
                    <a:srgbClr val="000000"/>
                  </a:solidFill>
                  <a:cs typeface="Times New Roman" pitchFamily="18" charset="0"/>
                </a:rPr>
                <a:t>User Name:</a:t>
              </a:r>
              <a:endParaRPr lang="en-US" sz="900">
                <a:cs typeface="Times New Roman" pitchFamily="18" charset="0"/>
              </a:endParaRPr>
            </a:p>
            <a:p>
              <a:pPr eaLnBrk="0" hangingPunct="0"/>
              <a:r>
                <a:rPr lang="en-US" sz="700">
                  <a:solidFill>
                    <a:srgbClr val="000000"/>
                  </a:solidFill>
                  <a:cs typeface="Times New Roman" pitchFamily="18" charset="0"/>
                </a:rPr>
                <a:t>Password:</a:t>
              </a:r>
              <a:endParaRPr lang="en-US" sz="2400">
                <a:latin typeface="Times New Roman" pitchFamily="18" charset="0"/>
                <a:cs typeface="Times New Roman" pitchFamily="18" charset="0"/>
              </a:endParaRPr>
            </a:p>
          </p:txBody>
        </p:sp>
        <p:sp>
          <p:nvSpPr>
            <p:cNvPr id="41992" name="Rectangle 14"/>
            <p:cNvSpPr>
              <a:spLocks noChangeArrowheads="1"/>
            </p:cNvSpPr>
            <p:nvPr/>
          </p:nvSpPr>
          <p:spPr bwMode="auto">
            <a:xfrm>
              <a:off x="1524000" y="3581400"/>
              <a:ext cx="465138" cy="274638"/>
            </a:xfrm>
            <a:prstGeom prst="rect">
              <a:avLst/>
            </a:prstGeom>
            <a:solidFill>
              <a:srgbClr val="BBE0E3"/>
            </a:solidFill>
            <a:ln w="9525">
              <a:solidFill>
                <a:srgbClr val="000000"/>
              </a:solidFill>
              <a:miter lim="800000"/>
              <a:headEnd/>
              <a:tailEnd/>
            </a:ln>
          </p:spPr>
          <p:txBody>
            <a:bodyPr lIns="57607" tIns="28804" rIns="57607" bIns="28804" anchor="ctr"/>
            <a:lstStyle/>
            <a:p>
              <a:pPr algn="ctr"/>
              <a:r>
                <a:rPr lang="en-US" sz="700" b="1">
                  <a:solidFill>
                    <a:srgbClr val="000000"/>
                  </a:solidFill>
                  <a:cs typeface="Times New Roman" pitchFamily="18" charset="0"/>
                </a:rPr>
                <a:t>Login</a:t>
              </a:r>
              <a:endParaRPr lang="en-US" sz="2400">
                <a:latin typeface="Times New Roman" pitchFamily="18" charset="0"/>
                <a:cs typeface="Times New Roman" pitchFamily="18" charset="0"/>
              </a:endParaRPr>
            </a:p>
          </p:txBody>
        </p:sp>
        <p:sp>
          <p:nvSpPr>
            <p:cNvPr id="41993" name="Rectangle 13"/>
            <p:cNvSpPr>
              <a:spLocks noChangeArrowheads="1"/>
            </p:cNvSpPr>
            <p:nvPr/>
          </p:nvSpPr>
          <p:spPr bwMode="auto">
            <a:xfrm>
              <a:off x="2819400" y="1905000"/>
              <a:ext cx="1828800" cy="463550"/>
            </a:xfrm>
            <a:prstGeom prst="rect">
              <a:avLst/>
            </a:prstGeom>
            <a:solidFill>
              <a:srgbClr val="CC99FF"/>
            </a:solidFill>
            <a:ln w="9525">
              <a:solidFill>
                <a:srgbClr val="000000"/>
              </a:solidFill>
              <a:miter lim="800000"/>
              <a:headEnd/>
              <a:tailEnd/>
            </a:ln>
          </p:spPr>
          <p:txBody>
            <a:bodyPr lIns="57607" tIns="28804" rIns="57607" bIns="28804" anchor="ctr"/>
            <a:lstStyle/>
            <a:p>
              <a:pPr algn="ctr"/>
              <a:r>
                <a:rPr lang="en-US" sz="1500">
                  <a:solidFill>
                    <a:srgbClr val="000000"/>
                  </a:solidFill>
                  <a:cs typeface="Times New Roman" pitchFamily="18" charset="0"/>
                </a:rPr>
                <a:t>LoginTest API</a:t>
              </a:r>
              <a:endParaRPr lang="en-US" sz="3200">
                <a:latin typeface="Times New Roman" pitchFamily="18" charset="0"/>
                <a:cs typeface="Times New Roman" pitchFamily="18" charset="0"/>
              </a:endParaRPr>
            </a:p>
          </p:txBody>
        </p:sp>
        <p:sp>
          <p:nvSpPr>
            <p:cNvPr id="41994" name="Rectangle 10"/>
            <p:cNvSpPr>
              <a:spLocks noChangeArrowheads="1"/>
            </p:cNvSpPr>
            <p:nvPr/>
          </p:nvSpPr>
          <p:spPr bwMode="auto">
            <a:xfrm>
              <a:off x="381000" y="5499100"/>
              <a:ext cx="1909763" cy="74930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sp>
          <p:nvSpPr>
            <p:cNvPr id="41995" name="Rectangle 10"/>
            <p:cNvSpPr>
              <a:spLocks noChangeArrowheads="1"/>
            </p:cNvSpPr>
            <p:nvPr/>
          </p:nvSpPr>
          <p:spPr bwMode="auto">
            <a:xfrm>
              <a:off x="457200" y="1295400"/>
              <a:ext cx="1833563" cy="74930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cxnSp>
          <p:nvCxnSpPr>
            <p:cNvPr id="19" name="Shape 18"/>
            <p:cNvCxnSpPr>
              <a:stCxn id="41995" idx="3"/>
              <a:endCxn id="41993" idx="0"/>
            </p:cNvCxnSpPr>
            <p:nvPr/>
          </p:nvCxnSpPr>
          <p:spPr>
            <a:xfrm>
              <a:off x="2290763" y="1670050"/>
              <a:ext cx="1443037" cy="2349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41993" idx="2"/>
              <a:endCxn id="41990" idx="0"/>
            </p:cNvCxnSpPr>
            <p:nvPr/>
          </p:nvCxnSpPr>
          <p:spPr>
            <a:xfrm rot="5400000">
              <a:off x="2341563" y="1357312"/>
              <a:ext cx="381000" cy="24034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13"/>
            <p:cNvSpPr>
              <a:spLocks noChangeArrowheads="1"/>
            </p:cNvSpPr>
            <p:nvPr/>
          </p:nvSpPr>
          <p:spPr bwMode="auto">
            <a:xfrm>
              <a:off x="2819400" y="3810000"/>
              <a:ext cx="1828800" cy="463550"/>
            </a:xfrm>
            <a:prstGeom prst="rect">
              <a:avLst/>
            </a:prstGeom>
            <a:solidFill>
              <a:srgbClr val="CC99FF"/>
            </a:solidFill>
            <a:ln w="9525">
              <a:solidFill>
                <a:srgbClr val="000000"/>
              </a:solidFill>
              <a:miter lim="800000"/>
              <a:headEnd/>
              <a:tailEnd/>
            </a:ln>
          </p:spPr>
          <p:txBody>
            <a:bodyPr lIns="57607" tIns="28804" rIns="57607" bIns="28804" anchor="ctr"/>
            <a:lstStyle/>
            <a:p>
              <a:pPr algn="ctr">
                <a:defRPr/>
              </a:pPr>
              <a:r>
                <a:rPr lang="en-US" sz="1500" dirty="0">
                  <a:latin typeface="+mn-lt"/>
                  <a:ea typeface="Times New Roman" pitchFamily="18" charset="0"/>
                  <a:cs typeface="Arial" pitchFamily="34" charset="0"/>
                </a:rPr>
                <a:t>Login API</a:t>
              </a:r>
            </a:p>
          </p:txBody>
        </p:sp>
        <p:cxnSp>
          <p:nvCxnSpPr>
            <p:cNvPr id="28" name="Shape 27"/>
            <p:cNvCxnSpPr>
              <a:stCxn id="41991" idx="3"/>
              <a:endCxn id="26" idx="0"/>
            </p:cNvCxnSpPr>
            <p:nvPr/>
          </p:nvCxnSpPr>
          <p:spPr>
            <a:xfrm>
              <a:off x="2209800" y="3536950"/>
              <a:ext cx="1524000" cy="2730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13"/>
            <p:cNvSpPr>
              <a:spLocks noChangeArrowheads="1"/>
            </p:cNvSpPr>
            <p:nvPr/>
          </p:nvSpPr>
          <p:spPr bwMode="auto">
            <a:xfrm>
              <a:off x="2819400" y="4572000"/>
              <a:ext cx="1828800" cy="463550"/>
            </a:xfrm>
            <a:prstGeom prst="rect">
              <a:avLst/>
            </a:prstGeom>
            <a:solidFill>
              <a:srgbClr val="CC99FF"/>
            </a:solidFill>
            <a:ln w="9525">
              <a:solidFill>
                <a:srgbClr val="000000"/>
              </a:solidFill>
              <a:miter lim="800000"/>
              <a:headEnd/>
              <a:tailEnd/>
            </a:ln>
          </p:spPr>
          <p:txBody>
            <a:bodyPr lIns="57607" tIns="28804" rIns="57607" bIns="28804" anchor="ctr"/>
            <a:lstStyle/>
            <a:p>
              <a:pPr algn="ctr">
                <a:defRPr/>
              </a:pPr>
              <a:r>
                <a:rPr lang="en-US" sz="1500" dirty="0">
                  <a:latin typeface="+mn-lt"/>
                  <a:ea typeface="Times New Roman" pitchFamily="18" charset="0"/>
                  <a:cs typeface="Arial" pitchFamily="34" charset="0"/>
                </a:rPr>
                <a:t>Redirector</a:t>
              </a:r>
            </a:p>
          </p:txBody>
        </p:sp>
        <p:cxnSp>
          <p:nvCxnSpPr>
            <p:cNvPr id="35" name="Elbow Connector 34"/>
            <p:cNvCxnSpPr>
              <a:stCxn id="26" idx="2"/>
              <a:endCxn id="33" idx="0"/>
            </p:cNvCxnSpPr>
            <p:nvPr/>
          </p:nvCxnSpPr>
          <p:spPr>
            <a:xfrm rot="5400000">
              <a:off x="3584576" y="4422775"/>
              <a:ext cx="29845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33" idx="1"/>
              <a:endCxn id="41994" idx="0"/>
            </p:cNvCxnSpPr>
            <p:nvPr/>
          </p:nvCxnSpPr>
          <p:spPr>
            <a:xfrm rot="10800000" flipV="1">
              <a:off x="1336675" y="4803775"/>
              <a:ext cx="1482725" cy="6953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1989" name="Text Box 6"/>
          <p:cNvSpPr txBox="1">
            <a:spLocks noChangeArrowheads="1"/>
          </p:cNvSpPr>
          <p:nvPr/>
        </p:nvSpPr>
        <p:spPr bwMode="auto">
          <a:xfrm>
            <a:off x="5181600" y="1119188"/>
            <a:ext cx="3733800" cy="5205412"/>
          </a:xfrm>
          <a:prstGeom prst="rect">
            <a:avLst/>
          </a:prstGeom>
          <a:noFill/>
          <a:ln w="9525">
            <a:noFill/>
            <a:miter lim="800000"/>
            <a:headEnd/>
            <a:tailEnd/>
          </a:ln>
        </p:spPr>
        <p:txBody>
          <a:bodyPr lIns="57607" tIns="28804" rIns="57607" bIns="28804"/>
          <a:lstStyle/>
          <a:p>
            <a:pPr marL="457200" indent="-457200">
              <a:buFontTx/>
              <a:buAutoNum type="arabicPeriod"/>
            </a:pPr>
            <a:endParaRPr lang="en-US" sz="140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SSO methods in Constituent API</a:t>
            </a:r>
          </a:p>
        </p:txBody>
      </p:sp>
      <p:sp>
        <p:nvSpPr>
          <p:cNvPr id="44034" name="Content Placeholder 2"/>
          <p:cNvSpPr>
            <a:spLocks noGrp="1"/>
          </p:cNvSpPr>
          <p:nvPr>
            <p:ph idx="1"/>
          </p:nvPr>
        </p:nvSpPr>
        <p:spPr/>
        <p:txBody>
          <a:bodyPr/>
          <a:lstStyle/>
          <a:p>
            <a:r>
              <a:rPr lang="en-US" sz="3200" smtClean="0">
                <a:latin typeface="Courier New" pitchFamily="49" charset="0"/>
                <a:cs typeface="Courier New" pitchFamily="49" charset="0"/>
              </a:rPr>
              <a:t>Login</a:t>
            </a:r>
          </a:p>
          <a:p>
            <a:pPr lvl="1">
              <a:buFont typeface="Lucida Sans Unicode" pitchFamily="34" charset="0"/>
              <a:buNone/>
            </a:pPr>
            <a:endParaRPr lang="en-US" sz="3200" smtClean="0">
              <a:latin typeface="Courier New" pitchFamily="49" charset="0"/>
              <a:cs typeface="Courier New" pitchFamily="49" charset="0"/>
            </a:endParaRPr>
          </a:p>
          <a:p>
            <a:r>
              <a:rPr lang="en-US" sz="3200" smtClean="0">
                <a:latin typeface="Courier New" pitchFamily="49" charset="0"/>
                <a:cs typeface="Courier New" pitchFamily="49" charset="0"/>
              </a:rPr>
              <a:t>Login (send_user_name=true)</a:t>
            </a:r>
          </a:p>
          <a:p>
            <a:pPr lvl="1"/>
            <a:endParaRPr lang="en-US" sz="3200" smtClean="0">
              <a:latin typeface="Courier New" pitchFamily="49" charset="0"/>
              <a:cs typeface="Courier New" pitchFamily="49" charset="0"/>
            </a:endParaRPr>
          </a:p>
          <a:p>
            <a:r>
              <a:rPr lang="en-US" sz="3200" smtClean="0">
                <a:latin typeface="Courier New" pitchFamily="49" charset="0"/>
                <a:cs typeface="Courier New" pitchFamily="49" charset="0"/>
              </a:rPr>
              <a:t>Logout</a:t>
            </a:r>
          </a:p>
          <a:p>
            <a:pPr lvl="1"/>
            <a:endParaRPr lang="en-US" sz="3200" smtClean="0">
              <a:latin typeface="Courier New" pitchFamily="49" charset="0"/>
              <a:cs typeface="Courier New" pitchFamily="49" charset="0"/>
            </a:endParaRPr>
          </a:p>
          <a:p>
            <a:r>
              <a:rPr lang="en-US" sz="3200" smtClean="0">
                <a:latin typeface="Courier New" pitchFamily="49" charset="0"/>
                <a:cs typeface="Courier New" pitchFamily="49" charset="0"/>
              </a:rPr>
              <a:t>LoginTest</a:t>
            </a:r>
          </a:p>
          <a:p>
            <a:pPr lvl="1"/>
            <a:endParaRPr lang="en-US" sz="3200" smtClean="0">
              <a:latin typeface="Courier New" pitchFamily="49" charset="0"/>
              <a:cs typeface="Courier New" pitchFamily="49" charset="0"/>
            </a:endParaRPr>
          </a:p>
          <a:p>
            <a:r>
              <a:rPr lang="en-US" sz="3200" smtClean="0">
                <a:latin typeface="Courier New" pitchFamily="49" charset="0"/>
                <a:cs typeface="Courier New" pitchFamily="49" charset="0"/>
              </a:rPr>
              <a:t>AuthenticateUser</a:t>
            </a:r>
          </a:p>
        </p:txBody>
      </p:sp>
      <p:sp>
        <p:nvSpPr>
          <p:cNvPr id="44035" name="Slide Number Placeholder 3"/>
          <p:cNvSpPr>
            <a:spLocks noGrp="1"/>
          </p:cNvSpPr>
          <p:nvPr>
            <p:ph type="sldNum" sz="quarter" idx="10"/>
          </p:nvPr>
        </p:nvSpPr>
        <p:spPr>
          <a:noFill/>
        </p:spPr>
        <p:txBody>
          <a:bodyPr/>
          <a:lstStyle/>
          <a:p>
            <a:fld id="{9C70E14A-8F50-41A2-A5A4-C05264F714CD}"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Useful features in all client APIs</a:t>
            </a:r>
          </a:p>
        </p:txBody>
      </p:sp>
      <p:sp>
        <p:nvSpPr>
          <p:cNvPr id="46082" name="Content Placeholder 2"/>
          <p:cNvSpPr>
            <a:spLocks noGrp="1"/>
          </p:cNvSpPr>
          <p:nvPr>
            <p:ph idx="1"/>
          </p:nvPr>
        </p:nvSpPr>
        <p:spPr/>
        <p:txBody>
          <a:bodyPr/>
          <a:lstStyle/>
          <a:p>
            <a:r>
              <a:rPr lang="en-US" sz="2400" smtClean="0"/>
              <a:t>Signing redirect URLs</a:t>
            </a:r>
          </a:p>
          <a:p>
            <a:pPr lvl="1"/>
            <a:endParaRPr lang="en-US" sz="1800" smtClean="0"/>
          </a:p>
          <a:p>
            <a:pPr lvl="1"/>
            <a:endParaRPr lang="en-US" sz="1800" smtClean="0"/>
          </a:p>
          <a:p>
            <a:r>
              <a:rPr lang="en-US" sz="2400" smtClean="0"/>
              <a:t>Automatic redirection via insecure channel</a:t>
            </a:r>
          </a:p>
          <a:p>
            <a:pPr lvl="1"/>
            <a:endParaRPr lang="en-US" sz="2000" smtClean="0"/>
          </a:p>
          <a:p>
            <a:endParaRPr lang="en-US" sz="2400" smtClean="0"/>
          </a:p>
          <a:p>
            <a:r>
              <a:rPr lang="en-US" sz="2400" smtClean="0"/>
              <a:t>Substitution of request parameters in redirect URLs</a:t>
            </a:r>
          </a:p>
          <a:p>
            <a:pPr lvl="1"/>
            <a:endParaRPr lang="en-US" sz="1800" smtClean="0"/>
          </a:p>
          <a:p>
            <a:pPr lvl="1"/>
            <a:endParaRPr lang="en-US" sz="1800" smtClean="0"/>
          </a:p>
          <a:p>
            <a:r>
              <a:rPr lang="en-US" sz="2400" smtClean="0"/>
              <a:t>Substitution of response elements in redirect URLs</a:t>
            </a:r>
          </a:p>
          <a:p>
            <a:pPr>
              <a:buFont typeface="Arial" charset="0"/>
              <a:buNone/>
            </a:pPr>
            <a:endParaRPr lang="en-US" sz="1600" smtClean="0"/>
          </a:p>
          <a:p>
            <a:endParaRPr lang="en-US" sz="2400" smtClean="0"/>
          </a:p>
        </p:txBody>
      </p:sp>
      <p:sp>
        <p:nvSpPr>
          <p:cNvPr id="46083" name="Slide Number Placeholder 3"/>
          <p:cNvSpPr>
            <a:spLocks noGrp="1"/>
          </p:cNvSpPr>
          <p:nvPr>
            <p:ph type="sldNum" sz="quarter" idx="10"/>
          </p:nvPr>
        </p:nvSpPr>
        <p:spPr>
          <a:noFill/>
        </p:spPr>
        <p:txBody>
          <a:bodyPr/>
          <a:lstStyle/>
          <a:p>
            <a:fld id="{66E56CDC-094F-467E-9031-588AC0E6D959}"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images.businessweek.com/ss/06/08/personalbest_timeline/image/bill_gat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5625" y="3048000"/>
            <a:ext cx="4762500" cy="3800475"/>
          </a:xfrm>
          <a:prstGeom prst="rect">
            <a:avLst/>
          </a:prstGeom>
          <a:noFill/>
          <a:ln w="9525">
            <a:noFill/>
            <a:miter lim="800000"/>
            <a:headEnd/>
            <a:tailEnd/>
          </a:ln>
        </p:spPr>
      </p:pic>
      <p:sp>
        <p:nvSpPr>
          <p:cNvPr id="48130" name="Title 1"/>
          <p:cNvSpPr>
            <a:spLocks noGrp="1"/>
          </p:cNvSpPr>
          <p:nvPr>
            <p:ph type="title"/>
          </p:nvPr>
        </p:nvSpPr>
        <p:spPr/>
        <p:txBody>
          <a:bodyPr/>
          <a:lstStyle/>
          <a:p>
            <a:r>
              <a:rPr lang="en-US" smtClean="0"/>
              <a:t>Time to read code!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Scenario 1: Establishing a session</a:t>
            </a:r>
          </a:p>
        </p:txBody>
      </p:sp>
      <p:sp>
        <p:nvSpPr>
          <p:cNvPr id="50178" name="Content Placeholder 2"/>
          <p:cNvSpPr>
            <a:spLocks noGrp="1"/>
          </p:cNvSpPr>
          <p:nvPr>
            <p:ph idx="1"/>
          </p:nvPr>
        </p:nvSpPr>
        <p:spPr/>
        <p:txBody>
          <a:bodyPr/>
          <a:lstStyle/>
          <a:p>
            <a:pPr>
              <a:buFont typeface="Arial" charset="0"/>
              <a:buNone/>
            </a:pPr>
            <a:r>
              <a:rPr lang="en-US" sz="2000" b="1" smtClean="0"/>
              <a:t>Problem:</a:t>
            </a:r>
          </a:p>
          <a:p>
            <a:pPr>
              <a:buFont typeface="Arial" charset="0"/>
              <a:buNone/>
            </a:pPr>
            <a:endParaRPr lang="en-US" sz="2000" smtClean="0"/>
          </a:p>
          <a:p>
            <a:pPr>
              <a:buFont typeface="Arial" charset="0"/>
              <a:buNone/>
            </a:pPr>
            <a:r>
              <a:rPr lang="en-US" sz="2000" smtClean="0"/>
              <a:t>First visit to partner site. Need to establish a session.</a:t>
            </a:r>
          </a:p>
        </p:txBody>
      </p:sp>
      <p:sp>
        <p:nvSpPr>
          <p:cNvPr id="50179" name="Content Placeholder 2"/>
          <p:cNvSpPr txBox="1">
            <a:spLocks/>
          </p:cNvSpPr>
          <p:nvPr/>
        </p:nvSpPr>
        <p:spPr bwMode="auto">
          <a:xfrm>
            <a:off x="457200" y="3276600"/>
            <a:ext cx="8458200" cy="2971800"/>
          </a:xfrm>
          <a:prstGeom prst="rect">
            <a:avLst/>
          </a:prstGeom>
          <a:noFill/>
          <a:ln w="9525">
            <a:noFill/>
            <a:miter lim="800000"/>
            <a:headEnd/>
            <a:tailEnd/>
          </a:ln>
        </p:spPr>
        <p:txBody>
          <a:bodyPr/>
          <a:lstStyle/>
          <a:p>
            <a:pPr marL="457200" indent="-457200" eaLnBrk="0" hangingPunct="0">
              <a:buClr>
                <a:schemeClr val="accent2"/>
              </a:buClr>
              <a:buSzPct val="85000"/>
            </a:pPr>
            <a:r>
              <a:rPr lang="en-US" sz="2000" b="1"/>
              <a:t>Solution:</a:t>
            </a:r>
          </a:p>
          <a:p>
            <a:pPr marL="457200" indent="-457200" eaLnBrk="0" hangingPunct="0">
              <a:buClr>
                <a:schemeClr val="accent2"/>
              </a:buClr>
              <a:buSzPct val="85000"/>
              <a:buFont typeface="Arial" charset="0"/>
              <a:buAutoNum type="arabicPeriod"/>
            </a:pPr>
            <a:r>
              <a:rPr lang="en-US" sz="2000"/>
              <a:t>Redirect to:</a:t>
            </a:r>
          </a:p>
          <a:p>
            <a:pPr marL="914400" lvl="1" indent="-457200" eaLnBrk="0" hangingPunct="0">
              <a:buClr>
                <a:schemeClr val="accent2"/>
              </a:buClr>
              <a:buSzPct val="85000"/>
            </a:pPr>
            <a:r>
              <a:rPr lang="en-US" sz="1800" b="1">
                <a:latin typeface="Courier New" pitchFamily="49" charset="0"/>
                <a:cs typeface="Courier New" pitchFamily="49" charset="0"/>
                <a:hlinkClick r:id="rId3"/>
              </a:rPr>
              <a:t>http</a:t>
            </a:r>
            <a:r>
              <a:rPr lang="en-US" sz="1800">
                <a:latin typeface="Courier New" pitchFamily="49" charset="0"/>
                <a:cs typeface="Courier New" pitchFamily="49" charset="0"/>
                <a:hlinkClick r:id="rId3"/>
              </a:rPr>
              <a:t>://[org]/site/CRConsAPI?method=loginTest</a:t>
            </a:r>
            <a:endParaRPr lang="en-US" sz="1800">
              <a:latin typeface="Courier New" pitchFamily="49" charset="0"/>
              <a:cs typeface="Courier New" pitchFamily="49" charset="0"/>
            </a:endParaRPr>
          </a:p>
          <a:p>
            <a:pPr marL="914400" lvl="1" indent="-457200" eaLnBrk="0" hangingPunct="0">
              <a:buClr>
                <a:schemeClr val="accent2"/>
              </a:buClr>
              <a:buSzPct val="85000"/>
            </a:pPr>
            <a:r>
              <a:rPr lang="en-US" sz="1800">
                <a:latin typeface="Courier New" pitchFamily="49" charset="0"/>
                <a:cs typeface="Courier New" pitchFamily="49" charset="0"/>
              </a:rPr>
              <a:t>&amp;api_key=&lt;key&gt;&amp;v=1.0</a:t>
            </a:r>
          </a:p>
          <a:p>
            <a:pPr marL="914400" lvl="1" indent="-457200" eaLnBrk="0" hangingPunct="0">
              <a:buClr>
                <a:schemeClr val="accent2"/>
              </a:buClr>
              <a:buSzPct val="85000"/>
            </a:pPr>
            <a:r>
              <a:rPr lang="en-US" sz="1800">
                <a:latin typeface="Courier New" pitchFamily="49" charset="0"/>
                <a:cs typeface="Courier New" pitchFamily="49" charset="0"/>
              </a:rPr>
              <a:t>&amp;sign_redirects=true</a:t>
            </a:r>
          </a:p>
          <a:p>
            <a:pPr marL="914400" lvl="1" indent="-457200" eaLnBrk="0" hangingPunct="0">
              <a:buClr>
                <a:schemeClr val="accent2"/>
              </a:buClr>
              <a:buSzPct val="85000"/>
            </a:pPr>
            <a:r>
              <a:rPr lang="en-US" sz="1800">
                <a:latin typeface="Courier New" pitchFamily="49" charset="0"/>
                <a:cs typeface="Courier New" pitchFamily="49" charset="0"/>
              </a:rPr>
              <a:t>&amp;success_redirect=&lt;page&gt;?cons_id=${loginResponse/cons_id}</a:t>
            </a:r>
          </a:p>
          <a:p>
            <a:pPr marL="914400" lvl="1" indent="-457200" eaLnBrk="0" hangingPunct="0">
              <a:buClr>
                <a:schemeClr val="accent2"/>
              </a:buClr>
              <a:buSzPct val="85000"/>
            </a:pPr>
            <a:r>
              <a:rPr lang="en-US" sz="1800">
                <a:latin typeface="Courier New" pitchFamily="49" charset="0"/>
                <a:cs typeface="Courier New" pitchFamily="49" charset="0"/>
              </a:rPr>
              <a:t>&amp;error_redirect=&lt;page&gt;?cons_id=0</a:t>
            </a:r>
          </a:p>
          <a:p>
            <a:pPr marL="457200" indent="-457200" eaLnBrk="0" hangingPunct="0">
              <a:buClr>
                <a:schemeClr val="accent2"/>
              </a:buClr>
              <a:buSzPct val="85000"/>
              <a:buFont typeface="Arial" charset="0"/>
              <a:buAutoNum type="arabicPeriod"/>
            </a:pPr>
            <a:r>
              <a:rPr lang="en-US" sz="2000">
                <a:cs typeface="Courier New" pitchFamily="49" charset="0"/>
              </a:rPr>
              <a:t>Upon return, verify signature and, if cons_id != 0, log the user in</a:t>
            </a:r>
          </a:p>
          <a:p>
            <a:pPr marL="914400" lvl="1" indent="-457200" eaLnBrk="0" hangingPunct="0">
              <a:buClr>
                <a:schemeClr val="accent2"/>
              </a:buClr>
              <a:buSzPct val="85000"/>
              <a:buFont typeface="Arial" charset="0"/>
              <a:buChar char="•"/>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9"/>
          <p:cNvSpPr>
            <a:spLocks noGrp="1" noChangeArrowheads="1"/>
          </p:cNvSpPr>
          <p:nvPr>
            <p:ph type="title"/>
          </p:nvPr>
        </p:nvSpPr>
        <p:spPr/>
        <p:txBody>
          <a:bodyPr/>
          <a:lstStyle/>
          <a:p>
            <a:pPr eaLnBrk="1" hangingPunct="1"/>
            <a:r>
              <a:rPr lang="en-US" sz="3000" smtClean="0"/>
              <a:t>Agenda</a:t>
            </a:r>
          </a:p>
        </p:txBody>
      </p:sp>
      <p:sp>
        <p:nvSpPr>
          <p:cNvPr id="15362" name="Rectangle 40"/>
          <p:cNvSpPr>
            <a:spLocks noGrp="1" noChangeArrowheads="1"/>
          </p:cNvSpPr>
          <p:nvPr>
            <p:ph idx="1"/>
          </p:nvPr>
        </p:nvSpPr>
        <p:spPr/>
        <p:txBody>
          <a:bodyPr/>
          <a:lstStyle/>
          <a:p>
            <a:pPr eaLnBrk="1" hangingPunct="1"/>
            <a:r>
              <a:rPr lang="en-US" smtClean="0"/>
              <a:t>SSO</a:t>
            </a:r>
          </a:p>
          <a:p>
            <a:pPr lvl="1" eaLnBrk="1" hangingPunct="1"/>
            <a:r>
              <a:rPr lang="en-US" smtClean="0"/>
              <a:t>Review PHP example in EC2</a:t>
            </a:r>
          </a:p>
          <a:p>
            <a:pPr eaLnBrk="1" hangingPunct="1"/>
            <a:endParaRPr lang="en-US" smtClean="0"/>
          </a:p>
          <a:p>
            <a:pPr eaLnBrk="1" hangingPunct="1"/>
            <a:r>
              <a:rPr lang="en-US" smtClean="0"/>
              <a:t>Donation Kiosk</a:t>
            </a:r>
          </a:p>
          <a:p>
            <a:pPr lvl="1" eaLnBrk="1" hangingPunct="1"/>
            <a:r>
              <a:rPr lang="en-US" smtClean="0"/>
              <a:t>JavaScript example showing cross-domain access</a:t>
            </a:r>
          </a:p>
          <a:p>
            <a:pPr eaLnBrk="1" hangingPunct="1"/>
            <a:endParaRPr lang="en-US" smtClean="0"/>
          </a:p>
          <a:p>
            <a:pPr eaLnBrk="1" hangingPunct="1"/>
            <a:r>
              <a:rPr lang="en-US" smtClean="0"/>
              <a:t>AJAX Proxy</a:t>
            </a:r>
          </a:p>
          <a:p>
            <a:pPr lvl="1" eaLnBrk="1" hangingPunct="1"/>
            <a:r>
              <a:rPr lang="en-US" smtClean="0"/>
              <a:t>Adding a currency converter to a donation form</a:t>
            </a:r>
          </a:p>
          <a:p>
            <a:pPr eaLnBrk="1" hangingPunct="1"/>
            <a:endParaRPr lang="en-US" smtClean="0"/>
          </a:p>
          <a:p>
            <a:pPr eaLnBrk="1" hangingPunct="1">
              <a:buFont typeface="Arial" charset="0"/>
              <a:buNone/>
            </a:pPr>
            <a:endParaRPr lang="en-US" smtClean="0"/>
          </a:p>
        </p:txBody>
      </p:sp>
      <p:sp>
        <p:nvSpPr>
          <p:cNvPr id="15363" name="Slide Number Placeholder 3"/>
          <p:cNvSpPr>
            <a:spLocks noGrp="1"/>
          </p:cNvSpPr>
          <p:nvPr>
            <p:ph type="sldNum" sz="quarter" idx="10"/>
          </p:nvPr>
        </p:nvSpPr>
        <p:spPr>
          <a:noFill/>
        </p:spPr>
        <p:txBody>
          <a:bodyPr/>
          <a:lstStyle/>
          <a:p>
            <a:fld id="{04E4DCAB-4301-42D4-B080-11ABDAE9F965}"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Scenario 2: Access to restricted content</a:t>
            </a:r>
          </a:p>
        </p:txBody>
      </p:sp>
      <p:sp>
        <p:nvSpPr>
          <p:cNvPr id="52226" name="Content Placeholder 2"/>
          <p:cNvSpPr>
            <a:spLocks noGrp="1"/>
          </p:cNvSpPr>
          <p:nvPr>
            <p:ph idx="1"/>
          </p:nvPr>
        </p:nvSpPr>
        <p:spPr/>
        <p:txBody>
          <a:bodyPr/>
          <a:lstStyle/>
          <a:p>
            <a:pPr>
              <a:buFont typeface="Arial" charset="0"/>
              <a:buNone/>
            </a:pPr>
            <a:r>
              <a:rPr lang="en-US" sz="2000" b="1" smtClean="0"/>
              <a:t>Problem:</a:t>
            </a:r>
          </a:p>
          <a:p>
            <a:pPr>
              <a:buFont typeface="Arial" charset="0"/>
              <a:buNone/>
            </a:pPr>
            <a:endParaRPr lang="en-US" sz="2000" smtClean="0"/>
          </a:p>
          <a:p>
            <a:pPr>
              <a:buFont typeface="Arial" charset="0"/>
              <a:buNone/>
            </a:pPr>
            <a:r>
              <a:rPr lang="en-US" sz="2000" smtClean="0"/>
              <a:t>User requests protected resource.</a:t>
            </a:r>
          </a:p>
        </p:txBody>
      </p:sp>
      <p:sp>
        <p:nvSpPr>
          <p:cNvPr id="52227" name="Content Placeholder 2"/>
          <p:cNvSpPr txBox="1">
            <a:spLocks/>
          </p:cNvSpPr>
          <p:nvPr/>
        </p:nvSpPr>
        <p:spPr bwMode="auto">
          <a:xfrm>
            <a:off x="457200" y="3276600"/>
            <a:ext cx="8458200" cy="2971800"/>
          </a:xfrm>
          <a:prstGeom prst="rect">
            <a:avLst/>
          </a:prstGeom>
          <a:noFill/>
          <a:ln w="9525">
            <a:noFill/>
            <a:miter lim="800000"/>
            <a:headEnd/>
            <a:tailEnd/>
          </a:ln>
        </p:spPr>
        <p:txBody>
          <a:bodyPr/>
          <a:lstStyle/>
          <a:p>
            <a:pPr marL="457200" indent="-457200" eaLnBrk="0" hangingPunct="0">
              <a:buClr>
                <a:schemeClr val="accent2"/>
              </a:buClr>
              <a:buSzPct val="85000"/>
            </a:pPr>
            <a:r>
              <a:rPr lang="en-US" sz="2000" b="1"/>
              <a:t>Solution:</a:t>
            </a:r>
          </a:p>
          <a:p>
            <a:pPr marL="457200" indent="-457200" eaLnBrk="0" hangingPunct="0">
              <a:buClr>
                <a:schemeClr val="accent2"/>
              </a:buClr>
              <a:buSzPct val="85000"/>
              <a:buFont typeface="Arial" charset="0"/>
              <a:buAutoNum type="arabicPeriod"/>
            </a:pPr>
            <a:r>
              <a:rPr lang="en-US" sz="2000"/>
              <a:t>Redirect to:</a:t>
            </a:r>
          </a:p>
          <a:p>
            <a:pPr marL="914400" lvl="1" indent="-457200" eaLnBrk="0" hangingPunct="0">
              <a:buClr>
                <a:schemeClr val="accent2"/>
              </a:buClr>
              <a:buSzPct val="85000"/>
            </a:pPr>
            <a:r>
              <a:rPr lang="en-US" sz="1800" b="1">
                <a:latin typeface="Courier New" pitchFamily="49" charset="0"/>
                <a:cs typeface="Courier New" pitchFamily="49" charset="0"/>
                <a:hlinkClick r:id="rId3"/>
              </a:rPr>
              <a:t>http</a:t>
            </a:r>
            <a:r>
              <a:rPr lang="en-US" sz="1800">
                <a:latin typeface="Courier New" pitchFamily="49" charset="0"/>
                <a:cs typeface="Courier New" pitchFamily="49" charset="0"/>
                <a:hlinkClick r:id="rId3"/>
              </a:rPr>
              <a:t>://[org]/site/CRConsAPI?method=loginTest</a:t>
            </a:r>
            <a:endParaRPr lang="en-US" sz="1800">
              <a:latin typeface="Courier New" pitchFamily="49" charset="0"/>
              <a:cs typeface="Courier New" pitchFamily="49" charset="0"/>
            </a:endParaRPr>
          </a:p>
          <a:p>
            <a:pPr marL="914400" lvl="1" indent="-457200" eaLnBrk="0" hangingPunct="0">
              <a:buClr>
                <a:schemeClr val="accent2"/>
              </a:buClr>
              <a:buSzPct val="85000"/>
            </a:pPr>
            <a:r>
              <a:rPr lang="en-US" sz="1800">
                <a:latin typeface="Courier New" pitchFamily="49" charset="0"/>
                <a:cs typeface="Courier New" pitchFamily="49" charset="0"/>
              </a:rPr>
              <a:t>&amp;api_key=&lt;key&gt;&amp;v=1.0</a:t>
            </a:r>
          </a:p>
          <a:p>
            <a:pPr marL="914400" lvl="1" indent="-457200" eaLnBrk="0" hangingPunct="0">
              <a:buClr>
                <a:schemeClr val="accent2"/>
              </a:buClr>
              <a:buSzPct val="85000"/>
            </a:pPr>
            <a:r>
              <a:rPr lang="en-US" sz="1800">
                <a:latin typeface="Courier New" pitchFamily="49" charset="0"/>
                <a:cs typeface="Courier New" pitchFamily="49" charset="0"/>
              </a:rPr>
              <a:t>&amp;sign_redirects=true</a:t>
            </a:r>
          </a:p>
          <a:p>
            <a:pPr marL="914400" lvl="1" indent="-457200" eaLnBrk="0" hangingPunct="0">
              <a:buClr>
                <a:schemeClr val="accent2"/>
              </a:buClr>
              <a:buSzPct val="85000"/>
            </a:pPr>
            <a:r>
              <a:rPr lang="en-US" sz="1800">
                <a:latin typeface="Courier New" pitchFamily="49" charset="0"/>
                <a:cs typeface="Courier New" pitchFamily="49" charset="0"/>
              </a:rPr>
              <a:t>&amp;success_redirect=&lt;page&gt;?cons_id=${loginResponse/cons_id}</a:t>
            </a:r>
          </a:p>
          <a:p>
            <a:pPr marL="914400" lvl="1" indent="-457200" eaLnBrk="0" hangingPunct="0">
              <a:buClr>
                <a:schemeClr val="accent2"/>
              </a:buClr>
              <a:buSzPct val="85000"/>
            </a:pPr>
            <a:r>
              <a:rPr lang="en-US" sz="1800">
                <a:latin typeface="Courier New" pitchFamily="49" charset="0"/>
                <a:cs typeface="Courier New" pitchFamily="49" charset="0"/>
              </a:rPr>
              <a:t>&amp;error_redirect=&lt;login page&gt;</a:t>
            </a:r>
          </a:p>
          <a:p>
            <a:pPr marL="457200" indent="-457200" eaLnBrk="0" hangingPunct="0">
              <a:buClr>
                <a:schemeClr val="accent2"/>
              </a:buClr>
              <a:buSzPct val="85000"/>
              <a:buFont typeface="Arial" charset="0"/>
              <a:buAutoNum type="arabicPeriod"/>
            </a:pPr>
            <a:r>
              <a:rPr lang="en-US" sz="2000">
                <a:cs typeface="Courier New" pitchFamily="49" charset="0"/>
              </a:rPr>
              <a:t>Upon return, verify signature and, if cons_id != 0, log the user in</a:t>
            </a:r>
          </a:p>
          <a:p>
            <a:pPr marL="457200" indent="-457200" eaLnBrk="0" hangingPunct="0">
              <a:buClr>
                <a:schemeClr val="accent2"/>
              </a:buClr>
              <a:buSzPct val="85000"/>
              <a:buFont typeface="Arial" charset="0"/>
              <a:buAutoNum type="arabicPeriod"/>
            </a:pPr>
            <a:r>
              <a:rPr lang="en-US" sz="2000">
                <a:cs typeface="Courier New" pitchFamily="49" charset="0"/>
              </a:rPr>
              <a:t>If still not logged in, redirects to a login page on the partner site</a:t>
            </a:r>
          </a:p>
          <a:p>
            <a:pPr marL="914400" lvl="1" indent="-457200" eaLnBrk="0" hangingPunct="0">
              <a:buClr>
                <a:schemeClr val="accent2"/>
              </a:buClr>
              <a:buSzPct val="85000"/>
              <a:buFont typeface="Arial" charset="0"/>
              <a:buChar char="•"/>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Scenario 3: Login Process</a:t>
            </a:r>
          </a:p>
        </p:txBody>
      </p:sp>
      <p:sp>
        <p:nvSpPr>
          <p:cNvPr id="54274" name="Content Placeholder 2"/>
          <p:cNvSpPr>
            <a:spLocks noGrp="1"/>
          </p:cNvSpPr>
          <p:nvPr>
            <p:ph idx="1"/>
          </p:nvPr>
        </p:nvSpPr>
        <p:spPr/>
        <p:txBody>
          <a:bodyPr/>
          <a:lstStyle/>
          <a:p>
            <a:pPr>
              <a:buFont typeface="Arial" charset="0"/>
              <a:buNone/>
            </a:pPr>
            <a:r>
              <a:rPr lang="en-US" sz="2000" b="1" smtClean="0"/>
              <a:t>Problem:</a:t>
            </a:r>
          </a:p>
          <a:p>
            <a:pPr>
              <a:buFont typeface="Arial" charset="0"/>
              <a:buNone/>
            </a:pPr>
            <a:endParaRPr lang="en-US" sz="2000" smtClean="0"/>
          </a:p>
          <a:p>
            <a:pPr>
              <a:buFont typeface="Arial" charset="0"/>
              <a:buNone/>
            </a:pPr>
            <a:r>
              <a:rPr lang="en-US" sz="2000" smtClean="0"/>
              <a:t>Need to authenticate username/password.</a:t>
            </a:r>
          </a:p>
        </p:txBody>
      </p:sp>
      <p:sp>
        <p:nvSpPr>
          <p:cNvPr id="54275" name="Content Placeholder 2"/>
          <p:cNvSpPr txBox="1">
            <a:spLocks/>
          </p:cNvSpPr>
          <p:nvPr/>
        </p:nvSpPr>
        <p:spPr bwMode="auto">
          <a:xfrm>
            <a:off x="457200" y="2590800"/>
            <a:ext cx="8458200" cy="3810000"/>
          </a:xfrm>
          <a:prstGeom prst="rect">
            <a:avLst/>
          </a:prstGeom>
          <a:noFill/>
          <a:ln w="9525">
            <a:noFill/>
            <a:miter lim="800000"/>
            <a:headEnd/>
            <a:tailEnd/>
          </a:ln>
        </p:spPr>
        <p:txBody>
          <a:bodyPr/>
          <a:lstStyle/>
          <a:p>
            <a:pPr marL="457200" indent="-457200" eaLnBrk="0" hangingPunct="0">
              <a:buClr>
                <a:schemeClr val="accent2"/>
              </a:buClr>
              <a:buSzPct val="85000"/>
            </a:pPr>
            <a:r>
              <a:rPr lang="en-US" sz="2000" b="1"/>
              <a:t>Solution:</a:t>
            </a:r>
          </a:p>
          <a:p>
            <a:pPr marL="457200" indent="-457200" eaLnBrk="0" hangingPunct="0">
              <a:buClr>
                <a:schemeClr val="accent2"/>
              </a:buClr>
              <a:buSzPct val="85000"/>
              <a:buFont typeface="Arial" charset="0"/>
              <a:buAutoNum type="arabicPeriod"/>
            </a:pPr>
            <a:r>
              <a:rPr lang="en-US" sz="2000"/>
              <a:t>Form should </a:t>
            </a:r>
            <a:r>
              <a:rPr lang="en-US" sz="2000" b="1" i="1"/>
              <a:t>post</a:t>
            </a:r>
            <a:r>
              <a:rPr lang="en-US" sz="2000"/>
              <a:t> to this URL:</a:t>
            </a:r>
          </a:p>
          <a:p>
            <a:pPr marL="914400" lvl="1" indent="-457200" eaLnBrk="0" hangingPunct="0">
              <a:buClr>
                <a:schemeClr val="accent2"/>
              </a:buClr>
              <a:buSzPct val="85000"/>
            </a:pPr>
            <a:r>
              <a:rPr lang="en-US" sz="1800" b="1">
                <a:latin typeface="Courier New" pitchFamily="49" charset="0"/>
                <a:cs typeface="Courier New" pitchFamily="49" charset="0"/>
                <a:hlinkClick r:id="rId3"/>
              </a:rPr>
              <a:t>https</a:t>
            </a:r>
            <a:r>
              <a:rPr lang="en-US" sz="1800">
                <a:latin typeface="Courier New" pitchFamily="49" charset="0"/>
                <a:cs typeface="Courier New" pitchFamily="49" charset="0"/>
                <a:hlinkClick r:id="rId3"/>
              </a:rPr>
              <a:t>://securex.convio.net/[org]/site/CRConsAPI</a:t>
            </a:r>
            <a:endParaRPr lang="en-US" sz="1800">
              <a:latin typeface="Courier New" pitchFamily="49" charset="0"/>
              <a:cs typeface="Courier New" pitchFamily="49" charset="0"/>
            </a:endParaRPr>
          </a:p>
          <a:p>
            <a:pPr marL="457200" indent="-457200" eaLnBrk="0" hangingPunct="0">
              <a:buClr>
                <a:schemeClr val="accent2"/>
              </a:buClr>
              <a:buSzPct val="85000"/>
              <a:buFont typeface="Arial" charset="0"/>
              <a:buAutoNum type="arabicPeriod"/>
            </a:pPr>
            <a:r>
              <a:rPr lang="en-US" sz="2000">
                <a:cs typeface="Courier New" pitchFamily="49" charset="0"/>
              </a:rPr>
              <a:t>Hidden inputs</a:t>
            </a:r>
          </a:p>
          <a:p>
            <a:pPr marL="914400" lvl="1" indent="-457200" eaLnBrk="0" hangingPunct="0">
              <a:buClr>
                <a:schemeClr val="accent2"/>
              </a:buClr>
              <a:buSzPct val="85000"/>
            </a:pPr>
            <a:r>
              <a:rPr lang="en-US" sz="1800">
                <a:latin typeface="Courier New" pitchFamily="49" charset="0"/>
                <a:cs typeface="Courier New" pitchFamily="49" charset="0"/>
              </a:rPr>
              <a:t>api_key=&lt;key&gt;,v=1.0,method=login,sign_redirects=true</a:t>
            </a:r>
          </a:p>
          <a:p>
            <a:pPr marL="914400" lvl="1" indent="-457200" eaLnBrk="0" hangingPunct="0">
              <a:buClr>
                <a:schemeClr val="accent2"/>
              </a:buClr>
              <a:buSzPct val="85000"/>
            </a:pPr>
            <a:r>
              <a:rPr lang="en-US" sz="1800">
                <a:latin typeface="Courier New" pitchFamily="49" charset="0"/>
                <a:cs typeface="Courier New" pitchFamily="49" charset="0"/>
              </a:rPr>
              <a:t>success_redirect=&lt;page&gt;?cons_id=${loginResponse/cons_id}</a:t>
            </a:r>
          </a:p>
          <a:p>
            <a:pPr marL="914400" lvl="1" indent="-457200" eaLnBrk="0" hangingPunct="0">
              <a:buClr>
                <a:schemeClr val="accent2"/>
              </a:buClr>
              <a:buSzPct val="85000"/>
            </a:pPr>
            <a:r>
              <a:rPr lang="en-US" sz="1800">
                <a:latin typeface="Courier New" pitchFamily="49" charset="0"/>
                <a:cs typeface="Courier New" pitchFamily="49" charset="0"/>
              </a:rPr>
              <a:t>error_redirect=&lt;login page&gt;</a:t>
            </a:r>
            <a:br>
              <a:rPr lang="en-US" sz="1800">
                <a:latin typeface="Courier New" pitchFamily="49" charset="0"/>
                <a:cs typeface="Courier New" pitchFamily="49" charset="0"/>
              </a:rPr>
            </a:br>
            <a:r>
              <a:rPr lang="en-US" sz="1800">
                <a:latin typeface="Courier New" pitchFamily="49" charset="0"/>
                <a:cs typeface="Courier New" pitchFamily="49" charset="0"/>
              </a:rPr>
              <a:t>?code=${errorResponse/code}</a:t>
            </a:r>
            <a:br>
              <a:rPr lang="en-US" sz="1800">
                <a:latin typeface="Courier New" pitchFamily="49" charset="0"/>
                <a:cs typeface="Courier New" pitchFamily="49" charset="0"/>
              </a:rPr>
            </a:br>
            <a:r>
              <a:rPr lang="en-US" sz="1800">
                <a:latin typeface="Courier New" pitchFamily="49" charset="0"/>
                <a:cs typeface="Courier New" pitchFamily="49" charset="0"/>
              </a:rPr>
              <a:t>&amp;message=${errorResponse/message}</a:t>
            </a:r>
          </a:p>
          <a:p>
            <a:pPr marL="457200" indent="-457200" eaLnBrk="0" hangingPunct="0">
              <a:buClr>
                <a:schemeClr val="accent2"/>
              </a:buClr>
              <a:buSzPct val="85000"/>
              <a:buFont typeface="Arial" charset="0"/>
              <a:buAutoNum type="arabicPeriod"/>
            </a:pPr>
            <a:r>
              <a:rPr lang="en-US" sz="2000">
                <a:cs typeface="Courier New" pitchFamily="49" charset="0"/>
              </a:rPr>
              <a:t>Input fields</a:t>
            </a:r>
          </a:p>
          <a:p>
            <a:pPr marL="914400" lvl="1" indent="-457200" eaLnBrk="0" hangingPunct="0">
              <a:buClr>
                <a:schemeClr val="accent2"/>
              </a:buClr>
              <a:buSzPct val="85000"/>
            </a:pPr>
            <a:r>
              <a:rPr lang="en-US" sz="1800">
                <a:latin typeface="Courier New" pitchFamily="49" charset="0"/>
                <a:cs typeface="Courier New" pitchFamily="49" charset="0"/>
              </a:rPr>
              <a:t>&lt;input name=user_name type=text&gt;</a:t>
            </a:r>
          </a:p>
          <a:p>
            <a:pPr marL="914400" lvl="1" indent="-457200" eaLnBrk="0" hangingPunct="0">
              <a:buClr>
                <a:schemeClr val="accent2"/>
              </a:buClr>
              <a:buSzPct val="85000"/>
            </a:pPr>
            <a:r>
              <a:rPr lang="en-US" sz="1800">
                <a:latin typeface="Courier New" pitchFamily="49" charset="0"/>
                <a:cs typeface="Courier New" pitchFamily="49" charset="0"/>
              </a:rPr>
              <a:t>&lt;input name=password type=password&gt;</a:t>
            </a:r>
          </a:p>
          <a:p>
            <a:pPr marL="914400" lvl="1" indent="-457200" eaLnBrk="0" hangingPunct="0">
              <a:buClr>
                <a:schemeClr val="accent2"/>
              </a:buClr>
              <a:buSzPct val="85000"/>
            </a:pPr>
            <a:r>
              <a:rPr lang="en-US" sz="1800">
                <a:latin typeface="Courier New" pitchFamily="49" charset="0"/>
                <a:cs typeface="Courier New" pitchFamily="49" charset="0"/>
              </a:rPr>
              <a:t>&lt;input name=remember_me type=checkbox&gt;</a:t>
            </a:r>
          </a:p>
          <a:p>
            <a:pPr marL="914400" lvl="1" indent="-457200" eaLnBrk="0" hangingPunct="0">
              <a:buClr>
                <a:schemeClr val="accent2"/>
              </a:buClr>
              <a:buSzPct val="85000"/>
              <a:buFont typeface="Arial" charset="0"/>
              <a:buChar char="•"/>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Scenario 4: Logout Process</a:t>
            </a:r>
          </a:p>
        </p:txBody>
      </p:sp>
      <p:sp>
        <p:nvSpPr>
          <p:cNvPr id="56322" name="Content Placeholder 2"/>
          <p:cNvSpPr>
            <a:spLocks noGrp="1"/>
          </p:cNvSpPr>
          <p:nvPr>
            <p:ph idx="1"/>
          </p:nvPr>
        </p:nvSpPr>
        <p:spPr/>
        <p:txBody>
          <a:bodyPr/>
          <a:lstStyle/>
          <a:p>
            <a:pPr>
              <a:buFont typeface="Arial" charset="0"/>
              <a:buNone/>
            </a:pPr>
            <a:r>
              <a:rPr lang="en-US" sz="2000" b="1" smtClean="0"/>
              <a:t>Problem:</a:t>
            </a:r>
          </a:p>
          <a:p>
            <a:pPr>
              <a:buFont typeface="Arial" charset="0"/>
              <a:buNone/>
            </a:pPr>
            <a:endParaRPr lang="en-US" sz="2000" smtClean="0"/>
          </a:p>
          <a:p>
            <a:pPr>
              <a:buFont typeface="Arial" charset="0"/>
              <a:buNone/>
            </a:pPr>
            <a:r>
              <a:rPr lang="en-US" sz="2000" smtClean="0"/>
              <a:t>Use logs out of partner site</a:t>
            </a:r>
          </a:p>
        </p:txBody>
      </p:sp>
      <p:sp>
        <p:nvSpPr>
          <p:cNvPr id="56323" name="Content Placeholder 2"/>
          <p:cNvSpPr txBox="1">
            <a:spLocks/>
          </p:cNvSpPr>
          <p:nvPr/>
        </p:nvSpPr>
        <p:spPr bwMode="auto">
          <a:xfrm>
            <a:off x="381000" y="2743200"/>
            <a:ext cx="8458200" cy="3657600"/>
          </a:xfrm>
          <a:prstGeom prst="rect">
            <a:avLst/>
          </a:prstGeom>
          <a:noFill/>
          <a:ln w="9525">
            <a:noFill/>
            <a:miter lim="800000"/>
            <a:headEnd/>
            <a:tailEnd/>
          </a:ln>
        </p:spPr>
        <p:txBody>
          <a:bodyPr/>
          <a:lstStyle/>
          <a:p>
            <a:pPr marL="457200" indent="-457200" eaLnBrk="0" hangingPunct="0">
              <a:buClr>
                <a:schemeClr val="accent2"/>
              </a:buClr>
              <a:buSzPct val="85000"/>
            </a:pPr>
            <a:r>
              <a:rPr lang="en-US" sz="2000" b="1"/>
              <a:t>Solution:</a:t>
            </a:r>
          </a:p>
          <a:p>
            <a:pPr marL="457200" indent="-457200" eaLnBrk="0" hangingPunct="0">
              <a:buClr>
                <a:schemeClr val="accent2"/>
              </a:buClr>
              <a:buSzPct val="85000"/>
              <a:buFont typeface="Arial" charset="0"/>
              <a:buAutoNum type="arabicPeriod"/>
            </a:pPr>
            <a:r>
              <a:rPr lang="en-US" sz="2000"/>
              <a:t>Form should </a:t>
            </a:r>
            <a:r>
              <a:rPr lang="en-US" sz="2000" b="1" i="1"/>
              <a:t>post</a:t>
            </a:r>
            <a:r>
              <a:rPr lang="en-US" sz="2000"/>
              <a:t> to this URL:</a:t>
            </a:r>
          </a:p>
          <a:p>
            <a:pPr marL="914400" lvl="1" indent="-457200" eaLnBrk="0" hangingPunct="0">
              <a:buClr>
                <a:schemeClr val="accent2"/>
              </a:buClr>
              <a:buSzPct val="85000"/>
            </a:pPr>
            <a:r>
              <a:rPr lang="en-US" sz="1800" b="1">
                <a:latin typeface="Courier New" pitchFamily="49" charset="0"/>
                <a:cs typeface="Courier New" pitchFamily="49" charset="0"/>
                <a:hlinkClick r:id="rId3"/>
              </a:rPr>
              <a:t>https</a:t>
            </a:r>
            <a:r>
              <a:rPr lang="en-US" sz="1800">
                <a:latin typeface="Courier New" pitchFamily="49" charset="0"/>
                <a:cs typeface="Courier New" pitchFamily="49" charset="0"/>
                <a:hlinkClick r:id="rId3"/>
              </a:rPr>
              <a:t>://securex.convio.net/[org]/site/CRConsAPI</a:t>
            </a:r>
            <a:endParaRPr lang="en-US" sz="1800">
              <a:latin typeface="Courier New" pitchFamily="49" charset="0"/>
              <a:cs typeface="Courier New" pitchFamily="49" charset="0"/>
            </a:endParaRPr>
          </a:p>
          <a:p>
            <a:pPr marL="457200" indent="-457200" eaLnBrk="0" hangingPunct="0">
              <a:buClr>
                <a:schemeClr val="accent2"/>
              </a:buClr>
              <a:buSzPct val="85000"/>
              <a:buFont typeface="Arial" charset="0"/>
              <a:buAutoNum type="arabicPeriod"/>
            </a:pPr>
            <a:r>
              <a:rPr lang="en-US" sz="2000">
                <a:cs typeface="Courier New" pitchFamily="49" charset="0"/>
              </a:rPr>
              <a:t>Hidden inputs</a:t>
            </a:r>
          </a:p>
          <a:p>
            <a:pPr marL="914400" lvl="1" indent="-457200" eaLnBrk="0" hangingPunct="0">
              <a:buClr>
                <a:schemeClr val="accent2"/>
              </a:buClr>
              <a:buSzPct val="85000"/>
            </a:pPr>
            <a:r>
              <a:rPr lang="en-US" sz="1800">
                <a:latin typeface="Courier New" pitchFamily="49" charset="0"/>
                <a:cs typeface="Courier New" pitchFamily="49" charset="0"/>
              </a:rPr>
              <a:t>api_key=&lt;key&gt;,v=1.0,method=logout,sign_redirects=true</a:t>
            </a:r>
          </a:p>
          <a:p>
            <a:pPr marL="914400" lvl="1" indent="-457200" eaLnBrk="0" hangingPunct="0">
              <a:buClr>
                <a:schemeClr val="accent2"/>
              </a:buClr>
              <a:buSzPct val="85000"/>
            </a:pPr>
            <a:r>
              <a:rPr lang="en-US" sz="1800">
                <a:latin typeface="Courier New" pitchFamily="49" charset="0"/>
                <a:cs typeface="Courier New" pitchFamily="49" charset="0"/>
              </a:rPr>
              <a:t>success_redirect=&lt;logout processor&gt;</a:t>
            </a:r>
          </a:p>
          <a:p>
            <a:pPr marL="914400" lvl="1" indent="-457200" eaLnBrk="0" hangingPunct="0">
              <a:buClr>
                <a:schemeClr val="accent2"/>
              </a:buClr>
              <a:buSzPct val="85000"/>
            </a:pPr>
            <a:r>
              <a:rPr lang="en-US" sz="1800">
                <a:latin typeface="Courier New" pitchFamily="49" charset="0"/>
                <a:cs typeface="Courier New" pitchFamily="49" charset="0"/>
              </a:rPr>
              <a:t>error_redirect=&lt;logout processor&gt;</a:t>
            </a:r>
          </a:p>
          <a:p>
            <a:pPr marL="457200" indent="-457200" eaLnBrk="0" hangingPunct="0">
              <a:buClr>
                <a:schemeClr val="accent2"/>
              </a:buClr>
              <a:buSzPct val="85000"/>
              <a:buFont typeface="Arial" charset="0"/>
              <a:buAutoNum type="arabicPeriod"/>
            </a:pPr>
            <a:r>
              <a:rPr lang="en-US" sz="2000">
                <a:cs typeface="Courier New" pitchFamily="49" charset="0"/>
              </a:rPr>
              <a:t>Upon return, partner system should process its logout and then redirect the user to some appropriate page</a:t>
            </a: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z="2800" smtClean="0"/>
              <a:t>Scenario 5: Forgotten Username/Password</a:t>
            </a:r>
          </a:p>
        </p:txBody>
      </p:sp>
      <p:sp>
        <p:nvSpPr>
          <p:cNvPr id="58370" name="Content Placeholder 2"/>
          <p:cNvSpPr>
            <a:spLocks noGrp="1"/>
          </p:cNvSpPr>
          <p:nvPr>
            <p:ph idx="1"/>
          </p:nvPr>
        </p:nvSpPr>
        <p:spPr/>
        <p:txBody>
          <a:bodyPr/>
          <a:lstStyle/>
          <a:p>
            <a:pPr>
              <a:buFont typeface="Arial" charset="0"/>
              <a:buNone/>
            </a:pPr>
            <a:r>
              <a:rPr lang="en-US" sz="2000" b="1" smtClean="0"/>
              <a:t>Problem:</a:t>
            </a:r>
          </a:p>
          <a:p>
            <a:pPr>
              <a:buFont typeface="Arial" charset="0"/>
              <a:buNone/>
            </a:pPr>
            <a:endParaRPr lang="en-US" sz="2000" smtClean="0"/>
          </a:p>
          <a:p>
            <a:pPr>
              <a:buFont typeface="Arial" charset="0"/>
              <a:buNone/>
            </a:pPr>
            <a:r>
              <a:rPr lang="en-US" sz="2000" smtClean="0"/>
              <a:t>User forgot password.</a:t>
            </a:r>
          </a:p>
        </p:txBody>
      </p:sp>
      <p:sp>
        <p:nvSpPr>
          <p:cNvPr id="58371" name="Content Placeholder 2"/>
          <p:cNvSpPr txBox="1">
            <a:spLocks/>
          </p:cNvSpPr>
          <p:nvPr/>
        </p:nvSpPr>
        <p:spPr bwMode="auto">
          <a:xfrm>
            <a:off x="381000" y="2667000"/>
            <a:ext cx="8458200" cy="3505200"/>
          </a:xfrm>
          <a:prstGeom prst="rect">
            <a:avLst/>
          </a:prstGeom>
          <a:noFill/>
          <a:ln w="9525">
            <a:noFill/>
            <a:miter lim="800000"/>
            <a:headEnd/>
            <a:tailEnd/>
          </a:ln>
        </p:spPr>
        <p:txBody>
          <a:bodyPr/>
          <a:lstStyle/>
          <a:p>
            <a:pPr marL="457200" indent="-457200" eaLnBrk="0" hangingPunct="0">
              <a:buClr>
                <a:schemeClr val="accent2"/>
              </a:buClr>
              <a:buSzPct val="85000"/>
            </a:pPr>
            <a:r>
              <a:rPr lang="en-US" sz="2000" b="1"/>
              <a:t>Solution:</a:t>
            </a:r>
          </a:p>
          <a:p>
            <a:pPr marL="457200" indent="-457200" eaLnBrk="0" hangingPunct="0">
              <a:buClr>
                <a:schemeClr val="accent2"/>
              </a:buClr>
              <a:buSzPct val="85000"/>
              <a:buFont typeface="Arial" charset="0"/>
              <a:buAutoNum type="arabicPeriod"/>
            </a:pPr>
            <a:r>
              <a:rPr lang="en-US" sz="2000"/>
              <a:t>Form should </a:t>
            </a:r>
            <a:r>
              <a:rPr lang="en-US" sz="2000" b="1" i="1"/>
              <a:t>post</a:t>
            </a:r>
            <a:r>
              <a:rPr lang="en-US" sz="2000"/>
              <a:t> to this URL:</a:t>
            </a:r>
          </a:p>
          <a:p>
            <a:pPr marL="914400" lvl="1" indent="-457200" eaLnBrk="0" hangingPunct="0">
              <a:buClr>
                <a:schemeClr val="accent2"/>
              </a:buClr>
              <a:buSzPct val="85000"/>
            </a:pPr>
            <a:r>
              <a:rPr lang="en-US" sz="1800" b="1">
                <a:latin typeface="Courier New" pitchFamily="49" charset="0"/>
                <a:cs typeface="Courier New" pitchFamily="49" charset="0"/>
                <a:hlinkClick r:id="rId3"/>
              </a:rPr>
              <a:t>https</a:t>
            </a:r>
            <a:r>
              <a:rPr lang="en-US" sz="1800">
                <a:latin typeface="Courier New" pitchFamily="49" charset="0"/>
                <a:cs typeface="Courier New" pitchFamily="49" charset="0"/>
                <a:hlinkClick r:id="rId3"/>
              </a:rPr>
              <a:t>://securex.convio.net/[org]/site/CRConsAPI</a:t>
            </a:r>
            <a:endParaRPr lang="en-US" sz="1800">
              <a:latin typeface="Courier New" pitchFamily="49" charset="0"/>
              <a:cs typeface="Courier New" pitchFamily="49" charset="0"/>
            </a:endParaRPr>
          </a:p>
          <a:p>
            <a:pPr marL="457200" indent="-457200" eaLnBrk="0" hangingPunct="0">
              <a:buClr>
                <a:schemeClr val="accent2"/>
              </a:buClr>
              <a:buSzPct val="85000"/>
              <a:buFont typeface="Arial" charset="0"/>
              <a:buAutoNum type="arabicPeriod"/>
            </a:pPr>
            <a:r>
              <a:rPr lang="en-US" sz="2000">
                <a:cs typeface="Courier New" pitchFamily="49" charset="0"/>
              </a:rPr>
              <a:t>Hidden inputs</a:t>
            </a:r>
          </a:p>
          <a:p>
            <a:pPr marL="914400" lvl="1" indent="-457200" eaLnBrk="0" hangingPunct="0">
              <a:buClr>
                <a:schemeClr val="accent2"/>
              </a:buClr>
              <a:buSzPct val="85000"/>
            </a:pPr>
            <a:r>
              <a:rPr lang="en-US" sz="1800">
                <a:latin typeface="Courier New" pitchFamily="49" charset="0"/>
                <a:cs typeface="Courier New" pitchFamily="49" charset="0"/>
              </a:rPr>
              <a:t>api_key=&lt;key&gt;,v=1.0,method=login,sign_redirects=true</a:t>
            </a:r>
          </a:p>
          <a:p>
            <a:pPr marL="914400" lvl="1" indent="-457200" eaLnBrk="0" hangingPunct="0">
              <a:buClr>
                <a:schemeClr val="accent2"/>
              </a:buClr>
              <a:buSzPct val="85000"/>
            </a:pPr>
            <a:r>
              <a:rPr lang="en-US" sz="1800">
                <a:latin typeface="Courier New" pitchFamily="49" charset="0"/>
                <a:cs typeface="Courier New" pitchFamily="49" charset="0"/>
              </a:rPr>
              <a:t>send_user_name=true</a:t>
            </a:r>
          </a:p>
          <a:p>
            <a:pPr marL="914400" lvl="1" indent="-457200" eaLnBrk="0" hangingPunct="0">
              <a:buClr>
                <a:schemeClr val="accent2"/>
              </a:buClr>
              <a:buSzPct val="85000"/>
            </a:pPr>
            <a:r>
              <a:rPr lang="en-US" sz="1800">
                <a:latin typeface="Courier New" pitchFamily="49" charset="0"/>
                <a:cs typeface="Courier New" pitchFamily="49" charset="0"/>
              </a:rPr>
              <a:t>success_redirect=&lt;login page&gt;?password_sent=true</a:t>
            </a:r>
          </a:p>
          <a:p>
            <a:pPr marL="914400" lvl="1" indent="-457200" eaLnBrk="0" hangingPunct="0">
              <a:buClr>
                <a:schemeClr val="accent2"/>
              </a:buClr>
              <a:buSzPct val="85000"/>
            </a:pPr>
            <a:r>
              <a:rPr lang="en-US" sz="1800">
                <a:latin typeface="Courier New" pitchFamily="49" charset="0"/>
                <a:cs typeface="Courier New" pitchFamily="49" charset="0"/>
              </a:rPr>
              <a:t>error_redirect=&lt;login page&gt;</a:t>
            </a:r>
            <a:br>
              <a:rPr lang="en-US" sz="1800">
                <a:latin typeface="Courier New" pitchFamily="49" charset="0"/>
                <a:cs typeface="Courier New" pitchFamily="49" charset="0"/>
              </a:rPr>
            </a:br>
            <a:r>
              <a:rPr lang="en-US" sz="1800">
                <a:latin typeface="Courier New" pitchFamily="49" charset="0"/>
                <a:cs typeface="Courier New" pitchFamily="49" charset="0"/>
              </a:rPr>
              <a:t>?code=${erorResponse/code}</a:t>
            </a:r>
            <a:br>
              <a:rPr lang="en-US" sz="1800">
                <a:latin typeface="Courier New" pitchFamily="49" charset="0"/>
                <a:cs typeface="Courier New" pitchFamily="49" charset="0"/>
              </a:rPr>
            </a:br>
            <a:r>
              <a:rPr lang="en-US" sz="1800">
                <a:latin typeface="Courier New" pitchFamily="49" charset="0"/>
                <a:cs typeface="Courier New" pitchFamily="49" charset="0"/>
              </a:rPr>
              <a:t>&amp;message=${errorResponse/message}</a:t>
            </a:r>
          </a:p>
          <a:p>
            <a:pPr marL="457200" indent="-457200" eaLnBrk="0" hangingPunct="0">
              <a:buClr>
                <a:schemeClr val="accent2"/>
              </a:buClr>
              <a:buSzPct val="85000"/>
              <a:buFont typeface="Arial" charset="0"/>
              <a:buAutoNum type="arabicPeriod"/>
            </a:pPr>
            <a:r>
              <a:rPr lang="en-US" sz="2000">
                <a:cs typeface="Courier New" pitchFamily="49" charset="0"/>
              </a:rPr>
              <a:t>Input fields</a:t>
            </a:r>
          </a:p>
          <a:p>
            <a:pPr marL="914400" lvl="1" indent="-457200" eaLnBrk="0" hangingPunct="0">
              <a:buClr>
                <a:schemeClr val="accent2"/>
              </a:buClr>
              <a:buSzPct val="85000"/>
            </a:pPr>
            <a:r>
              <a:rPr lang="en-US" sz="1800">
                <a:latin typeface="Courier New" pitchFamily="49" charset="0"/>
                <a:cs typeface="Courier New" pitchFamily="49" charset="0"/>
              </a:rPr>
              <a:t>&lt;input name=email type=text&gt;</a:t>
            </a:r>
          </a:p>
          <a:p>
            <a:pPr marL="457200" indent="-457200" eaLnBrk="0" hangingPunct="0">
              <a:buClr>
                <a:schemeClr val="accent2"/>
              </a:buClr>
              <a:buSzPct val="85000"/>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z="2800" smtClean="0"/>
              <a:t>Scenario 6: Alternate authentication</a:t>
            </a:r>
          </a:p>
        </p:txBody>
      </p:sp>
      <p:sp>
        <p:nvSpPr>
          <p:cNvPr id="60418" name="Content Placeholder 2"/>
          <p:cNvSpPr>
            <a:spLocks noGrp="1"/>
          </p:cNvSpPr>
          <p:nvPr>
            <p:ph idx="1"/>
          </p:nvPr>
        </p:nvSpPr>
        <p:spPr/>
        <p:txBody>
          <a:bodyPr/>
          <a:lstStyle/>
          <a:p>
            <a:pPr>
              <a:buFont typeface="Arial" charset="0"/>
              <a:buNone/>
            </a:pPr>
            <a:r>
              <a:rPr lang="en-US" sz="2000" b="1" smtClean="0"/>
              <a:t>Problem:</a:t>
            </a:r>
          </a:p>
          <a:p>
            <a:pPr>
              <a:buFont typeface="Arial" charset="0"/>
              <a:buNone/>
            </a:pPr>
            <a:endParaRPr lang="en-US" sz="2000" b="1" smtClean="0"/>
          </a:p>
          <a:p>
            <a:pPr>
              <a:buFont typeface="Arial" charset="0"/>
              <a:buNone/>
            </a:pPr>
            <a:r>
              <a:rPr lang="en-US" sz="2000" smtClean="0"/>
              <a:t>User needs to log in for 1</a:t>
            </a:r>
            <a:r>
              <a:rPr lang="en-US" sz="2000" baseline="30000" smtClean="0"/>
              <a:t>st</a:t>
            </a:r>
            <a:r>
              <a:rPr lang="en-US" sz="2000" smtClean="0"/>
              <a:t> time w/ member ID</a:t>
            </a:r>
          </a:p>
          <a:p>
            <a:pPr>
              <a:buFont typeface="Arial" charset="0"/>
              <a:buNone/>
            </a:pPr>
            <a:endParaRPr lang="en-US" sz="2000" smtClean="0"/>
          </a:p>
        </p:txBody>
      </p:sp>
      <p:sp>
        <p:nvSpPr>
          <p:cNvPr id="60419" name="Content Placeholder 2"/>
          <p:cNvSpPr txBox="1">
            <a:spLocks/>
          </p:cNvSpPr>
          <p:nvPr/>
        </p:nvSpPr>
        <p:spPr bwMode="auto">
          <a:xfrm>
            <a:off x="392113" y="2743200"/>
            <a:ext cx="8458200" cy="3657600"/>
          </a:xfrm>
          <a:prstGeom prst="rect">
            <a:avLst/>
          </a:prstGeom>
          <a:noFill/>
          <a:ln w="9525">
            <a:noFill/>
            <a:miter lim="800000"/>
            <a:headEnd/>
            <a:tailEnd/>
          </a:ln>
        </p:spPr>
        <p:txBody>
          <a:bodyPr/>
          <a:lstStyle/>
          <a:p>
            <a:pPr marL="457200" indent="-457200" eaLnBrk="0" hangingPunct="0">
              <a:buClr>
                <a:schemeClr val="accent2"/>
              </a:buClr>
              <a:buSzPct val="85000"/>
            </a:pPr>
            <a:r>
              <a:rPr lang="en-US" sz="2000" b="1"/>
              <a:t>Solution:</a:t>
            </a:r>
          </a:p>
          <a:p>
            <a:pPr marL="457200" indent="-457200" eaLnBrk="0" hangingPunct="0">
              <a:buClr>
                <a:schemeClr val="accent2"/>
              </a:buClr>
              <a:buSzPct val="85000"/>
              <a:buFont typeface="Arial" charset="0"/>
              <a:buAutoNum type="arabicPeriod"/>
            </a:pPr>
            <a:r>
              <a:rPr lang="en-US" sz="2000"/>
              <a:t>Form should </a:t>
            </a:r>
            <a:r>
              <a:rPr lang="en-US" sz="2000" b="1" i="1"/>
              <a:t>post</a:t>
            </a:r>
            <a:r>
              <a:rPr lang="en-US" sz="2000"/>
              <a:t> to this URL:</a:t>
            </a:r>
          </a:p>
          <a:p>
            <a:pPr marL="914400" lvl="1" indent="-457200" eaLnBrk="0" hangingPunct="0">
              <a:buClr>
                <a:schemeClr val="accent2"/>
              </a:buClr>
              <a:buSzPct val="85000"/>
            </a:pPr>
            <a:r>
              <a:rPr lang="en-US" sz="1800" b="1">
                <a:latin typeface="Courier New" pitchFamily="49" charset="0"/>
                <a:cs typeface="Courier New" pitchFamily="49" charset="0"/>
                <a:hlinkClick r:id="rId3"/>
              </a:rPr>
              <a:t>https</a:t>
            </a:r>
            <a:r>
              <a:rPr lang="en-US" sz="1800">
                <a:latin typeface="Courier New" pitchFamily="49" charset="0"/>
                <a:cs typeface="Courier New" pitchFamily="49" charset="0"/>
                <a:hlinkClick r:id="rId3"/>
              </a:rPr>
              <a:t>://securex.convio.net/[org]/site/CRConsAPI</a:t>
            </a:r>
            <a:endParaRPr lang="en-US" sz="1800">
              <a:latin typeface="Courier New" pitchFamily="49" charset="0"/>
              <a:cs typeface="Courier New" pitchFamily="49" charset="0"/>
            </a:endParaRPr>
          </a:p>
          <a:p>
            <a:pPr marL="457200" indent="-457200" eaLnBrk="0" hangingPunct="0">
              <a:buClr>
                <a:schemeClr val="accent2"/>
              </a:buClr>
              <a:buSzPct val="85000"/>
              <a:buFont typeface="Arial" charset="0"/>
              <a:buAutoNum type="arabicPeriod"/>
            </a:pPr>
            <a:r>
              <a:rPr lang="en-US" sz="2000">
                <a:cs typeface="Courier New" pitchFamily="49" charset="0"/>
              </a:rPr>
              <a:t>Hidden inputs</a:t>
            </a:r>
          </a:p>
          <a:p>
            <a:pPr marL="914400" lvl="1" indent="-457200" eaLnBrk="0" hangingPunct="0">
              <a:buClr>
                <a:schemeClr val="accent2"/>
              </a:buClr>
              <a:buSzPct val="85000"/>
            </a:pPr>
            <a:r>
              <a:rPr lang="en-US" sz="1800">
                <a:latin typeface="Courier New" pitchFamily="49" charset="0"/>
                <a:cs typeface="Courier New" pitchFamily="49" charset="0"/>
              </a:rPr>
              <a:t>api_key=&lt;key&gt;,v=1.0,method=authenticateUser</a:t>
            </a:r>
          </a:p>
          <a:p>
            <a:pPr marL="914400" lvl="1" indent="-457200" eaLnBrk="0" hangingPunct="0">
              <a:buClr>
                <a:schemeClr val="accent2"/>
              </a:buClr>
              <a:buSzPct val="85000"/>
            </a:pPr>
            <a:r>
              <a:rPr lang="en-US" sz="1800">
                <a:latin typeface="Courier New" pitchFamily="49" charset="0"/>
                <a:cs typeface="Courier New" pitchFamily="49" charset="0"/>
              </a:rPr>
              <a:t>sign_redirects=true</a:t>
            </a:r>
          </a:p>
          <a:p>
            <a:pPr marL="914400" lvl="1" indent="-457200" eaLnBrk="0" hangingPunct="0">
              <a:buClr>
                <a:schemeClr val="accent2"/>
              </a:buClr>
              <a:buSzPct val="85000"/>
            </a:pPr>
            <a:r>
              <a:rPr lang="en-US" sz="1800">
                <a:latin typeface="Courier New" pitchFamily="49" charset="0"/>
                <a:cs typeface="Courier New" pitchFamily="49" charset="0"/>
              </a:rPr>
              <a:t>success_redirect=&lt;page&gt;?cons_id=${loginResponse/cons_id}</a:t>
            </a:r>
          </a:p>
          <a:p>
            <a:pPr marL="914400" lvl="1" indent="-457200" eaLnBrk="0" hangingPunct="0">
              <a:buClr>
                <a:schemeClr val="accent2"/>
              </a:buClr>
              <a:buSzPct val="85000"/>
            </a:pPr>
            <a:r>
              <a:rPr lang="en-US" sz="1800">
                <a:latin typeface="Courier New" pitchFamily="49" charset="0"/>
                <a:cs typeface="Courier New" pitchFamily="49" charset="0"/>
              </a:rPr>
              <a:t>error_redirect=&lt;login page&gt;</a:t>
            </a:r>
            <a:br>
              <a:rPr lang="en-US" sz="1800">
                <a:latin typeface="Courier New" pitchFamily="49" charset="0"/>
                <a:cs typeface="Courier New" pitchFamily="49" charset="0"/>
              </a:rPr>
            </a:br>
            <a:r>
              <a:rPr lang="en-US" sz="1800">
                <a:latin typeface="Courier New" pitchFamily="49" charset="0"/>
                <a:cs typeface="Courier New" pitchFamily="49" charset="0"/>
              </a:rPr>
              <a:t>?code=${errorResponse/code}</a:t>
            </a:r>
            <a:br>
              <a:rPr lang="en-US" sz="1800">
                <a:latin typeface="Courier New" pitchFamily="49" charset="0"/>
                <a:cs typeface="Courier New" pitchFamily="49" charset="0"/>
              </a:rPr>
            </a:br>
            <a:r>
              <a:rPr lang="en-US" sz="1800">
                <a:latin typeface="Courier New" pitchFamily="49" charset="0"/>
                <a:cs typeface="Courier New" pitchFamily="49" charset="0"/>
              </a:rPr>
              <a:t>&amp;message=${errorResponse/message}</a:t>
            </a:r>
          </a:p>
          <a:p>
            <a:pPr marL="457200" indent="-457200" eaLnBrk="0" hangingPunct="0">
              <a:buClr>
                <a:schemeClr val="accent2"/>
              </a:buClr>
              <a:buSzPct val="85000"/>
              <a:buFont typeface="Arial" charset="0"/>
              <a:buAutoNum type="arabicPeriod"/>
            </a:pPr>
            <a:r>
              <a:rPr lang="en-US" sz="2000">
                <a:cs typeface="Courier New" pitchFamily="49" charset="0"/>
              </a:rPr>
              <a:t>Input fields are based on site-specific configuration in the Constituent Database (Use for Authentication flag)</a:t>
            </a: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a:p>
            <a:pPr marL="457200" indent="-457200" eaLnBrk="0" hangingPunct="0">
              <a:buClr>
                <a:schemeClr val="accent2"/>
              </a:buClr>
              <a:buSzPct val="85000"/>
              <a:buFont typeface="Arial" charset="0"/>
              <a:buAutoNum type="arabicPeriod"/>
            </a:pP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http://images.businessweek.com/ss/06/08/personalbest_timeline/image/bill_gat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5625" y="3048000"/>
            <a:ext cx="4762500" cy="3800475"/>
          </a:xfrm>
          <a:prstGeom prst="rect">
            <a:avLst/>
          </a:prstGeom>
          <a:noFill/>
          <a:ln w="9525">
            <a:noFill/>
            <a:miter lim="800000"/>
            <a:headEnd/>
            <a:tailEnd/>
          </a:ln>
        </p:spPr>
      </p:pic>
      <p:sp>
        <p:nvSpPr>
          <p:cNvPr id="62466" name="Title 1"/>
          <p:cNvSpPr>
            <a:spLocks noGrp="1"/>
          </p:cNvSpPr>
          <p:nvPr>
            <p:ph type="title"/>
          </p:nvPr>
        </p:nvSpPr>
        <p:spPr/>
        <p:txBody>
          <a:bodyPr/>
          <a:lstStyle/>
          <a:p>
            <a:r>
              <a:rPr lang="en-US" smtClean="0"/>
              <a:t>&lt;/Time to read code!&gt;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srcRect/>
          <a:stretch>
            <a:fillRect/>
          </a:stretch>
        </p:blipFill>
        <p:spPr bwMode="auto">
          <a:xfrm>
            <a:off x="1143000" y="-2606675"/>
            <a:ext cx="6781800" cy="9464675"/>
          </a:xfrm>
          <a:prstGeom prst="rect">
            <a:avLst/>
          </a:prstGeom>
          <a:noFill/>
          <a:ln w="9525">
            <a:noFill/>
            <a:miter lim="800000"/>
            <a:headEnd/>
            <a:tailEnd/>
          </a:ln>
        </p:spPr>
      </p:pic>
      <p:sp>
        <p:nvSpPr>
          <p:cNvPr id="64515" name="Rectangle 2"/>
          <p:cNvSpPr>
            <a:spLocks noGrp="1" noChangeArrowheads="1"/>
          </p:cNvSpPr>
          <p:nvPr>
            <p:ph type="ctrTitle"/>
          </p:nvPr>
        </p:nvSpPr>
        <p:spPr>
          <a:xfrm>
            <a:off x="838200" y="6073775"/>
            <a:ext cx="7391400" cy="784225"/>
          </a:xfrm>
        </p:spPr>
        <p:txBody>
          <a:bodyPr/>
          <a:lstStyle/>
          <a:p>
            <a:pPr algn="ctr" eaLnBrk="1" hangingPunct="1"/>
            <a:r>
              <a:rPr lang="en-US" smtClean="0">
                <a:solidFill>
                  <a:schemeClr val="tx1"/>
                </a:solidFill>
              </a:rPr>
              <a:t>SSO:</a:t>
            </a:r>
            <a:r>
              <a:rPr lang="en-US" smtClean="0">
                <a:solidFill>
                  <a:schemeClr val="bg1"/>
                </a:solidFill>
              </a:rPr>
              <a:t> Convio as client</a:t>
            </a:r>
            <a:endParaRPr lang="en-US" sz="360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Key Points</a:t>
            </a:r>
          </a:p>
        </p:txBody>
      </p:sp>
      <p:sp>
        <p:nvSpPr>
          <p:cNvPr id="66562" name="Content Placeholder 2"/>
          <p:cNvSpPr>
            <a:spLocks noGrp="1"/>
          </p:cNvSpPr>
          <p:nvPr>
            <p:ph idx="1"/>
          </p:nvPr>
        </p:nvSpPr>
        <p:spPr/>
        <p:txBody>
          <a:bodyPr/>
          <a:lstStyle/>
          <a:p>
            <a:r>
              <a:rPr lang="en-US" sz="2400" smtClean="0"/>
              <a:t>Far less common than “Convio as master”</a:t>
            </a:r>
          </a:p>
          <a:p>
            <a:endParaRPr lang="en-US" sz="2400" smtClean="0"/>
          </a:p>
          <a:p>
            <a:r>
              <a:rPr lang="en-US" sz="2400" smtClean="0"/>
              <a:t>Partner site will handle all authentication</a:t>
            </a:r>
          </a:p>
          <a:p>
            <a:endParaRPr lang="en-US" sz="2400" smtClean="0"/>
          </a:p>
          <a:p>
            <a:r>
              <a:rPr lang="en-US" sz="2400" smtClean="0"/>
              <a:t>Useful in closed community</a:t>
            </a:r>
          </a:p>
          <a:p>
            <a:pPr lvl="1"/>
            <a:r>
              <a:rPr lang="en-US" sz="2000" smtClean="0"/>
              <a:t>alumni group</a:t>
            </a:r>
          </a:p>
          <a:p>
            <a:pPr lvl="1"/>
            <a:r>
              <a:rPr lang="en-US" sz="2000" smtClean="0"/>
              <a:t>association</a:t>
            </a:r>
          </a:p>
          <a:p>
            <a:endParaRPr lang="en-US" sz="2400" smtClean="0"/>
          </a:p>
          <a:p>
            <a:r>
              <a:rPr lang="en-US" sz="2400" smtClean="0"/>
              <a:t>Usable when partner system handles registrations </a:t>
            </a:r>
          </a:p>
          <a:p>
            <a:endParaRPr lang="en-US" sz="2400" smtClean="0"/>
          </a:p>
          <a:p>
            <a:endParaRPr lang="en-US" sz="1800" smtClean="0"/>
          </a:p>
        </p:txBody>
      </p:sp>
      <p:sp>
        <p:nvSpPr>
          <p:cNvPr id="66563" name="Slide Number Placeholder 3"/>
          <p:cNvSpPr>
            <a:spLocks noGrp="1"/>
          </p:cNvSpPr>
          <p:nvPr>
            <p:ph type="sldNum" sz="quarter" idx="10"/>
          </p:nvPr>
        </p:nvSpPr>
        <p:spPr>
          <a:noFill/>
        </p:spPr>
        <p:txBody>
          <a:bodyPr/>
          <a:lstStyle/>
          <a:p>
            <a:fld id="{49B97766-A196-41ED-A16B-4A6F752303EE}"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0"/>
          </p:nvPr>
        </p:nvSpPr>
        <p:spPr>
          <a:noFill/>
        </p:spPr>
        <p:txBody>
          <a:bodyPr/>
          <a:lstStyle/>
          <a:p>
            <a:fld id="{93D1E42B-3DBF-498C-8D3E-47924CB0CB87}" type="slidenum">
              <a:rPr lang="en-US" smtClean="0"/>
              <a:pPr/>
              <a:t>28</a:t>
            </a:fld>
            <a:endParaRPr lang="en-US" smtClean="0"/>
          </a:p>
        </p:txBody>
      </p:sp>
      <p:sp>
        <p:nvSpPr>
          <p:cNvPr id="68610" name="Rectangle 2"/>
          <p:cNvSpPr>
            <a:spLocks noGrp="1" noChangeArrowheads="1"/>
          </p:cNvSpPr>
          <p:nvPr>
            <p:ph type="title"/>
          </p:nvPr>
        </p:nvSpPr>
        <p:spPr/>
        <p:txBody>
          <a:bodyPr/>
          <a:lstStyle/>
          <a:p>
            <a:r>
              <a:rPr lang="en-US" sz="2800" smtClean="0"/>
              <a:t/>
            </a:r>
            <a:br>
              <a:rPr lang="en-US" sz="2800" smtClean="0"/>
            </a:br>
            <a:r>
              <a:rPr lang="en-US" smtClean="0"/>
              <a:t>SSO: Convio as client</a:t>
            </a:r>
          </a:p>
        </p:txBody>
      </p:sp>
      <p:sp>
        <p:nvSpPr>
          <p:cNvPr id="68611" name="Rectangle 3"/>
          <p:cNvSpPr>
            <a:spLocks noGrp="1" noChangeArrowheads="1"/>
          </p:cNvSpPr>
          <p:nvPr>
            <p:ph type="body" idx="1"/>
          </p:nvPr>
        </p:nvSpPr>
        <p:spPr/>
        <p:txBody>
          <a:bodyPr/>
          <a:lstStyle/>
          <a:p>
            <a:endParaRPr lang="en-US" smtClean="0"/>
          </a:p>
          <a:p>
            <a:endParaRPr lang="en-US" smtClean="0"/>
          </a:p>
          <a:p>
            <a:r>
              <a:rPr lang="en-US" smtClean="0"/>
              <a:t>Uses the </a:t>
            </a:r>
            <a:r>
              <a:rPr lang="en-US" smtClean="0">
                <a:latin typeface="Courier New" pitchFamily="49" charset="0"/>
                <a:cs typeface="Courier New" pitchFamily="49" charset="0"/>
              </a:rPr>
              <a:t>getSingleSignOnToken</a:t>
            </a:r>
            <a:r>
              <a:rPr lang="en-US" smtClean="0"/>
              <a:t> and </a:t>
            </a:r>
            <a:r>
              <a:rPr lang="en-US" smtClean="0">
                <a:latin typeface="Courier New" pitchFamily="49" charset="0"/>
                <a:cs typeface="Courier New" pitchFamily="49" charset="0"/>
              </a:rPr>
              <a:t>singleSignOn</a:t>
            </a:r>
            <a:r>
              <a:rPr lang="en-US" smtClean="0"/>
              <a:t> methods</a:t>
            </a:r>
          </a:p>
          <a:p>
            <a:pPr lvl="1"/>
            <a:endParaRPr lang="en-US" sz="2800" smtClean="0"/>
          </a:p>
          <a:p>
            <a:pPr lvl="1"/>
            <a:endParaRPr lang="en-US" sz="2800" smtClean="0"/>
          </a:p>
          <a:p>
            <a:r>
              <a:rPr lang="en-US" smtClean="0">
                <a:latin typeface="Courier New" pitchFamily="49" charset="0"/>
                <a:cs typeface="Courier New" pitchFamily="49" charset="0"/>
              </a:rPr>
              <a:t>getSingleSignOnToken</a:t>
            </a:r>
            <a:r>
              <a:rPr lang="en-US" smtClean="0"/>
              <a:t> is server-only</a:t>
            </a:r>
          </a:p>
          <a:p>
            <a:pPr lvl="1"/>
            <a:endParaRPr lang="en-US" sz="2800" smtClean="0"/>
          </a:p>
          <a:p>
            <a:pPr lvl="1"/>
            <a:endParaRPr lang="en-US" sz="2800" smtClean="0"/>
          </a:p>
          <a:p>
            <a:r>
              <a:rPr lang="en-US" smtClean="0">
                <a:latin typeface="Courier New" pitchFamily="49" charset="0"/>
                <a:cs typeface="Courier New" pitchFamily="49" charset="0"/>
              </a:rPr>
              <a:t>singleSignOn</a:t>
            </a:r>
            <a:r>
              <a:rPr lang="en-US" smtClean="0"/>
              <a:t> is  client-only</a:t>
            </a:r>
          </a:p>
          <a:p>
            <a:pPr lvl="1">
              <a:buFont typeface="Wingdings 3" pitchFamily="18" charset="2"/>
              <a:buNone/>
            </a:pPr>
            <a:endParaRPr lang="en-US" sz="28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0"/>
          </p:nvPr>
        </p:nvSpPr>
        <p:spPr>
          <a:noFill/>
        </p:spPr>
        <p:txBody>
          <a:bodyPr/>
          <a:lstStyle/>
          <a:p>
            <a:fld id="{82C84B2C-7EF1-48A2-A560-739C6C86F276}" type="slidenum">
              <a:rPr lang="en-US" smtClean="0"/>
              <a:pPr/>
              <a:t>29</a:t>
            </a:fld>
            <a:endParaRPr lang="en-US" smtClean="0"/>
          </a:p>
        </p:txBody>
      </p:sp>
      <p:sp>
        <p:nvSpPr>
          <p:cNvPr id="70658" name="Rectangle 2"/>
          <p:cNvSpPr>
            <a:spLocks noGrp="1" noChangeArrowheads="1"/>
          </p:cNvSpPr>
          <p:nvPr>
            <p:ph type="title"/>
          </p:nvPr>
        </p:nvSpPr>
        <p:spPr/>
        <p:txBody>
          <a:bodyPr/>
          <a:lstStyle/>
          <a:p>
            <a:r>
              <a:rPr lang="en-US" sz="2800" smtClean="0"/>
              <a:t/>
            </a:r>
            <a:br>
              <a:rPr lang="en-US" sz="2800" smtClean="0"/>
            </a:br>
            <a:r>
              <a:rPr lang="en-US" smtClean="0"/>
              <a:t>SSO:  Convio as client</a:t>
            </a:r>
          </a:p>
        </p:txBody>
      </p:sp>
      <p:sp>
        <p:nvSpPr>
          <p:cNvPr id="70659" name="Rectangle 3"/>
          <p:cNvSpPr>
            <a:spLocks noGrp="1" noChangeArrowheads="1"/>
          </p:cNvSpPr>
          <p:nvPr>
            <p:ph type="body" idx="1"/>
          </p:nvPr>
        </p:nvSpPr>
        <p:spPr/>
        <p:txBody>
          <a:bodyPr/>
          <a:lstStyle/>
          <a:p>
            <a:pPr marL="533400" indent="-533400">
              <a:spcAft>
                <a:spcPct val="50000"/>
              </a:spcAft>
              <a:buFont typeface="Arial" charset="0"/>
              <a:buAutoNum type="arabicPeriod"/>
            </a:pPr>
            <a:r>
              <a:rPr lang="en-US" sz="1600" smtClean="0"/>
              <a:t>Partner site presents a login form that submits username and password to the partner site, authenticates the user, logs him in and retrieves the Convio ID from its database.</a:t>
            </a:r>
          </a:p>
          <a:p>
            <a:pPr marL="533400" indent="-533400">
              <a:spcAft>
                <a:spcPct val="50000"/>
              </a:spcAft>
              <a:buFont typeface="Arial" charset="0"/>
              <a:buAutoNum type="arabicPeriod"/>
            </a:pPr>
            <a:r>
              <a:rPr lang="en-US" sz="1600" smtClean="0"/>
              <a:t>Partner site calls the getSingleSignOnToken API passing the ID that it retrieved.</a:t>
            </a:r>
          </a:p>
          <a:p>
            <a:pPr marL="533400" indent="-533400">
              <a:spcAft>
                <a:spcPct val="50000"/>
              </a:spcAft>
              <a:buFont typeface="Arial" charset="0"/>
              <a:buAutoNum type="arabicPeriod"/>
            </a:pPr>
            <a:r>
              <a:rPr lang="en-US" sz="1600" smtClean="0"/>
              <a:t>Normally, the partner site would redirect to its own page (say </a:t>
            </a:r>
            <a:r>
              <a:rPr lang="en-US" sz="1600" smtClean="0">
                <a:hlinkClick r:id="rId3"/>
              </a:rPr>
              <a:t>http://www.example.org/index.html</a:t>
            </a:r>
            <a:r>
              <a:rPr lang="en-US" sz="1600" smtClean="0"/>
              <a:t>) but instead sends a redirect to the Convio singleSignon API (</a:t>
            </a:r>
            <a:r>
              <a:rPr lang="en-US" sz="1600" smtClean="0">
                <a:hlinkClick r:id="rId4"/>
              </a:rPr>
              <a:t>http://member.example.org/site/CRConsAPI</a:t>
            </a:r>
            <a:r>
              <a:rPr lang="en-US" sz="1600" smtClean="0"/>
              <a:t>)</a:t>
            </a:r>
          </a:p>
          <a:p>
            <a:pPr marL="1028700" lvl="1" indent="-457200">
              <a:spcAft>
                <a:spcPct val="50000"/>
              </a:spcAft>
              <a:buFont typeface="Arial" charset="0"/>
              <a:buChar char="■"/>
            </a:pPr>
            <a:r>
              <a:rPr lang="en-US" sz="1400" smtClean="0"/>
              <a:t>method = singleSignOn</a:t>
            </a:r>
          </a:p>
          <a:p>
            <a:pPr marL="1028700" lvl="1" indent="-457200">
              <a:spcAft>
                <a:spcPct val="50000"/>
              </a:spcAft>
              <a:buFont typeface="Arial" charset="0"/>
              <a:buChar char="■"/>
            </a:pPr>
            <a:r>
              <a:rPr lang="en-US" sz="1400" smtClean="0"/>
              <a:t>sso_auth_token = value retrieved via server call</a:t>
            </a:r>
          </a:p>
          <a:p>
            <a:pPr marL="1028700" lvl="1" indent="-457200">
              <a:spcAft>
                <a:spcPct val="50000"/>
              </a:spcAft>
              <a:buFont typeface="Arial" charset="0"/>
              <a:buChar char="■"/>
            </a:pPr>
            <a:r>
              <a:rPr lang="en-US" sz="1400" smtClean="0"/>
              <a:t>redirect = </a:t>
            </a:r>
            <a:r>
              <a:rPr lang="en-US" sz="1400" smtClean="0">
                <a:hlinkClick r:id="rId3"/>
              </a:rPr>
              <a:t>http://www.example.org/index.html</a:t>
            </a:r>
            <a:r>
              <a:rPr lang="en-US" sz="1400" smtClean="0"/>
              <a:t> </a:t>
            </a:r>
          </a:p>
          <a:p>
            <a:pPr marL="533400" indent="-533400">
              <a:spcAft>
                <a:spcPct val="50000"/>
              </a:spcAft>
              <a:buFont typeface="Arial" charset="0"/>
              <a:buAutoNum type="arabicPeriod"/>
            </a:pPr>
            <a:r>
              <a:rPr lang="en-US" sz="1600" smtClean="0"/>
              <a:t>The browser will make a request to the Convio system, which will log the user in, push a session cookie and throw a 302 redirect back to the partner site.</a:t>
            </a:r>
          </a:p>
          <a:p>
            <a:pPr marL="533400" indent="-533400">
              <a:spcAft>
                <a:spcPct val="50000"/>
              </a:spcAft>
              <a:buFont typeface="Arial" charset="0"/>
              <a:buAutoNum type="arabicPeriod"/>
            </a:pPr>
            <a:r>
              <a:rPr lang="en-US" sz="1600" smtClean="0"/>
              <a:t>Subsequent requests to the Convio powered site will connect as the user because of the session cookie that was pushed earlier.</a:t>
            </a:r>
          </a:p>
          <a:p>
            <a:pPr marL="533400" indent="-533400">
              <a:spcAft>
                <a:spcPct val="50000"/>
              </a:spcAft>
              <a:buFont typeface="Arial" charset="0"/>
              <a:buAutoNum type="arabicPeriod"/>
            </a:pPr>
            <a:r>
              <a:rPr lang="en-US" sz="1600" smtClean="0"/>
              <a:t>Additional client-side API requests can include the sso_auth_token to verify that the request is coming from a trusted system.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17410" name="Picture 2" descr="http://www.mynoisymatchbox.co.uk/blog/wp-content/uploads/2008/06/rocket_belt_with_ky.jpg"/>
          <p:cNvPicPr>
            <a:picLocks noChangeAspect="1" noChangeArrowheads="1"/>
          </p:cNvPicPr>
          <p:nvPr/>
        </p:nvPicPr>
        <p:blipFill>
          <a:blip r:embed="rId3"/>
          <a:srcRect/>
          <a:stretch>
            <a:fillRect/>
          </a:stretch>
        </p:blipFill>
        <p:spPr bwMode="auto">
          <a:xfrm>
            <a:off x="684213" y="0"/>
            <a:ext cx="77755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p:cNvSpPr>
            <a:spLocks noGrp="1"/>
          </p:cNvSpPr>
          <p:nvPr>
            <p:ph type="sldNum" sz="quarter" idx="10"/>
          </p:nvPr>
        </p:nvSpPr>
        <p:spPr>
          <a:noFill/>
        </p:spPr>
        <p:txBody>
          <a:bodyPr/>
          <a:lstStyle/>
          <a:p>
            <a:fld id="{8ED6997D-F0DA-4D49-B37D-0221F0B39158}" type="slidenum">
              <a:rPr lang="en-US" smtClean="0"/>
              <a:pPr/>
              <a:t>30</a:t>
            </a:fld>
            <a:endParaRPr lang="en-US" smtClean="0"/>
          </a:p>
        </p:txBody>
      </p:sp>
      <p:sp>
        <p:nvSpPr>
          <p:cNvPr id="72706" name="Rectangle 2"/>
          <p:cNvSpPr>
            <a:spLocks noGrp="1" noChangeArrowheads="1"/>
          </p:cNvSpPr>
          <p:nvPr>
            <p:ph type="title"/>
          </p:nvPr>
        </p:nvSpPr>
        <p:spPr/>
        <p:txBody>
          <a:bodyPr/>
          <a:lstStyle/>
          <a:p>
            <a:r>
              <a:rPr lang="en-US" sz="2800" smtClean="0"/>
              <a:t/>
            </a:r>
            <a:br>
              <a:rPr lang="en-US" sz="2800" smtClean="0"/>
            </a:br>
            <a:r>
              <a:rPr lang="en-US" smtClean="0"/>
              <a:t>SSO: Convio as client</a:t>
            </a:r>
          </a:p>
        </p:txBody>
      </p:sp>
      <p:sp>
        <p:nvSpPr>
          <p:cNvPr id="72707" name="Rectangle 18"/>
          <p:cNvSpPr>
            <a:spLocks noChangeArrowheads="1"/>
          </p:cNvSpPr>
          <p:nvPr/>
        </p:nvSpPr>
        <p:spPr bwMode="auto">
          <a:xfrm>
            <a:off x="0" y="1552575"/>
            <a:ext cx="9144000" cy="0"/>
          </a:xfrm>
          <a:prstGeom prst="rect">
            <a:avLst/>
          </a:prstGeom>
          <a:noFill/>
          <a:ln w="9525">
            <a:noFill/>
            <a:miter lim="800000"/>
            <a:headEnd/>
            <a:tailEnd/>
          </a:ln>
        </p:spPr>
        <p:txBody>
          <a:bodyPr wrap="none" anchor="ctr">
            <a:spAutoFit/>
          </a:bodyPr>
          <a:lstStyle/>
          <a:p>
            <a:endParaRPr lang="en-US" sz="2400">
              <a:latin typeface="Times New Roman" pitchFamily="18" charset="0"/>
              <a:cs typeface="Times New Roman" pitchFamily="18" charset="0"/>
            </a:endParaRPr>
          </a:p>
        </p:txBody>
      </p:sp>
      <p:sp>
        <p:nvSpPr>
          <p:cNvPr id="72708" name="Text Box 6"/>
          <p:cNvSpPr txBox="1">
            <a:spLocks noChangeArrowheads="1"/>
          </p:cNvSpPr>
          <p:nvPr/>
        </p:nvSpPr>
        <p:spPr bwMode="auto">
          <a:xfrm>
            <a:off x="5181600" y="1119188"/>
            <a:ext cx="3733800" cy="5205412"/>
          </a:xfrm>
          <a:prstGeom prst="rect">
            <a:avLst/>
          </a:prstGeom>
          <a:noFill/>
          <a:ln w="9525">
            <a:noFill/>
            <a:miter lim="800000"/>
            <a:headEnd/>
            <a:tailEnd/>
          </a:ln>
        </p:spPr>
        <p:txBody>
          <a:bodyPr lIns="57607" tIns="28804" rIns="57607" bIns="28804"/>
          <a:lstStyle/>
          <a:p>
            <a:pPr marL="457200" indent="-457200">
              <a:buFontTx/>
              <a:buAutoNum type="arabicPeriod"/>
            </a:pPr>
            <a:endParaRPr lang="en-US" sz="1400">
              <a:cs typeface="Times New Roman" pitchFamily="18" charset="0"/>
            </a:endParaRPr>
          </a:p>
        </p:txBody>
      </p:sp>
      <p:grpSp>
        <p:nvGrpSpPr>
          <p:cNvPr id="72709" name="Group 19"/>
          <p:cNvGrpSpPr>
            <a:grpSpLocks/>
          </p:cNvGrpSpPr>
          <p:nvPr/>
        </p:nvGrpSpPr>
        <p:grpSpPr bwMode="auto">
          <a:xfrm>
            <a:off x="2286000" y="920750"/>
            <a:ext cx="4572000" cy="5016500"/>
            <a:chOff x="457200" y="1143000"/>
            <a:chExt cx="4572000" cy="5016500"/>
          </a:xfrm>
        </p:grpSpPr>
        <p:sp>
          <p:nvSpPr>
            <p:cNvPr id="72710" name="Rectangle 16"/>
            <p:cNvSpPr>
              <a:spLocks noChangeArrowheads="1"/>
            </p:cNvSpPr>
            <p:nvPr/>
          </p:nvSpPr>
          <p:spPr bwMode="auto">
            <a:xfrm>
              <a:off x="457200" y="1143000"/>
              <a:ext cx="1828800" cy="128905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sp>
          <p:nvSpPr>
            <p:cNvPr id="72711" name="Rectangle 15"/>
            <p:cNvSpPr>
              <a:spLocks noChangeArrowheads="1"/>
            </p:cNvSpPr>
            <p:nvPr/>
          </p:nvSpPr>
          <p:spPr bwMode="auto">
            <a:xfrm>
              <a:off x="1233488" y="1517650"/>
              <a:ext cx="976312" cy="823913"/>
            </a:xfrm>
            <a:prstGeom prst="rect">
              <a:avLst/>
            </a:prstGeom>
            <a:solidFill>
              <a:srgbClr val="FFFFFF"/>
            </a:solidFill>
            <a:ln w="9525">
              <a:solidFill>
                <a:srgbClr val="000000"/>
              </a:solidFill>
              <a:miter lim="800000"/>
              <a:headEnd/>
              <a:tailEnd/>
            </a:ln>
          </p:spPr>
          <p:txBody>
            <a:bodyPr lIns="57607" tIns="28804" rIns="57607" bIns="28804"/>
            <a:lstStyle/>
            <a:p>
              <a:r>
                <a:rPr lang="en-US" sz="700">
                  <a:solidFill>
                    <a:srgbClr val="000000"/>
                  </a:solidFill>
                  <a:cs typeface="Times New Roman" pitchFamily="18" charset="0"/>
                </a:rPr>
                <a:t>User Name:</a:t>
              </a:r>
              <a:endParaRPr lang="en-US" sz="900">
                <a:cs typeface="Times New Roman" pitchFamily="18" charset="0"/>
              </a:endParaRPr>
            </a:p>
            <a:p>
              <a:pPr eaLnBrk="0" hangingPunct="0"/>
              <a:r>
                <a:rPr lang="en-US" sz="700">
                  <a:solidFill>
                    <a:srgbClr val="000000"/>
                  </a:solidFill>
                  <a:cs typeface="Times New Roman" pitchFamily="18" charset="0"/>
                </a:rPr>
                <a:t>Password:</a:t>
              </a:r>
              <a:endParaRPr lang="en-US" sz="2400">
                <a:latin typeface="Times New Roman" pitchFamily="18" charset="0"/>
                <a:cs typeface="Times New Roman" pitchFamily="18" charset="0"/>
              </a:endParaRPr>
            </a:p>
          </p:txBody>
        </p:sp>
        <p:sp>
          <p:nvSpPr>
            <p:cNvPr id="72712" name="Rectangle 14"/>
            <p:cNvSpPr>
              <a:spLocks noChangeArrowheads="1"/>
            </p:cNvSpPr>
            <p:nvPr/>
          </p:nvSpPr>
          <p:spPr bwMode="auto">
            <a:xfrm>
              <a:off x="1524000" y="1974850"/>
              <a:ext cx="465138" cy="274638"/>
            </a:xfrm>
            <a:prstGeom prst="rect">
              <a:avLst/>
            </a:prstGeom>
            <a:solidFill>
              <a:srgbClr val="BBE0E3"/>
            </a:solidFill>
            <a:ln w="9525">
              <a:solidFill>
                <a:srgbClr val="000000"/>
              </a:solidFill>
              <a:miter lim="800000"/>
              <a:headEnd/>
              <a:tailEnd/>
            </a:ln>
          </p:spPr>
          <p:txBody>
            <a:bodyPr lIns="57607" tIns="28804" rIns="57607" bIns="28804" anchor="ctr"/>
            <a:lstStyle/>
            <a:p>
              <a:pPr algn="ctr"/>
              <a:r>
                <a:rPr lang="en-US" sz="700" b="1">
                  <a:solidFill>
                    <a:srgbClr val="000000"/>
                  </a:solidFill>
                  <a:cs typeface="Times New Roman" pitchFamily="18" charset="0"/>
                </a:rPr>
                <a:t>Login</a:t>
              </a:r>
              <a:endParaRPr lang="en-US" sz="2400">
                <a:latin typeface="Times New Roman" pitchFamily="18" charset="0"/>
                <a:cs typeface="Times New Roman" pitchFamily="18" charset="0"/>
              </a:endParaRPr>
            </a:p>
          </p:txBody>
        </p:sp>
        <p:sp>
          <p:nvSpPr>
            <p:cNvPr id="72713" name="Rectangle 13"/>
            <p:cNvSpPr>
              <a:spLocks noChangeArrowheads="1"/>
            </p:cNvSpPr>
            <p:nvPr/>
          </p:nvSpPr>
          <p:spPr bwMode="auto">
            <a:xfrm>
              <a:off x="2819400" y="2743200"/>
              <a:ext cx="2209800" cy="762000"/>
            </a:xfrm>
            <a:prstGeom prst="rect">
              <a:avLst/>
            </a:prstGeom>
            <a:solidFill>
              <a:srgbClr val="CC99FF"/>
            </a:solidFill>
            <a:ln w="9525">
              <a:solidFill>
                <a:srgbClr val="000000"/>
              </a:solidFill>
              <a:miter lim="800000"/>
              <a:headEnd/>
              <a:tailEnd/>
            </a:ln>
          </p:spPr>
          <p:txBody>
            <a:bodyPr lIns="57607" tIns="28804" rIns="57607" bIns="28804" anchor="ctr"/>
            <a:lstStyle/>
            <a:p>
              <a:pPr algn="ctr"/>
              <a:r>
                <a:rPr lang="en-US" sz="1500">
                  <a:solidFill>
                    <a:srgbClr val="000000"/>
                  </a:solidFill>
                  <a:cs typeface="Times New Roman" pitchFamily="18" charset="0"/>
                </a:rPr>
                <a:t>GetSingleSignOnToken</a:t>
              </a:r>
              <a:endParaRPr lang="en-US" sz="3200">
                <a:latin typeface="Times New Roman" pitchFamily="18" charset="0"/>
                <a:cs typeface="Times New Roman" pitchFamily="18" charset="0"/>
              </a:endParaRPr>
            </a:p>
          </p:txBody>
        </p:sp>
        <p:sp>
          <p:nvSpPr>
            <p:cNvPr id="72714" name="Rectangle 10"/>
            <p:cNvSpPr>
              <a:spLocks noChangeArrowheads="1"/>
            </p:cNvSpPr>
            <p:nvPr/>
          </p:nvSpPr>
          <p:spPr bwMode="auto">
            <a:xfrm>
              <a:off x="457200" y="2743200"/>
              <a:ext cx="1828800" cy="74930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sp>
          <p:nvSpPr>
            <p:cNvPr id="26" name="Rectangle 13"/>
            <p:cNvSpPr>
              <a:spLocks noChangeArrowheads="1"/>
            </p:cNvSpPr>
            <p:nvPr/>
          </p:nvSpPr>
          <p:spPr bwMode="auto">
            <a:xfrm>
              <a:off x="2819400" y="3810000"/>
              <a:ext cx="2209800" cy="463550"/>
            </a:xfrm>
            <a:prstGeom prst="rect">
              <a:avLst/>
            </a:prstGeom>
            <a:solidFill>
              <a:srgbClr val="CC99FF"/>
            </a:solidFill>
            <a:ln w="9525">
              <a:solidFill>
                <a:srgbClr val="000000"/>
              </a:solidFill>
              <a:miter lim="800000"/>
              <a:headEnd/>
              <a:tailEnd/>
            </a:ln>
          </p:spPr>
          <p:txBody>
            <a:bodyPr lIns="57607" tIns="28804" rIns="57607" bIns="28804" anchor="ctr"/>
            <a:lstStyle/>
            <a:p>
              <a:pPr algn="ctr">
                <a:defRPr/>
              </a:pPr>
              <a:r>
                <a:rPr lang="en-US" sz="1500" dirty="0">
                  <a:latin typeface="+mn-lt"/>
                  <a:ea typeface="Times New Roman" pitchFamily="18" charset="0"/>
                  <a:cs typeface="Arial" pitchFamily="34" charset="0"/>
                </a:rPr>
                <a:t>http: </a:t>
              </a:r>
              <a:r>
                <a:rPr lang="en-US" sz="1500" dirty="0" err="1">
                  <a:latin typeface="+mn-lt"/>
                  <a:ea typeface="Times New Roman" pitchFamily="18" charset="0"/>
                  <a:cs typeface="Arial" pitchFamily="34" charset="0"/>
                </a:rPr>
                <a:t>SingleSignOn</a:t>
              </a:r>
              <a:endParaRPr lang="en-US" sz="1500" dirty="0">
                <a:latin typeface="+mn-lt"/>
                <a:ea typeface="Times New Roman" pitchFamily="18" charset="0"/>
                <a:cs typeface="Arial" pitchFamily="34" charset="0"/>
              </a:endParaRPr>
            </a:p>
          </p:txBody>
        </p:sp>
        <p:sp>
          <p:nvSpPr>
            <p:cNvPr id="33" name="Rectangle 13"/>
            <p:cNvSpPr>
              <a:spLocks noChangeArrowheads="1"/>
            </p:cNvSpPr>
            <p:nvPr/>
          </p:nvSpPr>
          <p:spPr bwMode="auto">
            <a:xfrm>
              <a:off x="2819400" y="4572000"/>
              <a:ext cx="2209800" cy="463550"/>
            </a:xfrm>
            <a:prstGeom prst="rect">
              <a:avLst/>
            </a:prstGeom>
            <a:solidFill>
              <a:srgbClr val="CC99FF"/>
            </a:solidFill>
            <a:ln w="9525">
              <a:solidFill>
                <a:srgbClr val="000000"/>
              </a:solidFill>
              <a:miter lim="800000"/>
              <a:headEnd/>
              <a:tailEnd/>
            </a:ln>
          </p:spPr>
          <p:txBody>
            <a:bodyPr lIns="57607" tIns="28804" rIns="57607" bIns="28804" anchor="ctr"/>
            <a:lstStyle/>
            <a:p>
              <a:pPr algn="ctr">
                <a:defRPr/>
              </a:pPr>
              <a:r>
                <a:rPr lang="en-US" sz="1500" dirty="0">
                  <a:latin typeface="+mn-lt"/>
                  <a:ea typeface="Times New Roman" pitchFamily="18" charset="0"/>
                  <a:cs typeface="Arial" pitchFamily="34" charset="0"/>
                </a:rPr>
                <a:t>https: </a:t>
              </a:r>
              <a:r>
                <a:rPr lang="en-US" sz="1500" dirty="0" err="1">
                  <a:latin typeface="+mn-lt"/>
                  <a:ea typeface="Times New Roman" pitchFamily="18" charset="0"/>
                  <a:cs typeface="Arial" pitchFamily="34" charset="0"/>
                </a:rPr>
                <a:t>SingleSignOn</a:t>
              </a:r>
              <a:endParaRPr lang="en-US" sz="1500" dirty="0">
                <a:latin typeface="+mn-lt"/>
                <a:ea typeface="Times New Roman" pitchFamily="18" charset="0"/>
                <a:cs typeface="Arial" pitchFamily="34" charset="0"/>
              </a:endParaRPr>
            </a:p>
          </p:txBody>
        </p:sp>
        <p:cxnSp>
          <p:nvCxnSpPr>
            <p:cNvPr id="24" name="Elbow Connector 23"/>
            <p:cNvCxnSpPr>
              <a:stCxn id="72710" idx="2"/>
              <a:endCxn id="72714" idx="0"/>
            </p:cNvCxnSpPr>
            <p:nvPr/>
          </p:nvCxnSpPr>
          <p:spPr>
            <a:xfrm rot="16200000" flipH="1">
              <a:off x="1216025" y="2587625"/>
              <a:ext cx="311150" cy="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86000" y="2895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286000" y="3276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stCxn id="72714" idx="2"/>
              <a:endCxn id="26" idx="1"/>
            </p:cNvCxnSpPr>
            <p:nvPr/>
          </p:nvCxnSpPr>
          <p:spPr>
            <a:xfrm rot="16200000" flipH="1">
              <a:off x="1820862" y="3043238"/>
              <a:ext cx="549275" cy="1447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6" idx="2"/>
              <a:endCxn id="33" idx="0"/>
            </p:cNvCxnSpPr>
            <p:nvPr/>
          </p:nvCxnSpPr>
          <p:spPr>
            <a:xfrm rot="5400000">
              <a:off x="3775076" y="4422775"/>
              <a:ext cx="29845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2722" name="Rectangle 10"/>
            <p:cNvSpPr>
              <a:spLocks noChangeArrowheads="1"/>
            </p:cNvSpPr>
            <p:nvPr/>
          </p:nvSpPr>
          <p:spPr bwMode="auto">
            <a:xfrm>
              <a:off x="533400" y="5410200"/>
              <a:ext cx="1828800" cy="749300"/>
            </a:xfrm>
            <a:prstGeom prst="rect">
              <a:avLst/>
            </a:prstGeom>
            <a:solidFill>
              <a:srgbClr val="FFFF99"/>
            </a:solidFill>
            <a:ln w="9525">
              <a:solidFill>
                <a:srgbClr val="000000"/>
              </a:solidFill>
              <a:miter lim="800000"/>
              <a:headEnd/>
              <a:tailEnd/>
            </a:ln>
          </p:spPr>
          <p:txBody>
            <a:bodyPr lIns="57607" tIns="28804" rIns="57607" bIns="28804"/>
            <a:lstStyle/>
            <a:p>
              <a:pPr algn="ctr"/>
              <a:r>
                <a:rPr lang="en-US" sz="1500">
                  <a:solidFill>
                    <a:srgbClr val="000000"/>
                  </a:solidFill>
                  <a:cs typeface="Times New Roman" pitchFamily="18" charset="0"/>
                </a:rPr>
                <a:t>Partner site</a:t>
              </a:r>
              <a:endParaRPr lang="en-US" sz="3200">
                <a:latin typeface="Times New Roman" pitchFamily="18" charset="0"/>
                <a:cs typeface="Times New Roman" pitchFamily="18" charset="0"/>
              </a:endParaRPr>
            </a:p>
          </p:txBody>
        </p:sp>
        <p:cxnSp>
          <p:nvCxnSpPr>
            <p:cNvPr id="42" name="Elbow Connector 41"/>
            <p:cNvCxnSpPr>
              <a:stCxn id="33" idx="2"/>
              <a:endCxn id="72722" idx="0"/>
            </p:cNvCxnSpPr>
            <p:nvPr/>
          </p:nvCxnSpPr>
          <p:spPr>
            <a:xfrm rot="5400000">
              <a:off x="2498725" y="3984625"/>
              <a:ext cx="374650" cy="2476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1"/>
          <p:cNvPicPr>
            <a:picLocks noChangeAspect="1" noChangeArrowheads="1"/>
          </p:cNvPicPr>
          <p:nvPr/>
        </p:nvPicPr>
        <p:blipFill>
          <a:blip r:embed="rId3"/>
          <a:srcRect/>
          <a:stretch>
            <a:fillRect/>
          </a:stretch>
        </p:blipFill>
        <p:spPr bwMode="auto">
          <a:xfrm>
            <a:off x="0" y="-457200"/>
            <a:ext cx="9144000" cy="7505700"/>
          </a:xfrm>
          <a:prstGeom prst="rect">
            <a:avLst/>
          </a:prstGeom>
          <a:noFill/>
          <a:ln w="9525">
            <a:noFill/>
            <a:miter lim="800000"/>
            <a:headEnd/>
            <a:tailEnd/>
          </a:ln>
        </p:spPr>
      </p:pic>
      <p:sp>
        <p:nvSpPr>
          <p:cNvPr id="74755" name="Rectangle 2"/>
          <p:cNvSpPr>
            <a:spLocks noGrp="1" noChangeArrowheads="1"/>
          </p:cNvSpPr>
          <p:nvPr>
            <p:ph type="ctrTitle"/>
          </p:nvPr>
        </p:nvSpPr>
        <p:spPr>
          <a:xfrm>
            <a:off x="876300" y="0"/>
            <a:ext cx="7391400" cy="838200"/>
          </a:xfrm>
        </p:spPr>
        <p:txBody>
          <a:bodyPr/>
          <a:lstStyle/>
          <a:p>
            <a:pPr algn="ctr" eaLnBrk="1" hangingPunct="1"/>
            <a:r>
              <a:rPr lang="en-US" smtClean="0">
                <a:solidFill>
                  <a:schemeClr val="bg1"/>
                </a:solidFill>
              </a:rPr>
              <a:t>Hybrid Solutions </a:t>
            </a:r>
            <a:endParaRPr lang="en-US" sz="360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t>Implementing a hybrid solution</a:t>
            </a:r>
          </a:p>
        </p:txBody>
      </p:sp>
      <p:sp>
        <p:nvSpPr>
          <p:cNvPr id="76802" name="Content Placeholder 2"/>
          <p:cNvSpPr>
            <a:spLocks noGrp="1"/>
          </p:cNvSpPr>
          <p:nvPr>
            <p:ph idx="1"/>
          </p:nvPr>
        </p:nvSpPr>
        <p:spPr/>
        <p:txBody>
          <a:bodyPr/>
          <a:lstStyle/>
          <a:p>
            <a:r>
              <a:rPr lang="en-US" sz="2000" smtClean="0"/>
              <a:t>Custom login screen</a:t>
            </a:r>
          </a:p>
          <a:p>
            <a:pPr lvl="1"/>
            <a:r>
              <a:rPr lang="en-US" sz="2000" smtClean="0"/>
              <a:t>Convio credentials</a:t>
            </a:r>
          </a:p>
          <a:p>
            <a:pPr lvl="1"/>
            <a:r>
              <a:rPr lang="en-US" sz="2000" smtClean="0"/>
              <a:t>Partner credentials</a:t>
            </a:r>
          </a:p>
          <a:p>
            <a:pPr>
              <a:buFont typeface="Arial" charset="0"/>
              <a:buNone/>
            </a:pPr>
            <a:endParaRPr lang="en-US" sz="2000" smtClean="0"/>
          </a:p>
          <a:p>
            <a:r>
              <a:rPr lang="en-US" sz="2000" smtClean="0"/>
              <a:t>Can hide choices</a:t>
            </a:r>
          </a:p>
          <a:p>
            <a:pPr lvl="1"/>
            <a:r>
              <a:rPr lang="en-US" sz="2000" smtClean="0"/>
              <a:t>Submit to Convio</a:t>
            </a:r>
          </a:p>
          <a:p>
            <a:pPr lvl="1"/>
            <a:r>
              <a:rPr lang="en-US" sz="2000" smtClean="0"/>
              <a:t>Fail? Submit to partner</a:t>
            </a:r>
            <a:r>
              <a:rPr lang="en-US" sz="1600" smtClean="0"/>
              <a:t> </a:t>
            </a:r>
          </a:p>
          <a:p>
            <a:pPr>
              <a:buFont typeface="Arial" charset="0"/>
              <a:buNone/>
            </a:pPr>
            <a:endParaRPr lang="en-US" sz="2000" smtClean="0"/>
          </a:p>
          <a:p>
            <a:r>
              <a:rPr lang="en-US" sz="2000" smtClean="0"/>
              <a:t>Partner login </a:t>
            </a:r>
            <a:r>
              <a:rPr lang="en-US" sz="2000" i="1" smtClean="0"/>
              <a:t>must </a:t>
            </a:r>
            <a:r>
              <a:rPr lang="en-US" sz="2000" smtClean="0"/>
              <a:t>support “nexturl” </a:t>
            </a:r>
          </a:p>
          <a:p>
            <a:endParaRPr lang="en-US" sz="2000" smtClean="0"/>
          </a:p>
          <a:p>
            <a:r>
              <a:rPr lang="en-US" sz="2000" smtClean="0"/>
              <a:t>Partner login </a:t>
            </a:r>
            <a:r>
              <a:rPr lang="en-US" sz="2000" i="1" smtClean="0"/>
              <a:t>should </a:t>
            </a:r>
            <a:r>
              <a:rPr lang="en-US" sz="2000" smtClean="0"/>
              <a:t>support success and error redirect URLs </a:t>
            </a:r>
          </a:p>
          <a:p>
            <a:endParaRPr lang="en-US" sz="2000" smtClean="0"/>
          </a:p>
          <a:p>
            <a:r>
              <a:rPr lang="en-US" sz="2000" smtClean="0"/>
              <a:t>Documentation available</a:t>
            </a:r>
          </a:p>
        </p:txBody>
      </p:sp>
      <p:sp>
        <p:nvSpPr>
          <p:cNvPr id="76803" name="Slide Number Placeholder 3"/>
          <p:cNvSpPr>
            <a:spLocks noGrp="1"/>
          </p:cNvSpPr>
          <p:nvPr>
            <p:ph type="sldNum" sz="quarter" idx="10"/>
          </p:nvPr>
        </p:nvSpPr>
        <p:spPr>
          <a:noFill/>
        </p:spPr>
        <p:txBody>
          <a:bodyPr/>
          <a:lstStyle/>
          <a:p>
            <a:fld id="{50E6868A-0594-4472-9AC5-4EDE681E7823}"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srcRect/>
          <a:stretch>
            <a:fillRect/>
          </a:stretch>
        </p:blipFill>
        <p:spPr bwMode="auto">
          <a:xfrm>
            <a:off x="0" y="0"/>
            <a:ext cx="9144000" cy="718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p:txBody>
          <a:bodyPr/>
          <a:lstStyle/>
          <a:p>
            <a:r>
              <a:rPr lang="en-US" smtClean="0"/>
              <a:t>Donation Kiosk</a:t>
            </a:r>
          </a:p>
        </p:txBody>
      </p:sp>
      <p:sp>
        <p:nvSpPr>
          <p:cNvPr id="80898"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57D6BCED-D4A9-4857-AC41-9D3133F7DC23}" type="slidenum">
              <a:rPr lang="en-US" sz="800">
                <a:solidFill>
                  <a:srgbClr val="808080"/>
                </a:solidFill>
              </a:rPr>
              <a:pPr algn="ctr"/>
              <a:t>34</a:t>
            </a:fld>
            <a:endParaRPr lang="en-US" sz="800">
              <a:solidFill>
                <a:srgbClr val="808080"/>
              </a:solidFill>
            </a:endParaRPr>
          </a:p>
        </p:txBody>
      </p:sp>
      <p:sp>
        <p:nvSpPr>
          <p:cNvPr id="80899" name="Content Placeholder 2"/>
          <p:cNvSpPr>
            <a:spLocks noGrp="1"/>
          </p:cNvSpPr>
          <p:nvPr>
            <p:ph idx="4294967295"/>
          </p:nvPr>
        </p:nvSpPr>
        <p:spPr>
          <a:xfrm>
            <a:off x="381000" y="990600"/>
            <a:ext cx="5562600" cy="5257800"/>
          </a:xfrm>
        </p:spPr>
        <p:txBody>
          <a:bodyPr/>
          <a:lstStyle/>
          <a:p>
            <a:pPr>
              <a:spcBef>
                <a:spcPct val="50000"/>
              </a:spcBef>
            </a:pPr>
            <a:r>
              <a:rPr lang="en-US" smtClean="0"/>
              <a:t>Project Requirements</a:t>
            </a:r>
          </a:p>
          <a:p>
            <a:pPr>
              <a:spcBef>
                <a:spcPct val="50000"/>
              </a:spcBef>
            </a:pPr>
            <a:r>
              <a:rPr lang="en-US" smtClean="0"/>
              <a:t>Demonstration</a:t>
            </a:r>
          </a:p>
          <a:p>
            <a:pPr>
              <a:spcBef>
                <a:spcPct val="50000"/>
              </a:spcBef>
            </a:pPr>
            <a:r>
              <a:rPr lang="en-US" smtClean="0"/>
              <a:t>Design Overview</a:t>
            </a:r>
          </a:p>
          <a:p>
            <a:pPr>
              <a:spcBef>
                <a:spcPct val="50000"/>
              </a:spcBef>
            </a:pPr>
            <a:r>
              <a:rPr lang="en-US" smtClean="0"/>
              <a:t>Fetching content from Convio via JavaScript</a:t>
            </a:r>
          </a:p>
          <a:p>
            <a:pPr>
              <a:spcBef>
                <a:spcPct val="50000"/>
              </a:spcBef>
            </a:pPr>
            <a:r>
              <a:rPr lang="en-US" smtClean="0"/>
              <a:t>Cross-domain AJAX with Convio JavaScript API</a:t>
            </a:r>
          </a:p>
          <a:p>
            <a:pPr>
              <a:spcBef>
                <a:spcPct val="50000"/>
              </a:spcBef>
            </a:pPr>
            <a:r>
              <a:rPr lang="en-US" smtClean="0"/>
              <a:t>Questions?</a:t>
            </a:r>
          </a:p>
          <a:p>
            <a:pPr>
              <a:spcBef>
                <a:spcPct val="50000"/>
              </a:spcBef>
            </a:pPr>
            <a:endParaRPr lang="en-US" smtClean="0"/>
          </a:p>
          <a:p>
            <a:pPr>
              <a:spcBef>
                <a:spcPct val="50000"/>
              </a:spcBef>
            </a:pPr>
            <a:endParaRPr lang="en-US" smtClean="0"/>
          </a:p>
        </p:txBody>
      </p:sp>
      <p:pic>
        <p:nvPicPr>
          <p:cNvPr id="80900" name="Picture 5" descr="PDC_kiosk_Treeosk_TR-30_new"/>
          <p:cNvPicPr>
            <a:picLocks noChangeAspect="1" noChangeArrowheads="1"/>
          </p:cNvPicPr>
          <p:nvPr/>
        </p:nvPicPr>
        <p:blipFill>
          <a:blip r:embed="rId3"/>
          <a:srcRect/>
          <a:stretch>
            <a:fillRect/>
          </a:stretch>
        </p:blipFill>
        <p:spPr bwMode="auto">
          <a:xfrm>
            <a:off x="6019800" y="914400"/>
            <a:ext cx="26828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p:txBody>
          <a:bodyPr/>
          <a:lstStyle/>
          <a:p>
            <a:r>
              <a:rPr lang="en-US" smtClean="0"/>
              <a:t>Donation Kiosk – Project Requirements</a:t>
            </a:r>
          </a:p>
        </p:txBody>
      </p:sp>
      <p:sp>
        <p:nvSpPr>
          <p:cNvPr id="82946"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8E818D15-112D-4C70-9B27-D8E6F5206FE5}" type="slidenum">
              <a:rPr lang="en-US" sz="800">
                <a:solidFill>
                  <a:srgbClr val="808080"/>
                </a:solidFill>
              </a:rPr>
              <a:pPr algn="ctr"/>
              <a:t>35</a:t>
            </a:fld>
            <a:endParaRPr lang="en-US" sz="800">
              <a:solidFill>
                <a:srgbClr val="808080"/>
              </a:solidFill>
            </a:endParaRPr>
          </a:p>
        </p:txBody>
      </p:sp>
      <p:sp>
        <p:nvSpPr>
          <p:cNvPr id="91140" name="Content Placeholder 2"/>
          <p:cNvSpPr>
            <a:spLocks noGrp="1"/>
          </p:cNvSpPr>
          <p:nvPr>
            <p:ph idx="4294967295"/>
          </p:nvPr>
        </p:nvSpPr>
        <p:spPr/>
        <p:txBody>
          <a:bodyPr/>
          <a:lstStyle/>
          <a:p>
            <a:pPr>
              <a:spcBef>
                <a:spcPct val="20000"/>
              </a:spcBef>
            </a:pPr>
            <a:r>
              <a:rPr lang="en-US" smtClean="0"/>
              <a:t>Donation form embedded in third-party website that will be used in multiple information kiosks at an event  </a:t>
            </a:r>
          </a:p>
          <a:p>
            <a:pPr>
              <a:spcBef>
                <a:spcPct val="20000"/>
              </a:spcBef>
            </a:pPr>
            <a:r>
              <a:rPr lang="en-US" smtClean="0"/>
              <a:t>Needs to clear out personal information after a donation is made</a:t>
            </a:r>
          </a:p>
          <a:p>
            <a:pPr>
              <a:spcBef>
                <a:spcPct val="20000"/>
              </a:spcBef>
            </a:pPr>
            <a:r>
              <a:rPr lang="en-US" smtClean="0"/>
              <a:t>Needs to stay on the page being viewed during and after the donation</a:t>
            </a:r>
          </a:p>
          <a:p>
            <a:pPr>
              <a:spcBef>
                <a:spcPct val="20000"/>
              </a:spcBef>
            </a:pPr>
            <a:r>
              <a:rPr lang="en-US" smtClean="0"/>
              <a:t>Needs to take on the look and feel of the page being viewed</a:t>
            </a:r>
          </a:p>
          <a:p>
            <a:pPr>
              <a:spcBef>
                <a:spcPct val="20000"/>
              </a:spcBef>
            </a:pPr>
            <a:r>
              <a:rPr lang="en-US" smtClean="0"/>
              <a:t>Needs to be easy to add to many different pages in either the body of the page or in a sidebar</a:t>
            </a:r>
          </a:p>
          <a:p>
            <a:pPr>
              <a:spcBef>
                <a:spcPct val="20000"/>
              </a:spcBef>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fade">
                                      <p:cBhvr>
                                        <p:cTn id="7" dur="20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5257800" y="1828800"/>
            <a:ext cx="3546475" cy="4456113"/>
          </a:xfrm>
          <a:prstGeom prst="rect">
            <a:avLst/>
          </a:prstGeom>
          <a:noFill/>
          <a:ln w="9525">
            <a:noFill/>
            <a:miter lim="800000"/>
            <a:headEnd/>
            <a:tailEnd/>
          </a:ln>
        </p:spPr>
      </p:pic>
      <p:pic>
        <p:nvPicPr>
          <p:cNvPr id="84994" name="Picture 3"/>
          <p:cNvPicPr>
            <a:picLocks noChangeAspect="1" noChangeArrowheads="1"/>
          </p:cNvPicPr>
          <p:nvPr/>
        </p:nvPicPr>
        <p:blipFill>
          <a:blip r:embed="rId4"/>
          <a:srcRect/>
          <a:stretch>
            <a:fillRect/>
          </a:stretch>
        </p:blipFill>
        <p:spPr bwMode="auto">
          <a:xfrm>
            <a:off x="4038600" y="1143000"/>
            <a:ext cx="3546475" cy="4456113"/>
          </a:xfrm>
          <a:prstGeom prst="rect">
            <a:avLst/>
          </a:prstGeom>
          <a:noFill/>
          <a:ln w="9525">
            <a:noFill/>
            <a:miter lim="800000"/>
            <a:headEnd/>
            <a:tailEnd/>
          </a:ln>
        </p:spPr>
      </p:pic>
      <p:sp>
        <p:nvSpPr>
          <p:cNvPr id="84995" name="Title 1"/>
          <p:cNvSpPr>
            <a:spLocks noGrp="1"/>
          </p:cNvSpPr>
          <p:nvPr>
            <p:ph type="title" idx="4294967295"/>
          </p:nvPr>
        </p:nvSpPr>
        <p:spPr/>
        <p:txBody>
          <a:bodyPr/>
          <a:lstStyle/>
          <a:p>
            <a:r>
              <a:rPr lang="en-US" smtClean="0"/>
              <a:t>Donation Kiosk – Demonstration</a:t>
            </a:r>
          </a:p>
        </p:txBody>
      </p:sp>
      <p:sp>
        <p:nvSpPr>
          <p:cNvPr id="84996"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F7A6A704-CE08-4A5F-8D27-862ABE698261}" type="slidenum">
              <a:rPr lang="en-US" sz="800">
                <a:solidFill>
                  <a:srgbClr val="808080"/>
                </a:solidFill>
              </a:rPr>
              <a:pPr algn="ctr"/>
              <a:t>36</a:t>
            </a:fld>
            <a:endParaRPr lang="en-US" sz="800">
              <a:solidFill>
                <a:srgbClr val="808080"/>
              </a:solidFill>
            </a:endParaRPr>
          </a:p>
        </p:txBody>
      </p:sp>
      <p:pic>
        <p:nvPicPr>
          <p:cNvPr id="84997" name="Picture 6"/>
          <p:cNvPicPr>
            <a:picLocks noChangeAspect="1" noChangeArrowheads="1"/>
          </p:cNvPicPr>
          <p:nvPr/>
        </p:nvPicPr>
        <p:blipFill>
          <a:blip r:embed="rId5"/>
          <a:srcRect/>
          <a:stretch>
            <a:fillRect/>
          </a:stretch>
        </p:blipFill>
        <p:spPr bwMode="auto">
          <a:xfrm>
            <a:off x="457200" y="914400"/>
            <a:ext cx="3546475" cy="4454525"/>
          </a:xfrm>
          <a:prstGeom prst="rect">
            <a:avLst/>
          </a:prstGeom>
          <a:noFill/>
          <a:ln w="9525">
            <a:noFill/>
            <a:miter lim="800000"/>
            <a:headEnd/>
            <a:tailEnd/>
          </a:ln>
        </p:spPr>
      </p:pic>
      <p:pic>
        <p:nvPicPr>
          <p:cNvPr id="84998" name="Picture 7"/>
          <p:cNvPicPr>
            <a:picLocks noChangeAspect="1" noChangeArrowheads="1"/>
          </p:cNvPicPr>
          <p:nvPr/>
        </p:nvPicPr>
        <p:blipFill>
          <a:blip r:embed="rId6"/>
          <a:srcRect/>
          <a:stretch>
            <a:fillRect/>
          </a:stretch>
        </p:blipFill>
        <p:spPr bwMode="auto">
          <a:xfrm>
            <a:off x="2930525" y="1676400"/>
            <a:ext cx="3546475" cy="445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p:txBody>
          <a:bodyPr/>
          <a:lstStyle/>
          <a:p>
            <a:r>
              <a:rPr lang="en-US" smtClean="0"/>
              <a:t>Donation Kiosk – Design Overview</a:t>
            </a:r>
          </a:p>
        </p:txBody>
      </p:sp>
      <p:sp>
        <p:nvSpPr>
          <p:cNvPr id="87042"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C777F68E-37CA-4D01-8C82-DDA4B95C0D4E}" type="slidenum">
              <a:rPr lang="en-US" sz="800">
                <a:solidFill>
                  <a:srgbClr val="808080"/>
                </a:solidFill>
              </a:rPr>
              <a:pPr algn="ctr"/>
              <a:t>37</a:t>
            </a:fld>
            <a:endParaRPr lang="en-US" sz="800">
              <a:solidFill>
                <a:srgbClr val="808080"/>
              </a:solidFill>
            </a:endParaRPr>
          </a:p>
        </p:txBody>
      </p:sp>
      <p:sp>
        <p:nvSpPr>
          <p:cNvPr id="87043" name="Content Placeholder 2"/>
          <p:cNvSpPr>
            <a:spLocks noGrp="1"/>
          </p:cNvSpPr>
          <p:nvPr>
            <p:ph idx="4294967295"/>
          </p:nvPr>
        </p:nvSpPr>
        <p:spPr>
          <a:xfrm>
            <a:off x="381000" y="990600"/>
            <a:ext cx="8458200" cy="5257800"/>
          </a:xfrm>
        </p:spPr>
        <p:txBody>
          <a:bodyPr/>
          <a:lstStyle/>
          <a:p>
            <a:r>
              <a:rPr lang="en-US" smtClean="0"/>
              <a:t>Donation form HTML</a:t>
            </a:r>
          </a:p>
          <a:p>
            <a:pPr marL="742950" lvl="1" indent="-285750"/>
            <a:r>
              <a:rPr lang="en-US" smtClean="0"/>
              <a:t>PageBuilder page that is pulled dynamically via JavaScript by the host page</a:t>
            </a:r>
          </a:p>
          <a:p>
            <a:pPr marL="742950" lvl="1" indent="-285750"/>
            <a:endParaRPr lang="en-US" smtClean="0"/>
          </a:p>
          <a:p>
            <a:r>
              <a:rPr lang="en-US" smtClean="0"/>
              <a:t>JavaScript libraries</a:t>
            </a:r>
          </a:p>
          <a:p>
            <a:pPr marL="742950" lvl="1" indent="-285750"/>
            <a:r>
              <a:rPr lang="en-US" smtClean="0"/>
              <a:t>Donation Form Helper (for validation, etc.)</a:t>
            </a:r>
          </a:p>
          <a:p>
            <a:pPr marL="742950" lvl="1" indent="-285750"/>
            <a:r>
              <a:rPr lang="en-US" smtClean="0"/>
              <a:t>Dialogs (windows.js used; anything will work)</a:t>
            </a:r>
          </a:p>
          <a:p>
            <a:pPr marL="742950" lvl="1" indent="-285750"/>
            <a:r>
              <a:rPr lang="en-US" smtClean="0"/>
              <a:t>ConvioAPI.js (for the actual AJAX calls)</a:t>
            </a:r>
          </a:p>
          <a:p>
            <a:pPr marL="742950" lvl="1" indent="-285750"/>
            <a:endParaRPr lang="en-US" smtClean="0"/>
          </a:p>
          <a:p>
            <a:r>
              <a:rPr lang="en-US" smtClean="0"/>
              <a:t>CSS layout</a:t>
            </a:r>
          </a:p>
          <a:p>
            <a:pPr marL="742950" lvl="1" indent="-285750"/>
            <a:r>
              <a:rPr lang="en-US" smtClean="0"/>
              <a:t>Two layout CSS files created for the form alternatives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srcRect/>
          <a:stretch>
            <a:fillRect/>
          </a:stretch>
        </p:blipFill>
        <p:spPr bwMode="auto">
          <a:xfrm>
            <a:off x="492125" y="1143000"/>
            <a:ext cx="3546475" cy="4456113"/>
          </a:xfrm>
          <a:prstGeom prst="rect">
            <a:avLst/>
          </a:prstGeom>
          <a:noFill/>
          <a:ln w="9525">
            <a:noFill/>
            <a:miter lim="800000"/>
            <a:headEnd/>
            <a:tailEnd/>
          </a:ln>
        </p:spPr>
      </p:pic>
      <p:pic>
        <p:nvPicPr>
          <p:cNvPr id="97283" name="Picture 3"/>
          <p:cNvPicPr>
            <a:picLocks noChangeAspect="1" noChangeArrowheads="1"/>
          </p:cNvPicPr>
          <p:nvPr/>
        </p:nvPicPr>
        <p:blipFill>
          <a:blip r:embed="rId4"/>
          <a:srcRect/>
          <a:stretch>
            <a:fillRect/>
          </a:stretch>
        </p:blipFill>
        <p:spPr bwMode="auto">
          <a:xfrm>
            <a:off x="492125" y="1143000"/>
            <a:ext cx="3546475" cy="4456113"/>
          </a:xfrm>
          <a:prstGeom prst="rect">
            <a:avLst/>
          </a:prstGeom>
          <a:noFill/>
          <a:ln w="9525">
            <a:noFill/>
            <a:miter lim="800000"/>
            <a:headEnd/>
            <a:tailEnd/>
          </a:ln>
        </p:spPr>
      </p:pic>
      <p:sp>
        <p:nvSpPr>
          <p:cNvPr id="89091" name="Title 1"/>
          <p:cNvSpPr>
            <a:spLocks noGrp="1"/>
          </p:cNvSpPr>
          <p:nvPr>
            <p:ph type="title" idx="4294967295"/>
          </p:nvPr>
        </p:nvSpPr>
        <p:spPr/>
        <p:txBody>
          <a:bodyPr/>
          <a:lstStyle/>
          <a:p>
            <a:r>
              <a:rPr lang="en-US" smtClean="0"/>
              <a:t>Donation Kiosk – Design Overview</a:t>
            </a:r>
          </a:p>
        </p:txBody>
      </p:sp>
      <p:sp>
        <p:nvSpPr>
          <p:cNvPr id="89092"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6C7B6645-5333-4FDE-A026-8E3565302816}" type="slidenum">
              <a:rPr lang="en-US" sz="800">
                <a:solidFill>
                  <a:srgbClr val="808080"/>
                </a:solidFill>
              </a:rPr>
              <a:pPr algn="ctr"/>
              <a:t>38</a:t>
            </a:fld>
            <a:endParaRPr lang="en-US" sz="800">
              <a:solidFill>
                <a:srgbClr val="808080"/>
              </a:solidFill>
            </a:endParaRPr>
          </a:p>
        </p:txBody>
      </p:sp>
      <p:pic>
        <p:nvPicPr>
          <p:cNvPr id="97286" name="Picture 6"/>
          <p:cNvPicPr>
            <a:picLocks noChangeAspect="1" noChangeArrowheads="1"/>
          </p:cNvPicPr>
          <p:nvPr/>
        </p:nvPicPr>
        <p:blipFill>
          <a:blip r:embed="rId5"/>
          <a:srcRect/>
          <a:stretch>
            <a:fillRect/>
          </a:stretch>
        </p:blipFill>
        <p:spPr bwMode="auto">
          <a:xfrm>
            <a:off x="492125" y="1143000"/>
            <a:ext cx="3546475" cy="4454525"/>
          </a:xfrm>
          <a:prstGeom prst="rect">
            <a:avLst/>
          </a:prstGeom>
          <a:noFill/>
          <a:ln w="9525">
            <a:noFill/>
            <a:miter lim="800000"/>
            <a:headEnd/>
            <a:tailEnd/>
          </a:ln>
        </p:spPr>
      </p:pic>
      <p:pic>
        <p:nvPicPr>
          <p:cNvPr id="97287" name="Picture 7"/>
          <p:cNvPicPr>
            <a:picLocks noChangeAspect="1" noChangeArrowheads="1"/>
          </p:cNvPicPr>
          <p:nvPr/>
        </p:nvPicPr>
        <p:blipFill>
          <a:blip r:embed="rId6"/>
          <a:srcRect/>
          <a:stretch>
            <a:fillRect/>
          </a:stretch>
        </p:blipFill>
        <p:spPr bwMode="auto">
          <a:xfrm>
            <a:off x="492125" y="1143000"/>
            <a:ext cx="3546475" cy="4456113"/>
          </a:xfrm>
          <a:prstGeom prst="rect">
            <a:avLst/>
          </a:prstGeom>
          <a:noFill/>
          <a:ln w="9525">
            <a:noFill/>
            <a:miter lim="800000"/>
            <a:headEnd/>
            <a:tailEnd/>
          </a:ln>
        </p:spPr>
      </p:pic>
      <p:sp>
        <p:nvSpPr>
          <p:cNvPr id="97288" name="Content Placeholder 2"/>
          <p:cNvSpPr>
            <a:spLocks/>
          </p:cNvSpPr>
          <p:nvPr/>
        </p:nvSpPr>
        <p:spPr bwMode="auto">
          <a:xfrm>
            <a:off x="4191000" y="990600"/>
            <a:ext cx="4572000" cy="5257800"/>
          </a:xfrm>
          <a:prstGeom prst="rect">
            <a:avLst/>
          </a:prstGeom>
          <a:noFill/>
          <a:ln w="9525">
            <a:noFill/>
            <a:miter lim="800000"/>
            <a:headEnd/>
            <a:tailEnd/>
          </a:ln>
        </p:spPr>
        <p:txBody>
          <a:bodyPr/>
          <a:lstStyle/>
          <a:p>
            <a:pPr marL="400050" indent="-400050" eaLnBrk="0" hangingPunct="0">
              <a:buClr>
                <a:schemeClr val="accent2"/>
              </a:buClr>
              <a:buSzPct val="85000"/>
              <a:buFont typeface="Arial" charset="0"/>
              <a:buChar char="■"/>
            </a:pPr>
            <a:r>
              <a:rPr lang="en-US" sz="2400"/>
              <a:t>Start with donation_form.html</a:t>
            </a:r>
          </a:p>
          <a:p>
            <a:pPr marL="400050" indent="-400050" eaLnBrk="0" hangingPunct="0">
              <a:buClr>
                <a:schemeClr val="accent2"/>
              </a:buClr>
              <a:buSzPct val="85000"/>
              <a:buFont typeface="Arial" charset="0"/>
              <a:buChar char="■"/>
            </a:pPr>
            <a:endParaRPr lang="en-US" sz="2400"/>
          </a:p>
          <a:p>
            <a:pPr marL="400050" indent="-400050" eaLnBrk="0" hangingPunct="0">
              <a:buClr>
                <a:schemeClr val="accent2"/>
              </a:buClr>
              <a:buSzPct val="85000"/>
              <a:buFont typeface="Arial" charset="0"/>
              <a:buChar char="■"/>
            </a:pPr>
            <a:r>
              <a:rPr lang="en-US" sz="2400"/>
              <a:t>Apply layout styling to make the form fit in body or sidebar</a:t>
            </a:r>
          </a:p>
          <a:p>
            <a:pPr marL="400050" indent="-400050" eaLnBrk="0" hangingPunct="0">
              <a:buClr>
                <a:schemeClr val="accent2"/>
              </a:buClr>
              <a:buSzPct val="85000"/>
              <a:buFont typeface="Arial" charset="0"/>
              <a:buChar char="■"/>
            </a:pPr>
            <a:endParaRPr lang="en-US" sz="2400"/>
          </a:p>
          <a:p>
            <a:pPr marL="400050" indent="-400050" eaLnBrk="0" hangingPunct="0">
              <a:buClr>
                <a:schemeClr val="accent2"/>
              </a:buClr>
              <a:buSzPct val="85000"/>
              <a:buFont typeface="Arial" charset="0"/>
              <a:buChar char="■"/>
            </a:pPr>
            <a:r>
              <a:rPr lang="en-US" sz="2400"/>
              <a:t>Embed in web page and take on the look and feel of that page</a:t>
            </a:r>
          </a:p>
          <a:p>
            <a:pPr marL="400050" indent="-400050" eaLnBrk="0" hangingPunct="0">
              <a:buClr>
                <a:schemeClr val="accent2"/>
              </a:buClr>
              <a:buSzPct val="85000"/>
              <a:buFont typeface="Arial" charset="0"/>
              <a:buChar char="■"/>
            </a:pPr>
            <a:endParaRPr lang="en-US" sz="2400"/>
          </a:p>
          <a:p>
            <a:pPr marL="400050" indent="-400050" eaLnBrk="0" hangingPunct="0">
              <a:buClr>
                <a:schemeClr val="accent2"/>
              </a:buClr>
              <a:buSzPct val="85000"/>
              <a:buFont typeface="Arial" charset="0"/>
              <a:buChar char="■"/>
            </a:pPr>
            <a:r>
              <a:rPr lang="en-US" sz="2400"/>
              <a:t>Embed in a different web page and take on that look and feel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8">
                                            <p:txEl>
                                              <p:pRg st="0" end="0"/>
                                            </p:txEl>
                                          </p:spTgt>
                                        </p:tgtEl>
                                        <p:attrNameLst>
                                          <p:attrName>style.visibility</p:attrName>
                                        </p:attrNameLst>
                                      </p:cBhvr>
                                      <p:to>
                                        <p:strVal val="visible"/>
                                      </p:to>
                                    </p:set>
                                    <p:animEffect transition="in" filter="fade">
                                      <p:cBhvr>
                                        <p:cTn id="7" dur="2000"/>
                                        <p:tgtEl>
                                          <p:spTgt spid="9728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7282"/>
                                        </p:tgtEl>
                                        <p:attrNameLst>
                                          <p:attrName>style.visibility</p:attrName>
                                        </p:attrNameLst>
                                      </p:cBhvr>
                                      <p:to>
                                        <p:strVal val="visible"/>
                                      </p:to>
                                    </p:set>
                                    <p:animEffect transition="in" filter="fade">
                                      <p:cBhvr>
                                        <p:cTn id="10" dur="2000"/>
                                        <p:tgtEl>
                                          <p:spTgt spid="972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288">
                                            <p:txEl>
                                              <p:pRg st="2" end="2"/>
                                            </p:txEl>
                                          </p:spTgt>
                                        </p:tgtEl>
                                        <p:attrNameLst>
                                          <p:attrName>style.visibility</p:attrName>
                                        </p:attrNameLst>
                                      </p:cBhvr>
                                      <p:to>
                                        <p:strVal val="visible"/>
                                      </p:to>
                                    </p:set>
                                    <p:animEffect transition="in" filter="fade">
                                      <p:cBhvr>
                                        <p:cTn id="15" dur="2000"/>
                                        <p:tgtEl>
                                          <p:spTgt spid="9728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7283"/>
                                        </p:tgtEl>
                                        <p:attrNameLst>
                                          <p:attrName>style.visibility</p:attrName>
                                        </p:attrNameLst>
                                      </p:cBhvr>
                                      <p:to>
                                        <p:strVal val="visible"/>
                                      </p:to>
                                    </p:set>
                                    <p:animEffect transition="in" filter="fade">
                                      <p:cBhvr>
                                        <p:cTn id="18" dur="2000"/>
                                        <p:tgtEl>
                                          <p:spTgt spid="972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7288">
                                            <p:txEl>
                                              <p:pRg st="4" end="4"/>
                                            </p:txEl>
                                          </p:spTgt>
                                        </p:tgtEl>
                                        <p:attrNameLst>
                                          <p:attrName>style.visibility</p:attrName>
                                        </p:attrNameLst>
                                      </p:cBhvr>
                                      <p:to>
                                        <p:strVal val="visible"/>
                                      </p:to>
                                    </p:set>
                                    <p:animEffect transition="in" filter="fade">
                                      <p:cBhvr>
                                        <p:cTn id="23" dur="2000"/>
                                        <p:tgtEl>
                                          <p:spTgt spid="9728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7286"/>
                                        </p:tgtEl>
                                        <p:attrNameLst>
                                          <p:attrName>style.visibility</p:attrName>
                                        </p:attrNameLst>
                                      </p:cBhvr>
                                      <p:to>
                                        <p:strVal val="visible"/>
                                      </p:to>
                                    </p:set>
                                    <p:animEffect transition="in" filter="fade">
                                      <p:cBhvr>
                                        <p:cTn id="26" dur="2000"/>
                                        <p:tgtEl>
                                          <p:spTgt spid="972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7288">
                                            <p:txEl>
                                              <p:pRg st="6" end="6"/>
                                            </p:txEl>
                                          </p:spTgt>
                                        </p:tgtEl>
                                        <p:attrNameLst>
                                          <p:attrName>style.visibility</p:attrName>
                                        </p:attrNameLst>
                                      </p:cBhvr>
                                      <p:to>
                                        <p:strVal val="visible"/>
                                      </p:to>
                                    </p:set>
                                    <p:animEffect transition="in" filter="fade">
                                      <p:cBhvr>
                                        <p:cTn id="31" dur="2000"/>
                                        <p:tgtEl>
                                          <p:spTgt spid="9728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7287"/>
                                        </p:tgtEl>
                                        <p:attrNameLst>
                                          <p:attrName>style.visibility</p:attrName>
                                        </p:attrNameLst>
                                      </p:cBhvr>
                                      <p:to>
                                        <p:strVal val="visible"/>
                                      </p:to>
                                    </p:set>
                                    <p:animEffect transition="in" filter="fade">
                                      <p:cBhvr>
                                        <p:cTn id="34" dur="2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p:txBody>
          <a:bodyPr/>
          <a:lstStyle/>
          <a:p>
            <a:r>
              <a:rPr lang="en-US" sz="2800" smtClean="0"/>
              <a:t>Fetching content from Convio via JavaScript</a:t>
            </a:r>
          </a:p>
        </p:txBody>
      </p:sp>
      <p:sp>
        <p:nvSpPr>
          <p:cNvPr id="91138"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14054401-456F-4DD5-8504-5873F99C3BC6}" type="slidenum">
              <a:rPr lang="en-US" sz="800">
                <a:solidFill>
                  <a:srgbClr val="808080"/>
                </a:solidFill>
              </a:rPr>
              <a:pPr algn="ctr"/>
              <a:t>39</a:t>
            </a:fld>
            <a:endParaRPr lang="en-US" sz="800">
              <a:solidFill>
                <a:srgbClr val="808080"/>
              </a:solidFill>
            </a:endParaRPr>
          </a:p>
        </p:txBody>
      </p:sp>
      <p:sp>
        <p:nvSpPr>
          <p:cNvPr id="99332" name="Content Placeholder 2"/>
          <p:cNvSpPr>
            <a:spLocks noGrp="1"/>
          </p:cNvSpPr>
          <p:nvPr>
            <p:ph idx="4294967295"/>
          </p:nvPr>
        </p:nvSpPr>
        <p:spPr>
          <a:xfrm>
            <a:off x="533400" y="2057400"/>
            <a:ext cx="8382000" cy="4267200"/>
          </a:xfrm>
        </p:spPr>
        <p:txBody>
          <a:bodyPr/>
          <a:lstStyle/>
          <a:p>
            <a:pPr marL="533400" indent="-533400">
              <a:buFont typeface="Arial" charset="0"/>
              <a:buNone/>
            </a:pPr>
            <a:r>
              <a:rPr lang="en-US" sz="1600" smtClean="0">
                <a:latin typeface="Courier New" pitchFamily="49" charset="0"/>
              </a:rPr>
              <a:t>var page='[[T6:[[S334:render]]]]';</a:t>
            </a:r>
          </a:p>
          <a:p>
            <a:pPr marL="533400" indent="-533400">
              <a:buFont typeface="Arial" charset="0"/>
              <a:buNone/>
            </a:pPr>
            <a:r>
              <a:rPr lang="en-US" sz="1600" smtClean="0">
                <a:latin typeface="Courier New" pitchFamily="49" charset="0"/>
              </a:rPr>
              <a:t>var target='[[T6:[[S334:target]]]]';</a:t>
            </a:r>
          </a:p>
          <a:p>
            <a:pPr marL="533400" indent="-533400">
              <a:buFont typeface="Arial" charset="0"/>
              <a:buNone/>
            </a:pPr>
            <a:r>
              <a:rPr lang="en-US" sz="1600" smtClean="0">
                <a:latin typeface="Courier New" pitchFamily="49" charset="0"/>
              </a:rPr>
              <a:t>var content='[[T6:[[E51:[[S334:render]]]]]]';</a:t>
            </a:r>
          </a:p>
          <a:p>
            <a:pPr marL="533400" indent="-533400">
              <a:buFont typeface="Arial" charset="0"/>
              <a:buNone/>
            </a:pPr>
            <a:endParaRPr lang="en-US" sz="1600" smtClean="0">
              <a:latin typeface="Courier New" pitchFamily="49" charset="0"/>
            </a:endParaRPr>
          </a:p>
          <a:p>
            <a:pPr marL="533400" indent="-533400">
              <a:buFont typeface="Arial" charset="0"/>
              <a:buNone/>
            </a:pPr>
            <a:r>
              <a:rPr lang="en-US" sz="1600" smtClean="0">
                <a:latin typeface="Courier New" pitchFamily="49" charset="0"/>
              </a:rPr>
              <a:t>function set_[[T6:[[S334:target]]]]_to_[[T6:[[S334:render]]]] () {</a:t>
            </a:r>
          </a:p>
          <a:p>
            <a:pPr marL="533400" indent="-533400">
              <a:buFont typeface="Arial" charset="0"/>
              <a:buNone/>
            </a:pPr>
            <a:r>
              <a:rPr lang="en-US" sz="1600" smtClean="0">
                <a:latin typeface="Courier New" pitchFamily="49" charset="0"/>
              </a:rPr>
              <a:t>    document.getElementById(target).innerHTML = content;</a:t>
            </a:r>
          </a:p>
          <a:p>
            <a:pPr marL="533400" indent="-533400">
              <a:buFont typeface="Arial" charset="0"/>
              <a:buNone/>
            </a:pPr>
            <a:r>
              <a:rPr lang="en-US" sz="1600" smtClean="0">
                <a:latin typeface="Courier New" pitchFamily="49" charset="0"/>
              </a:rPr>
              <a:t>}</a:t>
            </a:r>
          </a:p>
          <a:p>
            <a:pPr marL="533400" indent="-533400">
              <a:buFont typeface="Arial" charset="0"/>
              <a:buNone/>
            </a:pPr>
            <a:endParaRPr lang="en-US" sz="1600" smtClean="0">
              <a:latin typeface="Courier New" pitchFamily="49" charset="0"/>
            </a:endParaRPr>
          </a:p>
          <a:p>
            <a:pPr marL="533400" indent="-533400">
              <a:buFont typeface="Arial" charset="0"/>
              <a:buNone/>
            </a:pPr>
            <a:r>
              <a:rPr lang="en-US" sz="1600" smtClean="0">
                <a:latin typeface="Courier New" pitchFamily="49" charset="0"/>
              </a:rPr>
              <a:t>if (window.addEventListener) {</a:t>
            </a:r>
          </a:p>
          <a:p>
            <a:pPr marL="533400" indent="-533400">
              <a:buFont typeface="Arial" charset="0"/>
              <a:buNone/>
            </a:pPr>
            <a:r>
              <a:rPr lang="en-US" sz="1600" smtClean="0">
                <a:latin typeface="Courier New" pitchFamily="49" charset="0"/>
              </a:rPr>
              <a:t>    window.addEventListener ('load',</a:t>
            </a:r>
          </a:p>
          <a:p>
            <a:pPr marL="533400" indent="-533400">
              <a:buFont typeface="Arial" charset="0"/>
              <a:buNone/>
            </a:pPr>
            <a:r>
              <a:rPr lang="en-US" sz="1600" smtClean="0">
                <a:latin typeface="Courier New" pitchFamily="49" charset="0"/>
              </a:rPr>
              <a:t>    		set_[[T6:[[S334:target]]]]_to_[[T6:[[S334:render]]]], false);</a:t>
            </a:r>
          </a:p>
          <a:p>
            <a:pPr marL="533400" indent="-533400">
              <a:buFont typeface="Arial" charset="0"/>
              <a:buNone/>
            </a:pPr>
            <a:r>
              <a:rPr lang="en-US" sz="1600" smtClean="0">
                <a:latin typeface="Courier New" pitchFamily="49" charset="0"/>
              </a:rPr>
              <a:t>}</a:t>
            </a:r>
          </a:p>
          <a:p>
            <a:pPr marL="533400" indent="-533400">
              <a:buFont typeface="Arial" charset="0"/>
              <a:buNone/>
            </a:pPr>
            <a:r>
              <a:rPr lang="en-US" sz="1600" smtClean="0">
                <a:latin typeface="Courier New" pitchFamily="49" charset="0"/>
              </a:rPr>
              <a:t>else if (window.attachEvent) {</a:t>
            </a:r>
          </a:p>
          <a:p>
            <a:pPr marL="533400" indent="-533400">
              <a:buFont typeface="Arial" charset="0"/>
              <a:buNone/>
            </a:pPr>
            <a:r>
              <a:rPr lang="en-US" sz="1600" smtClean="0">
                <a:latin typeface="Courier New" pitchFamily="49" charset="0"/>
              </a:rPr>
              <a:t>    window.attachEvent('onload', 	set_[[T6:[[S334:target]]]]_to_[[T6:[[S334:render]]]] );</a:t>
            </a:r>
          </a:p>
          <a:p>
            <a:pPr marL="533400" indent="-533400">
              <a:buFont typeface="Arial" charset="0"/>
              <a:buNone/>
            </a:pPr>
            <a:r>
              <a:rPr lang="en-US" sz="1600" smtClean="0">
                <a:latin typeface="Courier New" pitchFamily="49" charset="0"/>
              </a:rPr>
              <a:t>}</a:t>
            </a:r>
          </a:p>
          <a:p>
            <a:pPr marL="533400" indent="-533400">
              <a:buFont typeface="Arial" charset="0"/>
              <a:buNone/>
            </a:pPr>
            <a:endParaRPr lang="en-US" sz="1600" smtClean="0">
              <a:latin typeface="Courier New" pitchFamily="49" charset="0"/>
            </a:endParaRPr>
          </a:p>
          <a:p>
            <a:pPr marL="533400" indent="-533400">
              <a:buFont typeface="Arial" charset="0"/>
              <a:buNone/>
            </a:pPr>
            <a:endParaRPr lang="en-US" sz="1600" smtClean="0">
              <a:latin typeface="Courier New" pitchFamily="49" charset="0"/>
            </a:endParaRPr>
          </a:p>
          <a:p>
            <a:pPr marL="533400" indent="-533400">
              <a:buFont typeface="Arial" charset="0"/>
              <a:buNone/>
            </a:pPr>
            <a:endParaRPr lang="en-US" sz="1600" smtClean="0">
              <a:latin typeface="Courier New" pitchFamily="49" charset="0"/>
            </a:endParaRPr>
          </a:p>
        </p:txBody>
      </p:sp>
      <p:sp>
        <p:nvSpPr>
          <p:cNvPr id="99333" name="Text Box 5"/>
          <p:cNvSpPr txBox="1">
            <a:spLocks noChangeArrowheads="1"/>
          </p:cNvSpPr>
          <p:nvPr/>
        </p:nvSpPr>
        <p:spPr bwMode="auto">
          <a:xfrm>
            <a:off x="533400" y="1066800"/>
            <a:ext cx="7848600" cy="9461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a:t>Create a PageBuilder page with this content named ContentFetcher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2000"/>
                                        <p:tgtEl>
                                          <p:spTgt spid="993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332"/>
                                        </p:tgtEl>
                                        <p:attrNameLst>
                                          <p:attrName>style.visibility</p:attrName>
                                        </p:attrNameLst>
                                      </p:cBhvr>
                                      <p:to>
                                        <p:strVal val="visible"/>
                                      </p:to>
                                    </p:set>
                                    <p:animEffect transition="in" filter="fade">
                                      <p:cBhvr>
                                        <p:cTn id="10" dur="2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xfrm>
            <a:off x="3505200" y="6477000"/>
            <a:ext cx="2133600" cy="244475"/>
          </a:xfrm>
          <a:noFill/>
        </p:spPr>
        <p:txBody>
          <a:bodyPr/>
          <a:lstStyle/>
          <a:p>
            <a:fld id="{4FF5EF91-641A-40EB-9CCC-0F5D64B0284B}" type="slidenum">
              <a:rPr lang="en-US" smtClean="0"/>
              <a:pPr/>
              <a:t>4</a:t>
            </a:fld>
            <a:endParaRPr lang="en-US" smtClean="0"/>
          </a:p>
        </p:txBody>
      </p:sp>
      <p:sp>
        <p:nvSpPr>
          <p:cNvPr id="19458" name="Rectangle 2"/>
          <p:cNvSpPr>
            <a:spLocks noGrp="1" noChangeArrowheads="1"/>
          </p:cNvSpPr>
          <p:nvPr>
            <p:ph type="title"/>
          </p:nvPr>
        </p:nvSpPr>
        <p:spPr>
          <a:xfrm>
            <a:off x="381000" y="334963"/>
            <a:ext cx="8382000" cy="579437"/>
          </a:xfrm>
        </p:spPr>
        <p:txBody>
          <a:bodyPr/>
          <a:lstStyle/>
          <a:p>
            <a:r>
              <a:rPr lang="en-US" smtClean="0"/>
              <a:t>Single Sign On</a:t>
            </a:r>
          </a:p>
        </p:txBody>
      </p:sp>
      <p:sp>
        <p:nvSpPr>
          <p:cNvPr id="15" name="Rectangle 3"/>
          <p:cNvSpPr txBox="1">
            <a:spLocks noChangeArrowheads="1"/>
          </p:cNvSpPr>
          <p:nvPr/>
        </p:nvSpPr>
        <p:spPr bwMode="auto">
          <a:xfrm>
            <a:off x="381000" y="1066800"/>
            <a:ext cx="8382000" cy="5181600"/>
          </a:xfrm>
          <a:prstGeom prst="rect">
            <a:avLst/>
          </a:prstGeom>
          <a:noFill/>
          <a:ln w="9525">
            <a:noFill/>
            <a:miter lim="800000"/>
            <a:headEnd/>
            <a:tailEnd/>
          </a:ln>
        </p:spPr>
        <p:txBody>
          <a:bodyPr/>
          <a:lstStyle/>
          <a:p>
            <a:pPr marL="400050" indent="-400050" eaLnBrk="0" hangingPunct="0">
              <a:buClr>
                <a:schemeClr val="accent2"/>
              </a:buClr>
              <a:buSzPct val="85000"/>
              <a:buFont typeface="Arial" pitchFamily="34" charset="0"/>
              <a:buChar char="■"/>
              <a:defRPr/>
            </a:pPr>
            <a:r>
              <a:rPr lang="en-US" sz="3200" kern="0" dirty="0">
                <a:latin typeface="+mn-lt"/>
                <a:cs typeface="+mn-cs"/>
              </a:rPr>
              <a:t>What is it?</a:t>
            </a:r>
          </a:p>
          <a:p>
            <a:pPr marL="400050" indent="-400050" eaLnBrk="0" hangingPunct="0">
              <a:buClr>
                <a:schemeClr val="accent2"/>
              </a:buClr>
              <a:buSzPct val="85000"/>
              <a:defRPr/>
            </a:pPr>
            <a:endParaRPr lang="en-US" sz="3200" kern="0" dirty="0">
              <a:latin typeface="+mn-lt"/>
              <a:cs typeface="+mn-cs"/>
            </a:endParaRPr>
          </a:p>
          <a:p>
            <a:pPr marL="400050" indent="-400050" eaLnBrk="0" hangingPunct="0">
              <a:buClr>
                <a:schemeClr val="accent2"/>
              </a:buClr>
              <a:buSzPct val="85000"/>
              <a:buFont typeface="Arial" pitchFamily="34" charset="0"/>
              <a:buChar char="■"/>
              <a:defRPr/>
            </a:pPr>
            <a:endParaRPr lang="en-US" sz="3200" kern="0" dirty="0">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p:txBody>
          <a:bodyPr/>
          <a:lstStyle/>
          <a:p>
            <a:r>
              <a:rPr lang="en-US" sz="2800" smtClean="0"/>
              <a:t>Fetching content from Convio via JavaScript</a:t>
            </a:r>
          </a:p>
        </p:txBody>
      </p:sp>
      <p:sp>
        <p:nvSpPr>
          <p:cNvPr id="93186"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DA0DE74F-F96C-4634-9E5A-5ED409DFB0A2}" type="slidenum">
              <a:rPr lang="en-US" sz="800">
                <a:solidFill>
                  <a:srgbClr val="808080"/>
                </a:solidFill>
              </a:rPr>
              <a:pPr algn="ctr"/>
              <a:t>40</a:t>
            </a:fld>
            <a:endParaRPr lang="en-US" sz="800">
              <a:solidFill>
                <a:srgbClr val="808080"/>
              </a:solidFill>
            </a:endParaRPr>
          </a:p>
        </p:txBody>
      </p:sp>
      <p:sp>
        <p:nvSpPr>
          <p:cNvPr id="93187" name="Content Placeholder 2"/>
          <p:cNvSpPr>
            <a:spLocks noGrp="1"/>
          </p:cNvSpPr>
          <p:nvPr>
            <p:ph idx="4294967295"/>
          </p:nvPr>
        </p:nvSpPr>
        <p:spPr>
          <a:xfrm>
            <a:off x="533400" y="1676400"/>
            <a:ext cx="8382000" cy="2209800"/>
          </a:xfrm>
        </p:spPr>
        <p:txBody>
          <a:bodyPr/>
          <a:lstStyle/>
          <a:p>
            <a:pPr marL="533400" indent="-533400">
              <a:buFont typeface="Arial" charset="0"/>
              <a:buNone/>
            </a:pPr>
            <a:r>
              <a:rPr lang="en-US" sz="1600" smtClean="0">
                <a:latin typeface="Courier New" pitchFamily="49" charset="0"/>
              </a:rPr>
              <a:t>&lt;script language="JavaScript" type="text/javascript" src="http://localhost/site/PageServer?pagename=ContentFetcher</a:t>
            </a:r>
          </a:p>
          <a:p>
            <a:pPr marL="533400" indent="-533400">
              <a:buFont typeface="Arial" charset="0"/>
              <a:buNone/>
            </a:pPr>
            <a:r>
              <a:rPr lang="en-US" sz="1600" smtClean="0">
                <a:latin typeface="Courier New" pitchFamily="49" charset="0"/>
              </a:rPr>
              <a:t>	&amp;pgwrap=n&amp;render=donation_form&amp;target=donation_form"&gt;</a:t>
            </a:r>
          </a:p>
          <a:p>
            <a:pPr marL="533400" indent="-533400">
              <a:buFont typeface="Arial" charset="0"/>
              <a:buNone/>
            </a:pPr>
            <a:r>
              <a:rPr lang="en-US" sz="1600" smtClean="0">
                <a:latin typeface="Courier New" pitchFamily="49" charset="0"/>
              </a:rPr>
              <a:t>&lt;/script&gt; </a:t>
            </a:r>
          </a:p>
          <a:p>
            <a:pPr marL="533400" indent="-533400">
              <a:buFont typeface="Arial" charset="0"/>
              <a:buNone/>
            </a:pPr>
            <a:endParaRPr lang="en-US" sz="1600" smtClean="0">
              <a:latin typeface="Courier New" pitchFamily="49" charset="0"/>
            </a:endParaRPr>
          </a:p>
          <a:p>
            <a:pPr marL="533400" indent="-533400">
              <a:buFont typeface="Arial" charset="0"/>
              <a:buNone/>
            </a:pPr>
            <a:r>
              <a:rPr lang="en-US" sz="1600" smtClean="0">
                <a:latin typeface="Courier New" pitchFamily="49" charset="0"/>
              </a:rPr>
              <a:t>…</a:t>
            </a:r>
          </a:p>
          <a:p>
            <a:pPr marL="533400" indent="-533400">
              <a:buFont typeface="Arial" charset="0"/>
              <a:buNone/>
            </a:pPr>
            <a:endParaRPr lang="en-US" sz="1600" smtClean="0">
              <a:latin typeface="Courier New" pitchFamily="49" charset="0"/>
            </a:endParaRPr>
          </a:p>
          <a:p>
            <a:pPr marL="533400" indent="-533400">
              <a:buFont typeface="Arial" charset="0"/>
              <a:buNone/>
            </a:pPr>
            <a:r>
              <a:rPr lang="en-US" sz="1600" smtClean="0">
                <a:latin typeface="Courier New" pitchFamily="49" charset="0"/>
              </a:rPr>
              <a:t>&lt;div id="donation_form"&gt;&lt;/div&gt;</a:t>
            </a:r>
          </a:p>
          <a:p>
            <a:pPr marL="533400" indent="-533400">
              <a:buFont typeface="Arial" charset="0"/>
              <a:buNone/>
            </a:pPr>
            <a:endParaRPr lang="en-US" sz="1600" smtClean="0">
              <a:latin typeface="Courier New" pitchFamily="49" charset="0"/>
            </a:endParaRPr>
          </a:p>
          <a:p>
            <a:pPr marL="533400" indent="-533400">
              <a:buFont typeface="Arial" charset="0"/>
              <a:buNone/>
            </a:pPr>
            <a:endParaRPr lang="en-US" sz="1600" smtClean="0">
              <a:latin typeface="Courier New" pitchFamily="49" charset="0"/>
            </a:endParaRPr>
          </a:p>
          <a:p>
            <a:pPr marL="533400" indent="-533400">
              <a:buFont typeface="Arial" charset="0"/>
              <a:buNone/>
            </a:pPr>
            <a:endParaRPr lang="en-US" sz="1600" smtClean="0">
              <a:latin typeface="Courier New" pitchFamily="49" charset="0"/>
            </a:endParaRPr>
          </a:p>
          <a:p>
            <a:pPr marL="533400" indent="-533400">
              <a:buFont typeface="Arial" charset="0"/>
              <a:buNone/>
            </a:pPr>
            <a:endParaRPr lang="en-US" sz="1600" smtClean="0">
              <a:latin typeface="Courier New" pitchFamily="49" charset="0"/>
            </a:endParaRPr>
          </a:p>
        </p:txBody>
      </p:sp>
      <p:sp>
        <p:nvSpPr>
          <p:cNvPr id="93188" name="Text Box 5"/>
          <p:cNvSpPr txBox="1">
            <a:spLocks noChangeArrowheads="1"/>
          </p:cNvSpPr>
          <p:nvPr/>
        </p:nvSpPr>
        <p:spPr bwMode="auto">
          <a:xfrm>
            <a:off x="533400" y="1066800"/>
            <a:ext cx="7848600" cy="519113"/>
          </a:xfrm>
          <a:prstGeom prst="rect">
            <a:avLst/>
          </a:prstGeom>
          <a:noFill/>
          <a:ln w="9525">
            <a:noFill/>
            <a:miter lim="800000"/>
            <a:headEnd/>
            <a:tailEnd/>
          </a:ln>
        </p:spPr>
        <p:txBody>
          <a:bodyPr>
            <a:spAutoFit/>
          </a:bodyPr>
          <a:lstStyle/>
          <a:p>
            <a:pPr marL="342900" indent="-342900">
              <a:spcBef>
                <a:spcPct val="50000"/>
              </a:spcBef>
              <a:buFontTx/>
              <a:buAutoNum type="arabicPeriod" startAt="2"/>
            </a:pPr>
            <a:r>
              <a:rPr lang="en-US" sz="2800"/>
              <a:t>Add this to the container web page</a:t>
            </a:r>
          </a:p>
        </p:txBody>
      </p:sp>
      <p:sp>
        <p:nvSpPr>
          <p:cNvPr id="93189" name="Text Box 6"/>
          <p:cNvSpPr txBox="1">
            <a:spLocks noChangeArrowheads="1"/>
          </p:cNvSpPr>
          <p:nvPr/>
        </p:nvSpPr>
        <p:spPr bwMode="auto">
          <a:xfrm>
            <a:off x="533400" y="4129088"/>
            <a:ext cx="7848600" cy="2014537"/>
          </a:xfrm>
          <a:prstGeom prst="rect">
            <a:avLst/>
          </a:prstGeom>
          <a:noFill/>
          <a:ln w="9525">
            <a:noFill/>
            <a:miter lim="800000"/>
            <a:headEnd/>
            <a:tailEnd/>
          </a:ln>
        </p:spPr>
        <p:txBody>
          <a:bodyPr>
            <a:spAutoFit/>
          </a:bodyPr>
          <a:lstStyle/>
          <a:p>
            <a:pPr marL="342900" indent="-342900">
              <a:spcBef>
                <a:spcPct val="50000"/>
              </a:spcBef>
              <a:buFontTx/>
              <a:buChar char="•"/>
            </a:pPr>
            <a:r>
              <a:rPr lang="en-US" sz="2800"/>
              <a:t>pgwrap=n indicates no page wrapper</a:t>
            </a:r>
          </a:p>
          <a:p>
            <a:pPr marL="342900" indent="-342900">
              <a:spcBef>
                <a:spcPct val="50000"/>
              </a:spcBef>
              <a:buFontTx/>
              <a:buChar char="•"/>
            </a:pPr>
            <a:r>
              <a:rPr lang="en-US" sz="2800"/>
              <a:t>Note that any scripts will immediately run and the contained content has full access to the container page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smtClean="0"/>
              <a:t>The final HTML</a:t>
            </a:r>
          </a:p>
        </p:txBody>
      </p:sp>
      <p:pic>
        <p:nvPicPr>
          <p:cNvPr id="95234" name="Picture 5"/>
          <p:cNvPicPr>
            <a:picLocks noChangeAspect="1" noChangeArrowheads="1"/>
          </p:cNvPicPr>
          <p:nvPr/>
        </p:nvPicPr>
        <p:blipFill>
          <a:blip r:embed="rId2"/>
          <a:srcRect/>
          <a:stretch>
            <a:fillRect/>
          </a:stretch>
        </p:blipFill>
        <p:spPr bwMode="auto">
          <a:xfrm>
            <a:off x="0" y="39688"/>
            <a:ext cx="9144000" cy="681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smtClean="0"/>
              <a:t>The final HTML</a:t>
            </a:r>
          </a:p>
        </p:txBody>
      </p:sp>
      <p:pic>
        <p:nvPicPr>
          <p:cNvPr id="96258"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r>
              <a:rPr lang="en-US" smtClean="0"/>
              <a:t>Cross-domain Access to Convio APIs</a:t>
            </a:r>
          </a:p>
        </p:txBody>
      </p:sp>
      <p:sp>
        <p:nvSpPr>
          <p:cNvPr id="103427" name="Rectangle 3"/>
          <p:cNvSpPr>
            <a:spLocks noGrp="1" noChangeArrowheads="1"/>
          </p:cNvSpPr>
          <p:nvPr>
            <p:ph type="body" idx="4294967295"/>
          </p:nvPr>
        </p:nvSpPr>
        <p:spPr>
          <a:xfrm>
            <a:off x="381000" y="1066800"/>
            <a:ext cx="8458200" cy="3276600"/>
          </a:xfrm>
        </p:spPr>
        <p:txBody>
          <a:bodyPr/>
          <a:lstStyle/>
          <a:p>
            <a:r>
              <a:rPr lang="en-US" sz="2400" smtClean="0"/>
              <a:t>What is cross-domain access?</a:t>
            </a:r>
          </a:p>
          <a:p>
            <a:pPr lvl="1"/>
            <a:r>
              <a:rPr lang="en-US" sz="2000" smtClean="0"/>
              <a:t>At it’s simplest, it is just getting data from one web site and displaying it within a page from a different web site</a:t>
            </a:r>
          </a:p>
          <a:p>
            <a:pPr lvl="1"/>
            <a:endParaRPr lang="en-US" sz="2000" smtClean="0"/>
          </a:p>
          <a:p>
            <a:pPr lvl="1"/>
            <a:r>
              <a:rPr lang="en-US" sz="2000" smtClean="0"/>
              <a:t>In more complex scenarios, it involves constructing business process that both read and update data on different web sites including sensitive data that may be tied to the specific user who is performing the transaction</a:t>
            </a:r>
          </a:p>
          <a:p>
            <a:pPr lvl="1"/>
            <a:endParaRPr lang="en-US" sz="2000" smtClean="0"/>
          </a:p>
          <a:p>
            <a:pPr lvl="1"/>
            <a:r>
              <a:rPr lang="en-US" sz="2000" smtClean="0"/>
              <a:t>Example: </a:t>
            </a:r>
          </a:p>
        </p:txBody>
      </p:sp>
      <p:sp>
        <p:nvSpPr>
          <p:cNvPr id="103428" name="Rectangle 4"/>
          <p:cNvSpPr>
            <a:spLocks noChangeArrowheads="1"/>
          </p:cNvSpPr>
          <p:nvPr/>
        </p:nvSpPr>
        <p:spPr bwMode="auto">
          <a:xfrm>
            <a:off x="684213" y="4425950"/>
            <a:ext cx="1984375" cy="1901825"/>
          </a:xfrm>
          <a:prstGeom prst="rect">
            <a:avLst/>
          </a:prstGeom>
          <a:solidFill>
            <a:schemeClr val="accent1"/>
          </a:solidFill>
          <a:ln w="3175" algn="ctr">
            <a:solidFill>
              <a:schemeClr val="tx1"/>
            </a:solidFill>
            <a:miter lim="800000"/>
            <a:headEnd/>
            <a:tailEnd/>
          </a:ln>
        </p:spPr>
        <p:txBody>
          <a:bodyPr wrap="none" anchor="ctr"/>
          <a:lstStyle/>
          <a:p>
            <a:pPr algn="ctr"/>
            <a:r>
              <a:rPr lang="en-US" sz="1400">
                <a:solidFill>
                  <a:schemeClr val="bg1"/>
                </a:solidFill>
              </a:rPr>
              <a:t>Web page on site A</a:t>
            </a:r>
          </a:p>
        </p:txBody>
      </p:sp>
      <p:sp>
        <p:nvSpPr>
          <p:cNvPr id="103429" name="Line 5"/>
          <p:cNvSpPr>
            <a:spLocks noChangeShapeType="1"/>
          </p:cNvSpPr>
          <p:nvPr/>
        </p:nvSpPr>
        <p:spPr bwMode="auto">
          <a:xfrm>
            <a:off x="2667000" y="4651375"/>
            <a:ext cx="2819400" cy="0"/>
          </a:xfrm>
          <a:prstGeom prst="line">
            <a:avLst/>
          </a:prstGeom>
          <a:noFill/>
          <a:ln w="9525">
            <a:noFill/>
            <a:round/>
            <a:headEnd/>
            <a:tailEnd type="triangle" w="med" len="med"/>
          </a:ln>
          <a:effectLst>
            <a:prstShdw prst="shdw17" dist="17961" dir="2700000">
              <a:srgbClr val="999999"/>
            </a:prstShdw>
          </a:effectLst>
        </p:spPr>
        <p:txBody>
          <a:bodyPr wrap="none" anchor="ctr"/>
          <a:lstStyle/>
          <a:p>
            <a:endParaRPr lang="en-US"/>
          </a:p>
        </p:txBody>
      </p:sp>
      <p:sp>
        <p:nvSpPr>
          <p:cNvPr id="103430" name="Line 6"/>
          <p:cNvSpPr>
            <a:spLocks noChangeShapeType="1"/>
          </p:cNvSpPr>
          <p:nvPr/>
        </p:nvSpPr>
        <p:spPr bwMode="auto">
          <a:xfrm>
            <a:off x="2667000" y="4651375"/>
            <a:ext cx="2819400" cy="0"/>
          </a:xfrm>
          <a:prstGeom prst="line">
            <a:avLst/>
          </a:prstGeom>
          <a:noFill/>
          <a:ln w="3175">
            <a:solidFill>
              <a:schemeClr val="tx1"/>
            </a:solidFill>
            <a:round/>
            <a:headEnd/>
            <a:tailEnd type="triangle" w="med" len="med"/>
          </a:ln>
        </p:spPr>
        <p:txBody>
          <a:bodyPr wrap="none" anchor="ctr"/>
          <a:lstStyle/>
          <a:p>
            <a:endParaRPr lang="en-US"/>
          </a:p>
        </p:txBody>
      </p:sp>
      <p:sp>
        <p:nvSpPr>
          <p:cNvPr id="103431" name="Line 7"/>
          <p:cNvSpPr>
            <a:spLocks noChangeShapeType="1"/>
          </p:cNvSpPr>
          <p:nvPr/>
        </p:nvSpPr>
        <p:spPr bwMode="auto">
          <a:xfrm flipH="1">
            <a:off x="2667000" y="5184775"/>
            <a:ext cx="2819400" cy="0"/>
          </a:xfrm>
          <a:prstGeom prst="line">
            <a:avLst/>
          </a:prstGeom>
          <a:noFill/>
          <a:ln w="3175">
            <a:solidFill>
              <a:schemeClr val="tx1"/>
            </a:solidFill>
            <a:round/>
            <a:headEnd/>
            <a:tailEnd type="triangle" w="med" len="med"/>
          </a:ln>
        </p:spPr>
        <p:txBody>
          <a:bodyPr wrap="none" anchor="ctr"/>
          <a:lstStyle/>
          <a:p>
            <a:endParaRPr lang="en-US"/>
          </a:p>
        </p:txBody>
      </p:sp>
      <p:sp>
        <p:nvSpPr>
          <p:cNvPr id="103432" name="Text Box 8"/>
          <p:cNvSpPr txBox="1">
            <a:spLocks noChangeArrowheads="1"/>
          </p:cNvSpPr>
          <p:nvPr/>
        </p:nvSpPr>
        <p:spPr bwMode="auto">
          <a:xfrm>
            <a:off x="2743200" y="4346575"/>
            <a:ext cx="2667000" cy="304800"/>
          </a:xfrm>
          <a:prstGeom prst="rect">
            <a:avLst/>
          </a:prstGeom>
          <a:noFill/>
          <a:ln w="3175" algn="ctr">
            <a:noFill/>
            <a:miter lim="800000"/>
            <a:headEnd/>
            <a:tailEnd/>
          </a:ln>
        </p:spPr>
        <p:txBody>
          <a:bodyPr>
            <a:spAutoFit/>
          </a:bodyPr>
          <a:lstStyle/>
          <a:p>
            <a:pPr algn="ctr">
              <a:spcBef>
                <a:spcPct val="50000"/>
              </a:spcBef>
            </a:pPr>
            <a:r>
              <a:rPr lang="en-US" sz="1400"/>
              <a:t>Request for data (HTTP GET)</a:t>
            </a:r>
          </a:p>
        </p:txBody>
      </p:sp>
      <p:sp>
        <p:nvSpPr>
          <p:cNvPr id="103433" name="Text Box 9"/>
          <p:cNvSpPr txBox="1">
            <a:spLocks noChangeArrowheads="1"/>
          </p:cNvSpPr>
          <p:nvPr/>
        </p:nvSpPr>
        <p:spPr bwMode="auto">
          <a:xfrm>
            <a:off x="2819400" y="4879975"/>
            <a:ext cx="2286000" cy="304800"/>
          </a:xfrm>
          <a:prstGeom prst="rect">
            <a:avLst/>
          </a:prstGeom>
          <a:noFill/>
          <a:ln w="3175" algn="ctr">
            <a:noFill/>
            <a:miter lim="800000"/>
            <a:headEnd/>
            <a:tailEnd/>
          </a:ln>
        </p:spPr>
        <p:txBody>
          <a:bodyPr>
            <a:spAutoFit/>
          </a:bodyPr>
          <a:lstStyle/>
          <a:p>
            <a:pPr algn="ctr">
              <a:spcBef>
                <a:spcPct val="50000"/>
              </a:spcBef>
            </a:pPr>
            <a:r>
              <a:rPr lang="en-US" sz="1400"/>
              <a:t>Response (XML or JSON)</a:t>
            </a:r>
          </a:p>
        </p:txBody>
      </p:sp>
      <p:sp>
        <p:nvSpPr>
          <p:cNvPr id="103434" name="Line 10"/>
          <p:cNvSpPr>
            <a:spLocks noChangeShapeType="1"/>
          </p:cNvSpPr>
          <p:nvPr/>
        </p:nvSpPr>
        <p:spPr bwMode="auto">
          <a:xfrm>
            <a:off x="2667000" y="5718175"/>
            <a:ext cx="2819400" cy="0"/>
          </a:xfrm>
          <a:prstGeom prst="line">
            <a:avLst/>
          </a:prstGeom>
          <a:noFill/>
          <a:ln w="9525">
            <a:noFill/>
            <a:round/>
            <a:headEnd/>
            <a:tailEnd type="triangle" w="med" len="med"/>
          </a:ln>
          <a:effectLst>
            <a:prstShdw prst="shdw17" dist="17961" dir="2700000">
              <a:srgbClr val="999999"/>
            </a:prstShdw>
          </a:effectLst>
        </p:spPr>
        <p:txBody>
          <a:bodyPr wrap="none" anchor="ctr"/>
          <a:lstStyle/>
          <a:p>
            <a:endParaRPr lang="en-US"/>
          </a:p>
        </p:txBody>
      </p:sp>
      <p:sp>
        <p:nvSpPr>
          <p:cNvPr id="103435" name="Line 11"/>
          <p:cNvSpPr>
            <a:spLocks noChangeShapeType="1"/>
          </p:cNvSpPr>
          <p:nvPr/>
        </p:nvSpPr>
        <p:spPr bwMode="auto">
          <a:xfrm>
            <a:off x="2667000" y="5718175"/>
            <a:ext cx="2819400" cy="0"/>
          </a:xfrm>
          <a:prstGeom prst="line">
            <a:avLst/>
          </a:prstGeom>
          <a:noFill/>
          <a:ln w="3175">
            <a:solidFill>
              <a:schemeClr val="tx1"/>
            </a:solidFill>
            <a:round/>
            <a:headEnd/>
            <a:tailEnd type="triangle" w="med" len="med"/>
          </a:ln>
        </p:spPr>
        <p:txBody>
          <a:bodyPr wrap="none" anchor="ctr"/>
          <a:lstStyle/>
          <a:p>
            <a:endParaRPr lang="en-US"/>
          </a:p>
        </p:txBody>
      </p:sp>
      <p:sp>
        <p:nvSpPr>
          <p:cNvPr id="103436" name="Line 12"/>
          <p:cNvSpPr>
            <a:spLocks noChangeShapeType="1"/>
          </p:cNvSpPr>
          <p:nvPr/>
        </p:nvSpPr>
        <p:spPr bwMode="auto">
          <a:xfrm flipH="1">
            <a:off x="2667000" y="6251575"/>
            <a:ext cx="2819400" cy="0"/>
          </a:xfrm>
          <a:prstGeom prst="line">
            <a:avLst/>
          </a:prstGeom>
          <a:noFill/>
          <a:ln w="3175">
            <a:solidFill>
              <a:schemeClr val="tx1"/>
            </a:solidFill>
            <a:round/>
            <a:headEnd/>
            <a:tailEnd type="triangle" w="med" len="med"/>
          </a:ln>
        </p:spPr>
        <p:txBody>
          <a:bodyPr wrap="none" anchor="ctr"/>
          <a:lstStyle/>
          <a:p>
            <a:endParaRPr lang="en-US"/>
          </a:p>
        </p:txBody>
      </p:sp>
      <p:sp>
        <p:nvSpPr>
          <p:cNvPr id="103437" name="Text Box 13"/>
          <p:cNvSpPr txBox="1">
            <a:spLocks noChangeArrowheads="1"/>
          </p:cNvSpPr>
          <p:nvPr/>
        </p:nvSpPr>
        <p:spPr bwMode="auto">
          <a:xfrm>
            <a:off x="2743200" y="5413375"/>
            <a:ext cx="2667000" cy="304800"/>
          </a:xfrm>
          <a:prstGeom prst="rect">
            <a:avLst/>
          </a:prstGeom>
          <a:noFill/>
          <a:ln w="3175" algn="ctr">
            <a:noFill/>
            <a:miter lim="800000"/>
            <a:headEnd/>
            <a:tailEnd/>
          </a:ln>
        </p:spPr>
        <p:txBody>
          <a:bodyPr>
            <a:spAutoFit/>
          </a:bodyPr>
          <a:lstStyle/>
          <a:p>
            <a:pPr algn="ctr">
              <a:spcBef>
                <a:spcPct val="50000"/>
              </a:spcBef>
            </a:pPr>
            <a:r>
              <a:rPr lang="en-US" sz="1400"/>
              <a:t>Update action (HTTP POST)</a:t>
            </a:r>
          </a:p>
        </p:txBody>
      </p:sp>
      <p:sp>
        <p:nvSpPr>
          <p:cNvPr id="103438" name="Text Box 14"/>
          <p:cNvSpPr txBox="1">
            <a:spLocks noChangeArrowheads="1"/>
          </p:cNvSpPr>
          <p:nvPr/>
        </p:nvSpPr>
        <p:spPr bwMode="auto">
          <a:xfrm>
            <a:off x="2819400" y="5946775"/>
            <a:ext cx="2286000" cy="304800"/>
          </a:xfrm>
          <a:prstGeom prst="rect">
            <a:avLst/>
          </a:prstGeom>
          <a:noFill/>
          <a:ln w="3175" algn="ctr">
            <a:noFill/>
            <a:miter lim="800000"/>
            <a:headEnd/>
            <a:tailEnd/>
          </a:ln>
        </p:spPr>
        <p:txBody>
          <a:bodyPr>
            <a:spAutoFit/>
          </a:bodyPr>
          <a:lstStyle/>
          <a:p>
            <a:pPr algn="ctr">
              <a:spcBef>
                <a:spcPct val="50000"/>
              </a:spcBef>
            </a:pPr>
            <a:r>
              <a:rPr lang="en-US" sz="1400"/>
              <a:t>Response (XML or JSON)</a:t>
            </a:r>
          </a:p>
        </p:txBody>
      </p:sp>
      <p:sp>
        <p:nvSpPr>
          <p:cNvPr id="103439" name="Rectangle 15"/>
          <p:cNvSpPr>
            <a:spLocks noChangeArrowheads="1"/>
          </p:cNvSpPr>
          <p:nvPr/>
        </p:nvSpPr>
        <p:spPr bwMode="auto">
          <a:xfrm>
            <a:off x="5486400" y="4498975"/>
            <a:ext cx="1984375" cy="1901825"/>
          </a:xfrm>
          <a:prstGeom prst="rect">
            <a:avLst/>
          </a:prstGeom>
          <a:solidFill>
            <a:srgbClr val="FFFF99"/>
          </a:solidFill>
          <a:ln w="3175" algn="ctr">
            <a:solidFill>
              <a:schemeClr val="tx1"/>
            </a:solidFill>
            <a:miter lim="800000"/>
            <a:headEnd/>
            <a:tailEnd/>
          </a:ln>
        </p:spPr>
        <p:txBody>
          <a:bodyPr wrap="none" anchor="ctr"/>
          <a:lstStyle/>
          <a:p>
            <a:pPr algn="ctr"/>
            <a:r>
              <a:rPr lang="en-US" sz="1400"/>
              <a:t>Web server on site 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2000"/>
                                        <p:tgtEl>
                                          <p:spTgt spid="10342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3429"/>
                                        </p:tgtEl>
                                        <p:attrNameLst>
                                          <p:attrName>style.visibility</p:attrName>
                                        </p:attrNameLst>
                                      </p:cBhvr>
                                      <p:to>
                                        <p:strVal val="visible"/>
                                      </p:to>
                                    </p:set>
                                    <p:animEffect transition="in" filter="fade">
                                      <p:cBhvr>
                                        <p:cTn id="10" dur="2000"/>
                                        <p:tgtEl>
                                          <p:spTgt spid="1034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430"/>
                                        </p:tgtEl>
                                        <p:attrNameLst>
                                          <p:attrName>style.visibility</p:attrName>
                                        </p:attrNameLst>
                                      </p:cBhvr>
                                      <p:to>
                                        <p:strVal val="visible"/>
                                      </p:to>
                                    </p:set>
                                    <p:animEffect transition="in" filter="fade">
                                      <p:cBhvr>
                                        <p:cTn id="13" dur="2000"/>
                                        <p:tgtEl>
                                          <p:spTgt spid="1034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431"/>
                                        </p:tgtEl>
                                        <p:attrNameLst>
                                          <p:attrName>style.visibility</p:attrName>
                                        </p:attrNameLst>
                                      </p:cBhvr>
                                      <p:to>
                                        <p:strVal val="visible"/>
                                      </p:to>
                                    </p:set>
                                    <p:animEffect transition="in" filter="fade">
                                      <p:cBhvr>
                                        <p:cTn id="16" dur="2000"/>
                                        <p:tgtEl>
                                          <p:spTgt spid="1034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432"/>
                                        </p:tgtEl>
                                        <p:attrNameLst>
                                          <p:attrName>style.visibility</p:attrName>
                                        </p:attrNameLst>
                                      </p:cBhvr>
                                      <p:to>
                                        <p:strVal val="visible"/>
                                      </p:to>
                                    </p:set>
                                    <p:animEffect transition="in" filter="fade">
                                      <p:cBhvr>
                                        <p:cTn id="19" dur="2000"/>
                                        <p:tgtEl>
                                          <p:spTgt spid="1034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433"/>
                                        </p:tgtEl>
                                        <p:attrNameLst>
                                          <p:attrName>style.visibility</p:attrName>
                                        </p:attrNameLst>
                                      </p:cBhvr>
                                      <p:to>
                                        <p:strVal val="visible"/>
                                      </p:to>
                                    </p:set>
                                    <p:animEffect transition="in" filter="fade">
                                      <p:cBhvr>
                                        <p:cTn id="22" dur="2000"/>
                                        <p:tgtEl>
                                          <p:spTgt spid="103433"/>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3434"/>
                                        </p:tgtEl>
                                        <p:attrNameLst>
                                          <p:attrName>style.visibility</p:attrName>
                                        </p:attrNameLst>
                                      </p:cBhvr>
                                      <p:to>
                                        <p:strVal val="visible"/>
                                      </p:to>
                                    </p:set>
                                    <p:animEffect transition="in" filter="fade">
                                      <p:cBhvr>
                                        <p:cTn id="25" dur="2000"/>
                                        <p:tgtEl>
                                          <p:spTgt spid="1034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435"/>
                                        </p:tgtEl>
                                        <p:attrNameLst>
                                          <p:attrName>style.visibility</p:attrName>
                                        </p:attrNameLst>
                                      </p:cBhvr>
                                      <p:to>
                                        <p:strVal val="visible"/>
                                      </p:to>
                                    </p:set>
                                    <p:animEffect transition="in" filter="fade">
                                      <p:cBhvr>
                                        <p:cTn id="28" dur="2000"/>
                                        <p:tgtEl>
                                          <p:spTgt spid="1034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436"/>
                                        </p:tgtEl>
                                        <p:attrNameLst>
                                          <p:attrName>style.visibility</p:attrName>
                                        </p:attrNameLst>
                                      </p:cBhvr>
                                      <p:to>
                                        <p:strVal val="visible"/>
                                      </p:to>
                                    </p:set>
                                    <p:animEffect transition="in" filter="fade">
                                      <p:cBhvr>
                                        <p:cTn id="31" dur="2000"/>
                                        <p:tgtEl>
                                          <p:spTgt spid="1034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437"/>
                                        </p:tgtEl>
                                        <p:attrNameLst>
                                          <p:attrName>style.visibility</p:attrName>
                                        </p:attrNameLst>
                                      </p:cBhvr>
                                      <p:to>
                                        <p:strVal val="visible"/>
                                      </p:to>
                                    </p:set>
                                    <p:animEffect transition="in" filter="fade">
                                      <p:cBhvr>
                                        <p:cTn id="34" dur="2000"/>
                                        <p:tgtEl>
                                          <p:spTgt spid="1034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3438"/>
                                        </p:tgtEl>
                                        <p:attrNameLst>
                                          <p:attrName>style.visibility</p:attrName>
                                        </p:attrNameLst>
                                      </p:cBhvr>
                                      <p:to>
                                        <p:strVal val="visible"/>
                                      </p:to>
                                    </p:set>
                                    <p:animEffect transition="in" filter="fade">
                                      <p:cBhvr>
                                        <p:cTn id="37" dur="2000"/>
                                        <p:tgtEl>
                                          <p:spTgt spid="1034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3439"/>
                                        </p:tgtEl>
                                        <p:attrNameLst>
                                          <p:attrName>style.visibility</p:attrName>
                                        </p:attrNameLst>
                                      </p:cBhvr>
                                      <p:to>
                                        <p:strVal val="visible"/>
                                      </p:to>
                                    </p:set>
                                    <p:animEffect transition="in" filter="fade">
                                      <p:cBhvr>
                                        <p:cTn id="40" dur="2000"/>
                                        <p:tgtEl>
                                          <p:spTgt spid="1034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3427">
                                            <p:txEl>
                                              <p:pRg st="0" end="0"/>
                                            </p:txEl>
                                          </p:spTgt>
                                        </p:tgtEl>
                                        <p:attrNameLst>
                                          <p:attrName>style.visibility</p:attrName>
                                        </p:attrNameLst>
                                      </p:cBhvr>
                                      <p:to>
                                        <p:strVal val="visible"/>
                                      </p:to>
                                    </p:set>
                                    <p:animEffect transition="in" filter="fade">
                                      <p:cBhvr>
                                        <p:cTn id="43" dur="2000"/>
                                        <p:tgtEl>
                                          <p:spTgt spid="103427">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3427">
                                            <p:txEl>
                                              <p:pRg st="1" end="1"/>
                                            </p:txEl>
                                          </p:spTgt>
                                        </p:tgtEl>
                                        <p:attrNameLst>
                                          <p:attrName>style.visibility</p:attrName>
                                        </p:attrNameLst>
                                      </p:cBhvr>
                                      <p:to>
                                        <p:strVal val="visible"/>
                                      </p:to>
                                    </p:set>
                                    <p:animEffect transition="in" filter="fade">
                                      <p:cBhvr>
                                        <p:cTn id="46" dur="2000"/>
                                        <p:tgtEl>
                                          <p:spTgt spid="103427">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3427">
                                            <p:txEl>
                                              <p:pRg st="3" end="3"/>
                                            </p:txEl>
                                          </p:spTgt>
                                        </p:tgtEl>
                                        <p:attrNameLst>
                                          <p:attrName>style.visibility</p:attrName>
                                        </p:attrNameLst>
                                      </p:cBhvr>
                                      <p:to>
                                        <p:strVal val="visible"/>
                                      </p:to>
                                    </p:set>
                                    <p:animEffect transition="in" filter="fade">
                                      <p:cBhvr>
                                        <p:cTn id="49" dur="2000"/>
                                        <p:tgtEl>
                                          <p:spTgt spid="103427">
                                            <p:txEl>
                                              <p:pRg st="3" end="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427">
                                            <p:txEl>
                                              <p:pRg st="5" end="5"/>
                                            </p:txEl>
                                          </p:spTgt>
                                        </p:tgtEl>
                                        <p:attrNameLst>
                                          <p:attrName>style.visibility</p:attrName>
                                        </p:attrNameLst>
                                      </p:cBhvr>
                                      <p:to>
                                        <p:strVal val="visible"/>
                                      </p:to>
                                    </p:set>
                                    <p:animEffect transition="in" filter="fade">
                                      <p:cBhvr>
                                        <p:cTn id="52" dur="20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103428" grpId="0" animBg="1"/>
      <p:bldP spid="103429" grpId="0" animBg="1"/>
      <p:bldP spid="103430" grpId="0" animBg="1"/>
      <p:bldP spid="103431" grpId="0" animBg="1"/>
      <p:bldP spid="103432" grpId="0"/>
      <p:bldP spid="103433" grpId="0"/>
      <p:bldP spid="103434" grpId="0" animBg="1"/>
      <p:bldP spid="103435" grpId="0" animBg="1"/>
      <p:bldP spid="103436" grpId="0" animBg="1"/>
      <p:bldP spid="103437" grpId="0"/>
      <p:bldP spid="103438" grpId="0"/>
      <p:bldP spid="1034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p:txBody>
          <a:bodyPr/>
          <a:lstStyle/>
          <a:p>
            <a:r>
              <a:rPr lang="en-US" smtClean="0"/>
              <a:t>Why is it so hard?</a:t>
            </a:r>
          </a:p>
        </p:txBody>
      </p:sp>
      <p:sp>
        <p:nvSpPr>
          <p:cNvPr id="104451" name="Rectangle 3"/>
          <p:cNvSpPr>
            <a:spLocks noGrp="1" noChangeArrowheads="1"/>
          </p:cNvSpPr>
          <p:nvPr>
            <p:ph type="body" idx="4294967295"/>
          </p:nvPr>
        </p:nvSpPr>
        <p:spPr>
          <a:xfrm>
            <a:off x="381000" y="1066800"/>
            <a:ext cx="8382000" cy="5486400"/>
          </a:xfrm>
        </p:spPr>
        <p:txBody>
          <a:bodyPr/>
          <a:lstStyle/>
          <a:p>
            <a:r>
              <a:rPr lang="en-US" sz="2400" smtClean="0"/>
              <a:t>It’s hard to do because it has to be done securely.</a:t>
            </a:r>
          </a:p>
          <a:p>
            <a:pPr lvl="1"/>
            <a:r>
              <a:rPr lang="en-US" sz="2000" smtClean="0"/>
              <a:t>When the request comes to site B from a page on site A, it looks to site B like it came directly from your browser.</a:t>
            </a:r>
          </a:p>
          <a:p>
            <a:pPr lvl="1"/>
            <a:r>
              <a:rPr lang="en-US" sz="2000" smtClean="0"/>
              <a:t>Remember that the content you receive from a web server is a mixture of instructional code (e.g. Javascript) and data (e.g. HTML content).</a:t>
            </a:r>
          </a:p>
          <a:p>
            <a:pPr lvl="1"/>
            <a:r>
              <a:rPr lang="en-US" sz="2000" smtClean="0"/>
              <a:t>If the browser gave site A and site B access to each other’s content, then an evil site can steal or manipulate the data from the good site.</a:t>
            </a:r>
          </a:p>
          <a:p>
            <a:pPr lvl="1"/>
            <a:endParaRPr lang="en-US" sz="2000" smtClean="0"/>
          </a:p>
          <a:p>
            <a:r>
              <a:rPr lang="en-US" sz="2400" smtClean="0"/>
              <a:t>Isn’t this old news?</a:t>
            </a:r>
          </a:p>
          <a:p>
            <a:pPr lvl="1"/>
            <a:r>
              <a:rPr lang="en-US" sz="2000" smtClean="0"/>
              <a:t>The problem is as old as the web, and was initially solved in Netscape Navigator 2.0 with the same origin policy.</a:t>
            </a:r>
          </a:p>
          <a:p>
            <a:pPr lvl="1"/>
            <a:r>
              <a:rPr lang="en-US" sz="2000" smtClean="0"/>
              <a:t>Web pages used simple techniques like frames to pull together content from multiple sites.</a:t>
            </a:r>
          </a:p>
          <a:p>
            <a:pPr lvl="1"/>
            <a:r>
              <a:rPr lang="en-US" sz="2000" smtClean="0"/>
              <a:t>The solution worked fine with the web of the 90s, but now people want rich user interfaces .</a:t>
            </a:r>
          </a:p>
          <a:p>
            <a:pPr lvl="1"/>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51">
                                            <p:txEl>
                                              <p:pRg st="1" end="1"/>
                                            </p:txEl>
                                          </p:spTgt>
                                        </p:tgtEl>
                                        <p:attrNameLst>
                                          <p:attrName>style.visibility</p:attrName>
                                        </p:attrNameLst>
                                      </p:cBhvr>
                                      <p:to>
                                        <p:strVal val="visible"/>
                                      </p:to>
                                    </p:set>
                                    <p:animEffect transition="in" filter="fade">
                                      <p:cBhvr>
                                        <p:cTn id="10" dur="2000"/>
                                        <p:tgtEl>
                                          <p:spTgt spid="1044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animEffect transition="in" filter="fade">
                                      <p:cBhvr>
                                        <p:cTn id="13" dur="2000"/>
                                        <p:tgtEl>
                                          <p:spTgt spid="1044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451">
                                            <p:txEl>
                                              <p:pRg st="3" end="3"/>
                                            </p:txEl>
                                          </p:spTgt>
                                        </p:tgtEl>
                                        <p:attrNameLst>
                                          <p:attrName>style.visibility</p:attrName>
                                        </p:attrNameLst>
                                      </p:cBhvr>
                                      <p:to>
                                        <p:strVal val="visible"/>
                                      </p:to>
                                    </p:set>
                                    <p:animEffect transition="in" filter="fade">
                                      <p:cBhvr>
                                        <p:cTn id="16" dur="2000"/>
                                        <p:tgtEl>
                                          <p:spTgt spid="10445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451">
                                            <p:txEl>
                                              <p:pRg st="5" end="5"/>
                                            </p:txEl>
                                          </p:spTgt>
                                        </p:tgtEl>
                                        <p:attrNameLst>
                                          <p:attrName>style.visibility</p:attrName>
                                        </p:attrNameLst>
                                      </p:cBhvr>
                                      <p:to>
                                        <p:strVal val="visible"/>
                                      </p:to>
                                    </p:set>
                                    <p:animEffect transition="in" filter="fade">
                                      <p:cBhvr>
                                        <p:cTn id="19" dur="2000"/>
                                        <p:tgtEl>
                                          <p:spTgt spid="10445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451">
                                            <p:txEl>
                                              <p:pRg st="6" end="6"/>
                                            </p:txEl>
                                          </p:spTgt>
                                        </p:tgtEl>
                                        <p:attrNameLst>
                                          <p:attrName>style.visibility</p:attrName>
                                        </p:attrNameLst>
                                      </p:cBhvr>
                                      <p:to>
                                        <p:strVal val="visible"/>
                                      </p:to>
                                    </p:set>
                                    <p:animEffect transition="in" filter="fade">
                                      <p:cBhvr>
                                        <p:cTn id="22" dur="2000"/>
                                        <p:tgtEl>
                                          <p:spTgt spid="10445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4451">
                                            <p:txEl>
                                              <p:pRg st="7" end="7"/>
                                            </p:txEl>
                                          </p:spTgt>
                                        </p:tgtEl>
                                        <p:attrNameLst>
                                          <p:attrName>style.visibility</p:attrName>
                                        </p:attrNameLst>
                                      </p:cBhvr>
                                      <p:to>
                                        <p:strVal val="visible"/>
                                      </p:to>
                                    </p:set>
                                    <p:animEffect transition="in" filter="fade">
                                      <p:cBhvr>
                                        <p:cTn id="25" dur="2000"/>
                                        <p:tgtEl>
                                          <p:spTgt spid="10445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451">
                                            <p:txEl>
                                              <p:pRg st="8" end="8"/>
                                            </p:txEl>
                                          </p:spTgt>
                                        </p:tgtEl>
                                        <p:attrNameLst>
                                          <p:attrName>style.visibility</p:attrName>
                                        </p:attrNameLst>
                                      </p:cBhvr>
                                      <p:to>
                                        <p:strVal val="visible"/>
                                      </p:to>
                                    </p:set>
                                    <p:animEffect transition="in" filter="fade">
                                      <p:cBhvr>
                                        <p:cTn id="28" dur="2000"/>
                                        <p:tgtEl>
                                          <p:spTgt spid="1044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p:txBody>
          <a:bodyPr/>
          <a:lstStyle/>
          <a:p>
            <a:r>
              <a:rPr lang="en-US" smtClean="0"/>
              <a:t>What is the Same Origin Policy?</a:t>
            </a:r>
          </a:p>
        </p:txBody>
      </p:sp>
      <p:sp>
        <p:nvSpPr>
          <p:cNvPr id="105475" name="Rectangle 3"/>
          <p:cNvSpPr>
            <a:spLocks noGrp="1" noChangeArrowheads="1"/>
          </p:cNvSpPr>
          <p:nvPr>
            <p:ph type="body" idx="4294967295"/>
          </p:nvPr>
        </p:nvSpPr>
        <p:spPr>
          <a:xfrm>
            <a:off x="381000" y="1066800"/>
            <a:ext cx="8382000" cy="5486400"/>
          </a:xfrm>
        </p:spPr>
        <p:txBody>
          <a:bodyPr/>
          <a:lstStyle/>
          <a:p>
            <a:pPr>
              <a:lnSpc>
                <a:spcPct val="90000"/>
              </a:lnSpc>
            </a:pPr>
            <a:r>
              <a:rPr lang="en-US" sz="2000" smtClean="0"/>
              <a:t>This is a limitation in all browsers that prevents a document or script loaded from one "origin" from getting or setting properties of a document from a different "origin".</a:t>
            </a:r>
          </a:p>
          <a:p>
            <a:pPr>
              <a:lnSpc>
                <a:spcPct val="90000"/>
              </a:lnSpc>
            </a:pPr>
            <a:endParaRPr lang="en-US" sz="2000" smtClean="0"/>
          </a:p>
          <a:p>
            <a:pPr>
              <a:lnSpc>
                <a:spcPct val="90000"/>
              </a:lnSpc>
            </a:pPr>
            <a:r>
              <a:rPr lang="en-US" sz="2000" smtClean="0"/>
              <a:t>Origin means the combination of domain, protocol (https or http) and port, so it applies to content that is from the same domain but some is served securely and some is not.</a:t>
            </a:r>
          </a:p>
          <a:p>
            <a:pPr>
              <a:lnSpc>
                <a:spcPct val="90000"/>
              </a:lnSpc>
            </a:pPr>
            <a:endParaRPr lang="en-US" sz="2000" smtClean="0"/>
          </a:p>
          <a:p>
            <a:pPr>
              <a:lnSpc>
                <a:spcPct val="90000"/>
              </a:lnSpc>
            </a:pPr>
            <a:r>
              <a:rPr lang="en-US" sz="2000" smtClean="0"/>
              <a:t>This policy prevents hostile code from one site from “taking over” or manipulating documents from another. Without it, Javascript from a hostile site could do any number of undesirable things such as snoop keypresses while you’re logging in to a site in a different window, wait for you to go to your online banking site and insert spurious transactions, steal login cookies from other domains, and so on. </a:t>
            </a:r>
          </a:p>
          <a:p>
            <a:pPr>
              <a:lnSpc>
                <a:spcPct val="90000"/>
              </a:lnSpc>
            </a:pPr>
            <a:endParaRPr lang="en-US" sz="2000" smtClean="0"/>
          </a:p>
          <a:p>
            <a:pPr>
              <a:lnSpc>
                <a:spcPct val="90000"/>
              </a:lnSpc>
            </a:pPr>
            <a:r>
              <a:rPr lang="en-US" sz="2000" smtClean="0"/>
              <a:t>This is not a “bug” or an implementation problem.  It is an inherent limitation in the protocol because there’s no distinction between data and code.</a:t>
            </a:r>
          </a:p>
          <a:p>
            <a:pPr lvl="1">
              <a:lnSpc>
                <a:spcPct val="90000"/>
              </a:lnSpc>
              <a:buFont typeface="Wingdings 3" pitchFamily="18" charset="2"/>
              <a:buNone/>
            </a:pPr>
            <a:endParaRPr lang="en-US" sz="1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20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75">
                                            <p:txEl>
                                              <p:pRg st="2" end="2"/>
                                            </p:txEl>
                                          </p:spTgt>
                                        </p:tgtEl>
                                        <p:attrNameLst>
                                          <p:attrName>style.visibility</p:attrName>
                                        </p:attrNameLst>
                                      </p:cBhvr>
                                      <p:to>
                                        <p:strVal val="visible"/>
                                      </p:to>
                                    </p:set>
                                    <p:animEffect transition="in" filter="fade">
                                      <p:cBhvr>
                                        <p:cTn id="12" dur="2000"/>
                                        <p:tgtEl>
                                          <p:spTgt spid="105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Effect transition="in" filter="fade">
                                      <p:cBhvr>
                                        <p:cTn id="17" dur="2000"/>
                                        <p:tgtEl>
                                          <p:spTgt spid="1054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475">
                                            <p:txEl>
                                              <p:pRg st="6" end="6"/>
                                            </p:txEl>
                                          </p:spTgt>
                                        </p:tgtEl>
                                        <p:attrNameLst>
                                          <p:attrName>style.visibility</p:attrName>
                                        </p:attrNameLst>
                                      </p:cBhvr>
                                      <p:to>
                                        <p:strVal val="visible"/>
                                      </p:to>
                                    </p:set>
                                    <p:animEffect transition="in" filter="fade">
                                      <p:cBhvr>
                                        <p:cTn id="22" dur="2000"/>
                                        <p:tgtEl>
                                          <p:spTgt spid="105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lstStyle/>
          <a:p>
            <a:r>
              <a:rPr lang="en-US" smtClean="0"/>
              <a:t>What is AJAX?</a:t>
            </a:r>
          </a:p>
        </p:txBody>
      </p:sp>
      <p:sp>
        <p:nvSpPr>
          <p:cNvPr id="106499" name="Rectangle 3"/>
          <p:cNvSpPr>
            <a:spLocks noGrp="1" noChangeArrowheads="1"/>
          </p:cNvSpPr>
          <p:nvPr>
            <p:ph type="body" idx="4294967295"/>
          </p:nvPr>
        </p:nvSpPr>
        <p:spPr>
          <a:xfrm>
            <a:off x="381000" y="1066800"/>
            <a:ext cx="8382000" cy="5486400"/>
          </a:xfrm>
        </p:spPr>
        <p:txBody>
          <a:bodyPr/>
          <a:lstStyle/>
          <a:p>
            <a:r>
              <a:rPr lang="en-US" sz="2000" smtClean="0"/>
              <a:t>AJAX is short for Asynchronous Javascript and XML (Extensible Markup Language)</a:t>
            </a:r>
          </a:p>
          <a:p>
            <a:endParaRPr lang="en-US" sz="2000" smtClean="0"/>
          </a:p>
          <a:p>
            <a:r>
              <a:rPr lang="en-US" sz="2000" smtClean="0"/>
              <a:t>With AJAX, web applications can retrieve data from the server asynchronously in the background without interfering with the display and behavior of the existing page. </a:t>
            </a:r>
          </a:p>
          <a:p>
            <a:endParaRPr lang="en-US" sz="2000" smtClean="0"/>
          </a:p>
          <a:p>
            <a:r>
              <a:rPr lang="en-US" sz="2000" smtClean="0"/>
              <a:t>XMLHttpRequest (XHR) is the API that can be used by Javascript in AJAX application to transfer XML and other text data between a web server and a browser.</a:t>
            </a:r>
          </a:p>
          <a:p>
            <a:endParaRPr lang="en-US" sz="2000" smtClean="0"/>
          </a:p>
          <a:p>
            <a:r>
              <a:rPr lang="en-US" sz="2000" smtClean="0"/>
              <a:t>Besides XML, data is also frequently exchanged in a more compact format called JSON (Javascript Object Notation).</a:t>
            </a:r>
          </a:p>
          <a:p>
            <a:endParaRPr lang="en-US" sz="2000" smtClean="0"/>
          </a:p>
          <a:p>
            <a:r>
              <a:rPr lang="en-US" sz="2000" smtClean="0"/>
              <a:t>The same origin policy prevents AJAX from being used across domains.  Browsers will block the XMLHttpRequest when it is going across domains.</a:t>
            </a:r>
          </a:p>
          <a:p>
            <a:pPr>
              <a:buFont typeface="Arial" charset="0"/>
              <a:buNone/>
            </a:pPr>
            <a:endParaRPr lang="en-US" sz="2000" smtClean="0"/>
          </a:p>
          <a:p>
            <a:pPr lvl="1">
              <a:buFont typeface="Wingdings 3" pitchFamily="18" charset="2"/>
              <a:buNone/>
            </a:pPr>
            <a:endParaRPr lang="en-US" sz="1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20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2" end="2"/>
                                            </p:txEl>
                                          </p:spTgt>
                                        </p:tgtEl>
                                        <p:attrNameLst>
                                          <p:attrName>style.visibility</p:attrName>
                                        </p:attrNameLst>
                                      </p:cBhvr>
                                      <p:to>
                                        <p:strVal val="visible"/>
                                      </p:to>
                                    </p:set>
                                    <p:animEffect transition="in" filter="fade">
                                      <p:cBhvr>
                                        <p:cTn id="12" dur="2000"/>
                                        <p:tgtEl>
                                          <p:spTgt spid="1064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4" end="4"/>
                                            </p:txEl>
                                          </p:spTgt>
                                        </p:tgtEl>
                                        <p:attrNameLst>
                                          <p:attrName>style.visibility</p:attrName>
                                        </p:attrNameLst>
                                      </p:cBhvr>
                                      <p:to>
                                        <p:strVal val="visible"/>
                                      </p:to>
                                    </p:set>
                                    <p:animEffect transition="in" filter="fade">
                                      <p:cBhvr>
                                        <p:cTn id="17" dur="2000"/>
                                        <p:tgtEl>
                                          <p:spTgt spid="1064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9">
                                            <p:txEl>
                                              <p:pRg st="6" end="6"/>
                                            </p:txEl>
                                          </p:spTgt>
                                        </p:tgtEl>
                                        <p:attrNameLst>
                                          <p:attrName>style.visibility</p:attrName>
                                        </p:attrNameLst>
                                      </p:cBhvr>
                                      <p:to>
                                        <p:strVal val="visible"/>
                                      </p:to>
                                    </p:set>
                                    <p:animEffect transition="in" filter="fade">
                                      <p:cBhvr>
                                        <p:cTn id="22" dur="2000"/>
                                        <p:tgtEl>
                                          <p:spTgt spid="10649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499">
                                            <p:txEl>
                                              <p:pRg st="8" end="8"/>
                                            </p:txEl>
                                          </p:spTgt>
                                        </p:tgtEl>
                                        <p:attrNameLst>
                                          <p:attrName>style.visibility</p:attrName>
                                        </p:attrNameLst>
                                      </p:cBhvr>
                                      <p:to>
                                        <p:strVal val="visible"/>
                                      </p:to>
                                    </p:set>
                                    <p:animEffect transition="in" filter="fade">
                                      <p:cBhvr>
                                        <p:cTn id="27" dur="2000"/>
                                        <p:tgtEl>
                                          <p:spTgt spid="1064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smtClean="0"/>
              <a:t>How do Mashups get around this policy?</a:t>
            </a:r>
          </a:p>
        </p:txBody>
      </p:sp>
      <p:sp>
        <p:nvSpPr>
          <p:cNvPr id="101378" name="Rectangle 3"/>
          <p:cNvSpPr>
            <a:spLocks noGrp="1" noChangeArrowheads="1"/>
          </p:cNvSpPr>
          <p:nvPr>
            <p:ph type="body" idx="1"/>
          </p:nvPr>
        </p:nvSpPr>
        <p:spPr>
          <a:xfrm>
            <a:off x="457200" y="1066800"/>
            <a:ext cx="8077200" cy="5257800"/>
          </a:xfrm>
        </p:spPr>
        <p:txBody>
          <a:bodyPr/>
          <a:lstStyle/>
          <a:p>
            <a:r>
              <a:rPr lang="en-US" sz="3200" smtClean="0"/>
              <a:t>Server-side proxies</a:t>
            </a:r>
          </a:p>
          <a:p>
            <a:endParaRPr lang="en-US" sz="3200" smtClean="0"/>
          </a:p>
          <a:p>
            <a:r>
              <a:rPr lang="en-US" sz="3200" smtClean="0"/>
              <a:t>Flash</a:t>
            </a:r>
          </a:p>
          <a:p>
            <a:endParaRPr lang="en-US" sz="3200" smtClean="0"/>
          </a:p>
          <a:p>
            <a:r>
              <a:rPr lang="en-US" sz="3200" smtClean="0"/>
              <a:t>JSONP (JSON with padding)</a:t>
            </a:r>
          </a:p>
          <a:p>
            <a:endParaRPr lang="en-US" sz="3200" smtClean="0"/>
          </a:p>
          <a:p>
            <a:r>
              <a:rPr lang="en-US" sz="3200" smtClean="0"/>
              <a:t>Javascript libraries using hidden iframes</a:t>
            </a:r>
          </a:p>
          <a:p>
            <a:endParaRPr lang="en-US" sz="3200" smtClean="0"/>
          </a:p>
          <a:p>
            <a:endParaRPr lang="en-US" sz="3200" smtClean="0"/>
          </a:p>
          <a:p>
            <a:endParaRPr lang="en-US" sz="320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smtClean="0"/>
              <a:t>Server-side pass through or proxy</a:t>
            </a:r>
          </a:p>
        </p:txBody>
      </p:sp>
      <p:sp>
        <p:nvSpPr>
          <p:cNvPr id="108547" name="Rectangle 3"/>
          <p:cNvSpPr>
            <a:spLocks noGrp="1" noChangeArrowheads="1"/>
          </p:cNvSpPr>
          <p:nvPr>
            <p:ph type="body" idx="1"/>
          </p:nvPr>
        </p:nvSpPr>
        <p:spPr/>
        <p:txBody>
          <a:bodyPr/>
          <a:lstStyle/>
          <a:p>
            <a:r>
              <a:rPr lang="en-US" smtClean="0"/>
              <a:t>Can’t go directly from web page on site A to server on site B, so you go through a proxy service on site A</a:t>
            </a:r>
          </a:p>
          <a:p>
            <a:pPr lvl="1"/>
            <a:r>
              <a:rPr lang="en-US" smtClean="0"/>
              <a:t>Web page from site A makes an AJAX call to a service on site A using an XMLHttpRequest</a:t>
            </a:r>
          </a:p>
          <a:p>
            <a:pPr lvl="1"/>
            <a:r>
              <a:rPr lang="en-US" smtClean="0"/>
              <a:t>Since this is within the same origin, it is okay</a:t>
            </a:r>
          </a:p>
          <a:p>
            <a:pPr lvl="1"/>
            <a:r>
              <a:rPr lang="en-US" smtClean="0"/>
              <a:t>The service on site A acts as a proxy and forwards it to site B which then responds.</a:t>
            </a:r>
          </a:p>
          <a:p>
            <a:pPr lvl="1"/>
            <a:r>
              <a:rPr lang="en-US" smtClean="0"/>
              <a:t>The service on site A then replies back to the browser with the response it got from site B.</a:t>
            </a:r>
          </a:p>
          <a:p>
            <a:pPr lvl="1">
              <a:buFont typeface="Wingdings 3" pitchFamily="18" charset="2"/>
              <a:buNone/>
            </a:pPr>
            <a:endParaRPr lang="en-US" smtClean="0"/>
          </a:p>
          <a:p>
            <a:pPr lvl="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547">
                                            <p:txEl>
                                              <p:pRg st="1" end="1"/>
                                            </p:txEl>
                                          </p:spTgt>
                                        </p:tgtEl>
                                        <p:attrNameLst>
                                          <p:attrName>style.visibility</p:attrName>
                                        </p:attrNameLst>
                                      </p:cBhvr>
                                      <p:to>
                                        <p:strVal val="visible"/>
                                      </p:to>
                                    </p:set>
                                    <p:animEffect transition="in" filter="fade">
                                      <p:cBhvr>
                                        <p:cTn id="10" dur="2000"/>
                                        <p:tgtEl>
                                          <p:spTgt spid="1085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animEffect transition="in" filter="fade">
                                      <p:cBhvr>
                                        <p:cTn id="13" dur="2000"/>
                                        <p:tgtEl>
                                          <p:spTgt spid="10854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547">
                                            <p:txEl>
                                              <p:pRg st="3" end="3"/>
                                            </p:txEl>
                                          </p:spTgt>
                                        </p:tgtEl>
                                        <p:attrNameLst>
                                          <p:attrName>style.visibility</p:attrName>
                                        </p:attrNameLst>
                                      </p:cBhvr>
                                      <p:to>
                                        <p:strVal val="visible"/>
                                      </p:to>
                                    </p:set>
                                    <p:animEffect transition="in" filter="fade">
                                      <p:cBhvr>
                                        <p:cTn id="16" dur="2000"/>
                                        <p:tgtEl>
                                          <p:spTgt spid="10854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animEffect transition="in" filter="fade">
                                      <p:cBhvr>
                                        <p:cTn id="19" dur="20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smtClean="0"/>
              <a:t>Server-side proxies</a:t>
            </a:r>
          </a:p>
        </p:txBody>
      </p:sp>
      <p:sp>
        <p:nvSpPr>
          <p:cNvPr id="103426" name="Rectangle 3"/>
          <p:cNvSpPr>
            <a:spLocks noGrp="1" noChangeArrowheads="1"/>
          </p:cNvSpPr>
          <p:nvPr>
            <p:ph type="body" idx="1"/>
          </p:nvPr>
        </p:nvSpPr>
        <p:spPr/>
        <p:txBody>
          <a:bodyPr/>
          <a:lstStyle/>
          <a:p>
            <a:r>
              <a:rPr lang="en-US" sz="2400" smtClean="0"/>
              <a:t>Advantages</a:t>
            </a:r>
          </a:p>
          <a:p>
            <a:pPr lvl="1"/>
            <a:r>
              <a:rPr lang="en-US" sz="2000" smtClean="0"/>
              <a:t>Fairly easy to implement.</a:t>
            </a:r>
          </a:p>
          <a:p>
            <a:pPr lvl="1"/>
            <a:r>
              <a:rPr lang="en-US" sz="2000" smtClean="0"/>
              <a:t>Can be done in any server-side programming language.</a:t>
            </a:r>
          </a:p>
          <a:p>
            <a:pPr lvl="1"/>
            <a:r>
              <a:rPr lang="en-US" sz="2000" smtClean="0"/>
              <a:t>Some third-parties (like Google pages or IGoogle) have it built into their Javascript libraries.</a:t>
            </a:r>
          </a:p>
          <a:p>
            <a:endParaRPr lang="en-US" sz="2400" smtClean="0"/>
          </a:p>
          <a:p>
            <a:r>
              <a:rPr lang="en-US" sz="2400" smtClean="0"/>
              <a:t>Disadvantages</a:t>
            </a:r>
          </a:p>
          <a:p>
            <a:pPr lvl="1"/>
            <a:r>
              <a:rPr lang="en-US" sz="2000" smtClean="0"/>
              <a:t>Requires server-side programming, which may not be possible in some environments.</a:t>
            </a:r>
          </a:p>
          <a:p>
            <a:pPr lvl="1"/>
            <a:r>
              <a:rPr lang="en-US" sz="2000" smtClean="0"/>
              <a:t>Does not establish a connection between the browser and the service provider, so it’s difficult to create a seamless experience if the user can also navigate to the service provider site directly.</a:t>
            </a:r>
          </a:p>
          <a:p>
            <a:pPr lvl="1"/>
            <a:r>
              <a:rPr lang="en-US" sz="2000" smtClean="0"/>
              <a:t>Data has to pass through the both systems creating a potential security exposure (definitely a PCI DSS problem).</a:t>
            </a:r>
          </a:p>
          <a:p>
            <a:pPr lvl="1"/>
            <a:endParaRPr lang="en-US" sz="20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0"/>
          </p:nvPr>
        </p:nvSpPr>
        <p:spPr>
          <a:noFill/>
        </p:spPr>
        <p:txBody>
          <a:bodyPr/>
          <a:lstStyle/>
          <a:p>
            <a:fld id="{35074B25-90B7-430D-A5E0-B7C08CADF2B7}" type="slidenum">
              <a:rPr lang="en-US" smtClean="0"/>
              <a:pPr/>
              <a:t>5</a:t>
            </a:fld>
            <a:endParaRPr lang="en-US" smtClean="0"/>
          </a:p>
        </p:txBody>
      </p:sp>
      <p:pic>
        <p:nvPicPr>
          <p:cNvPr id="21506" name="Picture 2" descr="http://thegauntlet.ca/~gauntlet/eg/eg2/20091008/DalaiFistBumpJengrond.jpg"/>
          <p:cNvPicPr>
            <a:picLocks noChangeAspect="1" noChangeArrowheads="1"/>
          </p:cNvPicPr>
          <p:nvPr/>
        </p:nvPicPr>
        <p:blipFill>
          <a:blip r:embed="rId3"/>
          <a:srcRect/>
          <a:stretch>
            <a:fillRect/>
          </a:stretch>
        </p:blipFill>
        <p:spPr bwMode="auto">
          <a:xfrm>
            <a:off x="0" y="304800"/>
            <a:ext cx="9113838"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sz="2800" smtClean="0"/>
              <a:t>Using server-side proxies with Convio APIs</a:t>
            </a:r>
          </a:p>
        </p:txBody>
      </p:sp>
      <p:sp>
        <p:nvSpPr>
          <p:cNvPr id="104450" name="Rectangle 3"/>
          <p:cNvSpPr>
            <a:spLocks noGrp="1" noChangeArrowheads="1"/>
          </p:cNvSpPr>
          <p:nvPr>
            <p:ph type="body" idx="1"/>
          </p:nvPr>
        </p:nvSpPr>
        <p:spPr/>
        <p:txBody>
          <a:bodyPr/>
          <a:lstStyle/>
          <a:p>
            <a:pPr>
              <a:lnSpc>
                <a:spcPct val="80000"/>
              </a:lnSpc>
            </a:pPr>
            <a:r>
              <a:rPr lang="en-US" sz="2400" smtClean="0"/>
              <a:t>The APIs support separate Client and Server versions</a:t>
            </a:r>
          </a:p>
          <a:p>
            <a:pPr>
              <a:lnSpc>
                <a:spcPct val="80000"/>
              </a:lnSpc>
            </a:pPr>
            <a:endParaRPr lang="en-US" sz="2400" smtClean="0"/>
          </a:p>
          <a:p>
            <a:pPr>
              <a:lnSpc>
                <a:spcPct val="80000"/>
              </a:lnSpc>
            </a:pPr>
            <a:r>
              <a:rPr lang="en-US" sz="2400" smtClean="0"/>
              <a:t>Server APIs generally simulate administrator level privileges whereas Client APIs generally act with the privileges of an individual user or as the “anybody” (i.e. not logged in) user.</a:t>
            </a:r>
          </a:p>
          <a:p>
            <a:pPr>
              <a:lnSpc>
                <a:spcPct val="80000"/>
              </a:lnSpc>
            </a:pPr>
            <a:endParaRPr lang="en-US" sz="2400" smtClean="0"/>
          </a:p>
          <a:p>
            <a:pPr>
              <a:lnSpc>
                <a:spcPct val="80000"/>
              </a:lnSpc>
            </a:pPr>
            <a:r>
              <a:rPr lang="en-US" sz="2400" smtClean="0"/>
              <a:t>Server APIs use username/passwords on the request as well as IP address restrictions to verify that the request is coming from a trusted origin.</a:t>
            </a:r>
          </a:p>
          <a:p>
            <a:pPr>
              <a:lnSpc>
                <a:spcPct val="80000"/>
              </a:lnSpc>
            </a:pPr>
            <a:endParaRPr lang="en-US" sz="2400" smtClean="0"/>
          </a:p>
          <a:p>
            <a:pPr>
              <a:lnSpc>
                <a:spcPct val="80000"/>
              </a:lnSpc>
            </a:pPr>
            <a:r>
              <a:rPr lang="en-US" sz="2400" smtClean="0"/>
              <a:t>There is no support for server APIs where sensitive information (e.g. passwords, credit card numbers) would pass from the browser to the 3</a:t>
            </a:r>
            <a:r>
              <a:rPr lang="en-US" sz="2400" baseline="30000" smtClean="0"/>
              <a:t>rd</a:t>
            </a:r>
            <a:r>
              <a:rPr lang="en-US" sz="2400" smtClean="0"/>
              <a:t> party server and then on to the Convio server.   This is why there is no version of the Donation API for server-side.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Flash and Cross-domain Access</a:t>
            </a:r>
          </a:p>
        </p:txBody>
      </p:sp>
      <p:sp>
        <p:nvSpPr>
          <p:cNvPr id="111619" name="Rectangle 3"/>
          <p:cNvSpPr>
            <a:spLocks noGrp="1" noChangeArrowheads="1"/>
          </p:cNvSpPr>
          <p:nvPr>
            <p:ph type="body" idx="1"/>
          </p:nvPr>
        </p:nvSpPr>
        <p:spPr>
          <a:xfrm>
            <a:off x="381000" y="1066800"/>
            <a:ext cx="8382000" cy="5257800"/>
          </a:xfrm>
        </p:spPr>
        <p:txBody>
          <a:bodyPr/>
          <a:lstStyle/>
          <a:p>
            <a:r>
              <a:rPr lang="en-US" smtClean="0"/>
              <a:t>The Flash Player from Adobe (originally Macromedia) has its own security model.</a:t>
            </a:r>
          </a:p>
          <a:p>
            <a:pPr lvl="1"/>
            <a:r>
              <a:rPr lang="en-US" smtClean="0"/>
              <a:t>The default behavior is that cross-domain access is restricted to the same origin policy</a:t>
            </a:r>
          </a:p>
          <a:p>
            <a:pPr lvl="1"/>
            <a:r>
              <a:rPr lang="en-US" smtClean="0"/>
              <a:t>This can be overridden by the web site administrator by creating a policy file – the crossdomain.xml file.</a:t>
            </a:r>
          </a:p>
          <a:p>
            <a:pPr lvl="1"/>
            <a:r>
              <a:rPr lang="en-US" smtClean="0"/>
              <a:t>The crossdomain.xml file lists the other domains that can access resources at or below the level where that file exists.</a:t>
            </a:r>
          </a:p>
          <a:p>
            <a:pPr lvl="1"/>
            <a:r>
              <a:rPr lang="en-US" smtClean="0"/>
              <a:t>The domain being checked is the domain of the web page hosting the Flash movie not the domain that the Flash movie came from.</a:t>
            </a:r>
          </a:p>
          <a:p>
            <a:pPr lvl="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2000"/>
                                        <p:tgtEl>
                                          <p:spTgt spid="1116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fade">
                                      <p:cBhvr>
                                        <p:cTn id="10" dur="2000"/>
                                        <p:tgtEl>
                                          <p:spTgt spid="1116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fade">
                                      <p:cBhvr>
                                        <p:cTn id="13" dur="2000"/>
                                        <p:tgtEl>
                                          <p:spTgt spid="1116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1619">
                                            <p:txEl>
                                              <p:pRg st="3" end="3"/>
                                            </p:txEl>
                                          </p:spTgt>
                                        </p:tgtEl>
                                        <p:attrNameLst>
                                          <p:attrName>style.visibility</p:attrName>
                                        </p:attrNameLst>
                                      </p:cBhvr>
                                      <p:to>
                                        <p:strVal val="visible"/>
                                      </p:to>
                                    </p:set>
                                    <p:animEffect transition="in" filter="fade">
                                      <p:cBhvr>
                                        <p:cTn id="16" dur="2000"/>
                                        <p:tgtEl>
                                          <p:spTgt spid="1116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Effect transition="in" filter="fade">
                                      <p:cBhvr>
                                        <p:cTn id="19" dur="20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smtClean="0"/>
              <a:t>Flash and Cross-domain Access</a:t>
            </a:r>
          </a:p>
        </p:txBody>
      </p:sp>
      <p:sp>
        <p:nvSpPr>
          <p:cNvPr id="106498" name="Rectangle 3"/>
          <p:cNvSpPr>
            <a:spLocks noGrp="1" noChangeArrowheads="1"/>
          </p:cNvSpPr>
          <p:nvPr>
            <p:ph type="body" idx="1"/>
          </p:nvPr>
        </p:nvSpPr>
        <p:spPr/>
        <p:txBody>
          <a:bodyPr/>
          <a:lstStyle/>
          <a:p>
            <a:r>
              <a:rPr lang="en-US" sz="2400" smtClean="0"/>
              <a:t>Advantages</a:t>
            </a:r>
          </a:p>
          <a:p>
            <a:pPr lvl="1"/>
            <a:r>
              <a:rPr lang="en-US" sz="2000" smtClean="0"/>
              <a:t>Allows the service provider to specify which sites can access which services</a:t>
            </a:r>
          </a:p>
          <a:p>
            <a:pPr lvl="1"/>
            <a:r>
              <a:rPr lang="en-US" sz="2000" smtClean="0"/>
              <a:t>Flash player is 90% ubiquitous</a:t>
            </a:r>
          </a:p>
          <a:p>
            <a:pPr lvl="1"/>
            <a:r>
              <a:rPr lang="en-US" sz="2000" smtClean="0"/>
              <a:t>Flash proxy that allows access from Javascript is available</a:t>
            </a:r>
          </a:p>
          <a:p>
            <a:pPr lvl="1"/>
            <a:endParaRPr lang="en-US" sz="2000" smtClean="0"/>
          </a:p>
          <a:p>
            <a:r>
              <a:rPr lang="en-US" sz="2400" smtClean="0"/>
              <a:t>Disadvantages</a:t>
            </a:r>
          </a:p>
          <a:p>
            <a:pPr lvl="1"/>
            <a:r>
              <a:rPr lang="en-US" sz="2000" smtClean="0"/>
              <a:t>Flash player is only 90% ubiquitous</a:t>
            </a:r>
          </a:p>
          <a:p>
            <a:pPr lvl="1"/>
            <a:r>
              <a:rPr lang="en-US" sz="2000" smtClean="0"/>
              <a:t>Unless the domain is used exclusively for API access (like the Yahoo example), opening up access with a root level crossdomain.xml file is a big security problem.</a:t>
            </a:r>
          </a:p>
          <a:p>
            <a:pPr lvl="1"/>
            <a:r>
              <a:rPr lang="en-US" sz="2000" smtClean="0"/>
              <a:t>If the policy file is not at the root level of the web server, then clients need to explicitly load the relevant policy files.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smtClean="0"/>
              <a:t>Using Flash Player with Convio</a:t>
            </a:r>
          </a:p>
        </p:txBody>
      </p:sp>
      <p:sp>
        <p:nvSpPr>
          <p:cNvPr id="107522" name="Rectangle 3"/>
          <p:cNvSpPr>
            <a:spLocks noGrp="1" noChangeArrowheads="1"/>
          </p:cNvSpPr>
          <p:nvPr>
            <p:ph type="body" idx="1"/>
          </p:nvPr>
        </p:nvSpPr>
        <p:spPr/>
        <p:txBody>
          <a:bodyPr/>
          <a:lstStyle/>
          <a:p>
            <a:r>
              <a:rPr lang="en-US" sz="2000" smtClean="0"/>
              <a:t>Convio automatically creates a policy file for each of the APIs so that they can be accessed using Flash from other domains.</a:t>
            </a:r>
          </a:p>
          <a:p>
            <a:pPr lvl="1"/>
            <a:r>
              <a:rPr lang="en-US" sz="1800" smtClean="0"/>
              <a:t>To load the policy file for the CRConsAPI on organization xyz, you would use this URL:</a:t>
            </a:r>
            <a:br>
              <a:rPr lang="en-US" sz="1800" smtClean="0"/>
            </a:br>
            <a:r>
              <a:rPr lang="en-US" sz="1400" smtClean="0">
                <a:latin typeface="Courier New" pitchFamily="49" charset="0"/>
                <a:hlinkClick r:id="rId2"/>
              </a:rPr>
              <a:t>https://secure2.convio.net/xyz/site/CRConsAPI/crossdomain.xml</a:t>
            </a:r>
            <a:r>
              <a:rPr lang="en-US" sz="1400" smtClean="0">
                <a:latin typeface="Courier New" pitchFamily="49" charset="0"/>
              </a:rPr>
              <a:t> </a:t>
            </a:r>
          </a:p>
          <a:p>
            <a:pPr lvl="1"/>
            <a:r>
              <a:rPr lang="en-US" sz="1800" smtClean="0"/>
              <a:t>The list of sites that should be allowed access is controlled by a site data parameter</a:t>
            </a:r>
          </a:p>
          <a:p>
            <a:pPr lvl="1"/>
            <a:r>
              <a:rPr lang="en-US" sz="1800" smtClean="0"/>
              <a:t>The policy for each API needs to be loaded separately by the Flash movie</a:t>
            </a:r>
          </a:p>
          <a:p>
            <a:pPr lvl="1"/>
            <a:r>
              <a:rPr lang="en-US" sz="1800" smtClean="0"/>
              <a:t>Calls to the API need to include a trailing slash (e.g. CRConsAPI/?v=1.0… not CRConsAPI?v=1.0… </a:t>
            </a:r>
          </a:p>
          <a:p>
            <a:endParaRPr lang="en-US" sz="2000" smtClean="0"/>
          </a:p>
          <a:p>
            <a:r>
              <a:rPr lang="en-US" sz="2000" smtClean="0"/>
              <a:t>Policy files that allow broader access are not allowed</a:t>
            </a:r>
          </a:p>
          <a:p>
            <a:pPr lvl="1"/>
            <a:r>
              <a:rPr lang="en-US" sz="1800" smtClean="0"/>
              <a:t>The APIs are secure by design so they require more than cookie authentication to disclose information.</a:t>
            </a:r>
          </a:p>
          <a:p>
            <a:pPr lvl="1"/>
            <a:r>
              <a:rPr lang="en-US" sz="1800" smtClean="0"/>
              <a:t>A meta-policy at the web server’s root enforces this constraint.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smtClean="0"/>
              <a:t>JSONP and Cross-domain access</a:t>
            </a:r>
          </a:p>
        </p:txBody>
      </p:sp>
      <p:sp>
        <p:nvSpPr>
          <p:cNvPr id="114691" name="Rectangle 3"/>
          <p:cNvSpPr>
            <a:spLocks noGrp="1" noChangeArrowheads="1"/>
          </p:cNvSpPr>
          <p:nvPr>
            <p:ph type="body" idx="1"/>
          </p:nvPr>
        </p:nvSpPr>
        <p:spPr/>
        <p:txBody>
          <a:bodyPr/>
          <a:lstStyle/>
          <a:p>
            <a:r>
              <a:rPr lang="en-US" sz="2400" smtClean="0"/>
              <a:t>JSONP or JSON with padding is a technique where a JSON object is wrapped with a function call by the server.</a:t>
            </a:r>
          </a:p>
          <a:p>
            <a:pPr lvl="1"/>
            <a:r>
              <a:rPr lang="en-US" sz="2000" smtClean="0"/>
              <a:t>Takes advantage of the fact that scripts from another domain can be executed if they are loaded by a &lt;script&gt; tag in the head element of a web page</a:t>
            </a:r>
          </a:p>
          <a:p>
            <a:pPr lvl="1"/>
            <a:r>
              <a:rPr lang="en-US" sz="2000" smtClean="0"/>
              <a:t>The web page uses javascript to dynamically insert the script tag into its own head element.</a:t>
            </a:r>
          </a:p>
          <a:p>
            <a:pPr lvl="1"/>
            <a:r>
              <a:rPr lang="en-US" sz="2000" smtClean="0"/>
              <a:t>The script tag calls the API with a special parameter (typically “callback”) that is then wrapped around the results (e.g. instead of {“data”} the return looks like myMethod({“data”}));</a:t>
            </a:r>
          </a:p>
          <a:p>
            <a:pPr lvl="1"/>
            <a:r>
              <a:rPr lang="en-US" sz="2000" smtClean="0"/>
              <a:t>The callback method is invoked when the API call returns and it can actually read and process the data.</a:t>
            </a:r>
          </a:p>
          <a:p>
            <a:pPr lvl="1"/>
            <a:endParaRPr lang="en-US" sz="2000" smtClean="0"/>
          </a:p>
          <a:p>
            <a:r>
              <a:rPr lang="en-US" sz="2400" smtClean="0"/>
              <a:t>This technique is also called script injection</a:t>
            </a:r>
          </a:p>
          <a:p>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2000"/>
                                        <p:tgtEl>
                                          <p:spTgt spid="114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1">
                                            <p:txEl>
                                              <p:pRg st="1" end="1"/>
                                            </p:txEl>
                                          </p:spTgt>
                                        </p:tgtEl>
                                        <p:attrNameLst>
                                          <p:attrName>style.visibility</p:attrName>
                                        </p:attrNameLst>
                                      </p:cBhvr>
                                      <p:to>
                                        <p:strVal val="visible"/>
                                      </p:to>
                                    </p:set>
                                    <p:animEffect transition="in" filter="fade">
                                      <p:cBhvr>
                                        <p:cTn id="10" dur="2000"/>
                                        <p:tgtEl>
                                          <p:spTgt spid="1146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1">
                                            <p:txEl>
                                              <p:pRg st="2" end="2"/>
                                            </p:txEl>
                                          </p:spTgt>
                                        </p:tgtEl>
                                        <p:attrNameLst>
                                          <p:attrName>style.visibility</p:attrName>
                                        </p:attrNameLst>
                                      </p:cBhvr>
                                      <p:to>
                                        <p:strVal val="visible"/>
                                      </p:to>
                                    </p:set>
                                    <p:animEffect transition="in" filter="fade">
                                      <p:cBhvr>
                                        <p:cTn id="13" dur="2000"/>
                                        <p:tgtEl>
                                          <p:spTgt spid="1146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4691">
                                            <p:txEl>
                                              <p:pRg st="3" end="3"/>
                                            </p:txEl>
                                          </p:spTgt>
                                        </p:tgtEl>
                                        <p:attrNameLst>
                                          <p:attrName>style.visibility</p:attrName>
                                        </p:attrNameLst>
                                      </p:cBhvr>
                                      <p:to>
                                        <p:strVal val="visible"/>
                                      </p:to>
                                    </p:set>
                                    <p:animEffect transition="in" filter="fade">
                                      <p:cBhvr>
                                        <p:cTn id="16" dur="2000"/>
                                        <p:tgtEl>
                                          <p:spTgt spid="1146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4691">
                                            <p:txEl>
                                              <p:pRg st="4" end="4"/>
                                            </p:txEl>
                                          </p:spTgt>
                                        </p:tgtEl>
                                        <p:attrNameLst>
                                          <p:attrName>style.visibility</p:attrName>
                                        </p:attrNameLst>
                                      </p:cBhvr>
                                      <p:to>
                                        <p:strVal val="visible"/>
                                      </p:to>
                                    </p:set>
                                    <p:animEffect transition="in" filter="fade">
                                      <p:cBhvr>
                                        <p:cTn id="19" dur="2000"/>
                                        <p:tgtEl>
                                          <p:spTgt spid="1146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4691">
                                            <p:txEl>
                                              <p:pRg st="6" end="6"/>
                                            </p:txEl>
                                          </p:spTgt>
                                        </p:tgtEl>
                                        <p:attrNameLst>
                                          <p:attrName>style.visibility</p:attrName>
                                        </p:attrNameLst>
                                      </p:cBhvr>
                                      <p:to>
                                        <p:strVal val="visible"/>
                                      </p:to>
                                    </p:set>
                                    <p:animEffect transition="in" filter="fade">
                                      <p:cBhvr>
                                        <p:cTn id="22" dur="2000"/>
                                        <p:tgtEl>
                                          <p:spTgt spid="114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smtClean="0"/>
              <a:t>JSONP and Cross-domain access</a:t>
            </a:r>
          </a:p>
        </p:txBody>
      </p:sp>
      <p:sp>
        <p:nvSpPr>
          <p:cNvPr id="109570" name="Rectangle 3"/>
          <p:cNvSpPr>
            <a:spLocks noGrp="1" noChangeArrowheads="1"/>
          </p:cNvSpPr>
          <p:nvPr>
            <p:ph type="body" idx="1"/>
          </p:nvPr>
        </p:nvSpPr>
        <p:spPr/>
        <p:txBody>
          <a:bodyPr/>
          <a:lstStyle/>
          <a:p>
            <a:r>
              <a:rPr lang="en-US" sz="2400" smtClean="0"/>
              <a:t>Advantages</a:t>
            </a:r>
          </a:p>
          <a:p>
            <a:pPr lvl="1"/>
            <a:r>
              <a:rPr lang="en-US" sz="2000" smtClean="0"/>
              <a:t>Very quick (and dirty)</a:t>
            </a:r>
          </a:p>
          <a:p>
            <a:pPr lvl="1"/>
            <a:r>
              <a:rPr lang="en-US" sz="2000" smtClean="0"/>
              <a:t>Pretty well understood in the community</a:t>
            </a:r>
          </a:p>
          <a:p>
            <a:pPr lvl="1"/>
            <a:r>
              <a:rPr lang="en-US" sz="2000" smtClean="0"/>
              <a:t>Many popular APIs support JSONP</a:t>
            </a:r>
          </a:p>
          <a:p>
            <a:pPr lvl="1"/>
            <a:endParaRPr lang="en-US" sz="2000" smtClean="0"/>
          </a:p>
          <a:p>
            <a:r>
              <a:rPr lang="en-US" sz="2400" smtClean="0"/>
              <a:t>Disadvantages</a:t>
            </a:r>
          </a:p>
          <a:p>
            <a:pPr lvl="1"/>
            <a:r>
              <a:rPr lang="en-US" sz="2000" smtClean="0"/>
              <a:t>Should only be used for read-only data because the script call will always be a GET operation</a:t>
            </a:r>
          </a:p>
          <a:p>
            <a:pPr lvl="1"/>
            <a:r>
              <a:rPr lang="en-US" sz="2000" smtClean="0"/>
              <a:t>Should not be used for any personalized data without additional security measures (i.e. don’t trust cookies)</a:t>
            </a:r>
          </a:p>
          <a:p>
            <a:pPr lvl="1"/>
            <a:r>
              <a:rPr lang="en-US" sz="2000" smtClean="0"/>
              <a:t>Not that easy to create a smooth AJAX experience</a:t>
            </a:r>
          </a:p>
          <a:p>
            <a:endParaRPr lang="en-US" sz="2400" smtClean="0"/>
          </a:p>
          <a:p>
            <a:r>
              <a:rPr lang="en-US" sz="2400" smtClean="0"/>
              <a:t>Not supported with Convio APIs</a:t>
            </a:r>
          </a:p>
          <a:p>
            <a:pPr lvl="1"/>
            <a:r>
              <a:rPr lang="en-US" sz="2000" smtClean="0"/>
              <a:t>We felt that this was too open to cross-site request forgeries to support with the Convio APIs</a:t>
            </a:r>
          </a:p>
          <a:p>
            <a:endParaRPr lang="en-US" sz="240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smtClean="0"/>
              <a:t>Javascript APIs using hidden iframes</a:t>
            </a:r>
          </a:p>
        </p:txBody>
      </p:sp>
      <p:sp>
        <p:nvSpPr>
          <p:cNvPr id="116739" name="Rectangle 3"/>
          <p:cNvSpPr>
            <a:spLocks noGrp="1" noChangeArrowheads="1"/>
          </p:cNvSpPr>
          <p:nvPr>
            <p:ph type="body" idx="1"/>
          </p:nvPr>
        </p:nvSpPr>
        <p:spPr/>
        <p:txBody>
          <a:bodyPr/>
          <a:lstStyle/>
          <a:p>
            <a:r>
              <a:rPr lang="en-US" sz="2400" smtClean="0"/>
              <a:t>Relatively new technique that emerged in early 2007.</a:t>
            </a:r>
          </a:p>
          <a:p>
            <a:endParaRPr lang="en-US" sz="2400" smtClean="0"/>
          </a:p>
          <a:p>
            <a:r>
              <a:rPr lang="en-US" sz="2400" smtClean="0"/>
              <a:t>Being widely adopted by companies like Microsoft, Google, Facebook, etc..</a:t>
            </a:r>
          </a:p>
          <a:p>
            <a:endParaRPr lang="en-US" sz="2400" smtClean="0"/>
          </a:p>
          <a:p>
            <a:r>
              <a:rPr lang="en-US" sz="2400" smtClean="0"/>
              <a:t>Basic principals of communication between frames</a:t>
            </a:r>
          </a:p>
          <a:p>
            <a:pPr lvl="1"/>
            <a:r>
              <a:rPr lang="en-US" sz="2000" smtClean="0"/>
              <a:t>Frames from the same origin can communicate with each other</a:t>
            </a:r>
          </a:p>
          <a:p>
            <a:pPr lvl="1"/>
            <a:r>
              <a:rPr lang="en-US" sz="2000" smtClean="0"/>
              <a:t>The only communication that is allowed between frames of a different origin is that the parent frame can set the location (i.e. the URL) of the child frame or via postmessage with HTML 5.</a:t>
            </a:r>
          </a:p>
          <a:p>
            <a:pPr lvl="1"/>
            <a:r>
              <a:rPr lang="en-US" sz="2000" smtClean="0"/>
              <a:t>The parent cannot read the location or any of the content within the child frame.</a:t>
            </a:r>
          </a:p>
          <a:p>
            <a:pPr lvl="1"/>
            <a:r>
              <a:rPr lang="en-US" sz="2000" smtClean="0"/>
              <a:t>Changing the location of the frame causes its “onload” action to be invoked, but changing the portion that follows the hash (#) does not cause a refresh of data from the server.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39">
                                            <p:txEl>
                                              <p:pRg st="2" end="2"/>
                                            </p:txEl>
                                          </p:spTgt>
                                        </p:tgtEl>
                                        <p:attrNameLst>
                                          <p:attrName>style.visibility</p:attrName>
                                        </p:attrNameLst>
                                      </p:cBhvr>
                                      <p:to>
                                        <p:strVal val="visible"/>
                                      </p:to>
                                    </p:set>
                                    <p:animEffect transition="in" filter="fade">
                                      <p:cBhvr>
                                        <p:cTn id="10" dur="2000"/>
                                        <p:tgtEl>
                                          <p:spTgt spid="11673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4" end="4"/>
                                            </p:txEl>
                                          </p:spTgt>
                                        </p:tgtEl>
                                        <p:attrNameLst>
                                          <p:attrName>style.visibility</p:attrName>
                                        </p:attrNameLst>
                                      </p:cBhvr>
                                      <p:to>
                                        <p:strVal val="visible"/>
                                      </p:to>
                                    </p:set>
                                    <p:animEffect transition="in" filter="fade">
                                      <p:cBhvr>
                                        <p:cTn id="13" dur="2000"/>
                                        <p:tgtEl>
                                          <p:spTgt spid="11673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6739">
                                            <p:txEl>
                                              <p:pRg st="5" end="5"/>
                                            </p:txEl>
                                          </p:spTgt>
                                        </p:tgtEl>
                                        <p:attrNameLst>
                                          <p:attrName>style.visibility</p:attrName>
                                        </p:attrNameLst>
                                      </p:cBhvr>
                                      <p:to>
                                        <p:strVal val="visible"/>
                                      </p:to>
                                    </p:set>
                                    <p:animEffect transition="in" filter="fade">
                                      <p:cBhvr>
                                        <p:cTn id="16" dur="2000"/>
                                        <p:tgtEl>
                                          <p:spTgt spid="11673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6739">
                                            <p:txEl>
                                              <p:pRg st="6" end="6"/>
                                            </p:txEl>
                                          </p:spTgt>
                                        </p:tgtEl>
                                        <p:attrNameLst>
                                          <p:attrName>style.visibility</p:attrName>
                                        </p:attrNameLst>
                                      </p:cBhvr>
                                      <p:to>
                                        <p:strVal val="visible"/>
                                      </p:to>
                                    </p:set>
                                    <p:animEffect transition="in" filter="fade">
                                      <p:cBhvr>
                                        <p:cTn id="19" dur="2000"/>
                                        <p:tgtEl>
                                          <p:spTgt spid="11673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6739">
                                            <p:txEl>
                                              <p:pRg st="7" end="7"/>
                                            </p:txEl>
                                          </p:spTgt>
                                        </p:tgtEl>
                                        <p:attrNameLst>
                                          <p:attrName>style.visibility</p:attrName>
                                        </p:attrNameLst>
                                      </p:cBhvr>
                                      <p:to>
                                        <p:strVal val="visible"/>
                                      </p:to>
                                    </p:set>
                                    <p:animEffect transition="in" filter="fade">
                                      <p:cBhvr>
                                        <p:cTn id="22" dur="2000"/>
                                        <p:tgtEl>
                                          <p:spTgt spid="116739">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6739">
                                            <p:txEl>
                                              <p:pRg st="8" end="8"/>
                                            </p:txEl>
                                          </p:spTgt>
                                        </p:tgtEl>
                                        <p:attrNameLst>
                                          <p:attrName>style.visibility</p:attrName>
                                        </p:attrNameLst>
                                      </p:cBhvr>
                                      <p:to>
                                        <p:strVal val="visible"/>
                                      </p:to>
                                    </p:set>
                                    <p:animEffect transition="in" filter="fade">
                                      <p:cBhvr>
                                        <p:cTn id="25" dur="2000"/>
                                        <p:tgtEl>
                                          <p:spTgt spid="116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smtClean="0"/>
              <a:t>Hidden iframes (HTML 4)</a:t>
            </a:r>
          </a:p>
        </p:txBody>
      </p:sp>
      <p:sp>
        <p:nvSpPr>
          <p:cNvPr id="111618" name="Rectangle 3"/>
          <p:cNvSpPr>
            <a:spLocks noGrp="1" noChangeArrowheads="1"/>
          </p:cNvSpPr>
          <p:nvPr>
            <p:ph type="body" idx="1"/>
          </p:nvPr>
        </p:nvSpPr>
        <p:spPr>
          <a:xfrm>
            <a:off x="381000" y="990600"/>
            <a:ext cx="8382000" cy="1392238"/>
          </a:xfrm>
        </p:spPr>
        <p:txBody>
          <a:bodyPr/>
          <a:lstStyle/>
          <a:p>
            <a:pPr>
              <a:lnSpc>
                <a:spcPct val="90000"/>
              </a:lnSpc>
            </a:pPr>
            <a:r>
              <a:rPr lang="en-US" smtClean="0"/>
              <a:t>Communication involves the main window, a child iframe from the server and a grandchild iframe on the same domain as the main window</a:t>
            </a:r>
          </a:p>
        </p:txBody>
      </p:sp>
      <p:sp>
        <p:nvSpPr>
          <p:cNvPr id="117764" name="Rectangle 4"/>
          <p:cNvSpPr>
            <a:spLocks noChangeArrowheads="1"/>
          </p:cNvSpPr>
          <p:nvPr/>
        </p:nvSpPr>
        <p:spPr bwMode="auto">
          <a:xfrm>
            <a:off x="1068388" y="2668588"/>
            <a:ext cx="4951412" cy="3811587"/>
          </a:xfrm>
          <a:prstGeom prst="rect">
            <a:avLst/>
          </a:prstGeom>
          <a:solidFill>
            <a:schemeClr val="accent1"/>
          </a:solidFill>
          <a:ln w="3175" algn="ctr">
            <a:solidFill>
              <a:schemeClr val="tx1"/>
            </a:solidFill>
            <a:miter lim="800000"/>
            <a:headEnd/>
            <a:tailEnd/>
          </a:ln>
        </p:spPr>
        <p:txBody>
          <a:bodyPr wrap="none"/>
          <a:lstStyle/>
          <a:p>
            <a:r>
              <a:rPr lang="en-US" sz="1400">
                <a:solidFill>
                  <a:schemeClr val="bg1"/>
                </a:solidFill>
              </a:rPr>
              <a:t>HTML page served by site A</a:t>
            </a:r>
          </a:p>
          <a:p>
            <a:pPr lvl="1">
              <a:buFontTx/>
              <a:buChar char="•"/>
            </a:pPr>
            <a:r>
              <a:rPr lang="en-US" sz="1400">
                <a:solidFill>
                  <a:schemeClr val="bg1"/>
                </a:solidFill>
              </a:rPr>
              <a:t>Creates a hidden iframe from site B</a:t>
            </a:r>
          </a:p>
          <a:p>
            <a:pPr lvl="1">
              <a:buFontTx/>
              <a:buChar char="•"/>
            </a:pPr>
            <a:r>
              <a:rPr lang="en-US" sz="1400">
                <a:solidFill>
                  <a:schemeClr val="bg1"/>
                </a:solidFill>
              </a:rPr>
              <a:t>Passes a message to the frame by encoding it in </a:t>
            </a:r>
            <a:br>
              <a:rPr lang="en-US" sz="1400">
                <a:solidFill>
                  <a:schemeClr val="bg1"/>
                </a:solidFill>
              </a:rPr>
            </a:br>
            <a:r>
              <a:rPr lang="en-US" sz="1400">
                <a:solidFill>
                  <a:schemeClr val="bg1"/>
                </a:solidFill>
              </a:rPr>
              <a:t>the frame location following the #</a:t>
            </a:r>
          </a:p>
          <a:p>
            <a:pPr lvl="1">
              <a:buFontTx/>
              <a:buChar char="•"/>
            </a:pPr>
            <a:r>
              <a:rPr lang="en-US" sz="1400">
                <a:solidFill>
                  <a:schemeClr val="bg1"/>
                </a:solidFill>
              </a:rPr>
              <a:t>The message contains an API to call</a:t>
            </a:r>
            <a:br>
              <a:rPr lang="en-US" sz="1400">
                <a:solidFill>
                  <a:schemeClr val="bg1"/>
                </a:solidFill>
              </a:rPr>
            </a:br>
            <a:r>
              <a:rPr lang="en-US" sz="1400">
                <a:solidFill>
                  <a:schemeClr val="bg1"/>
                </a:solidFill>
              </a:rPr>
              <a:t>and a callback method to invoke on completion. </a:t>
            </a:r>
            <a:br>
              <a:rPr lang="en-US" sz="1400">
                <a:solidFill>
                  <a:schemeClr val="bg1"/>
                </a:solidFill>
              </a:rPr>
            </a:br>
            <a:endParaRPr lang="en-US" sz="1400">
              <a:solidFill>
                <a:schemeClr val="bg1"/>
              </a:solidFill>
            </a:endParaRPr>
          </a:p>
        </p:txBody>
      </p:sp>
      <p:sp>
        <p:nvSpPr>
          <p:cNvPr id="117765" name="Rectangle 5"/>
          <p:cNvSpPr>
            <a:spLocks noChangeArrowheads="1"/>
          </p:cNvSpPr>
          <p:nvPr/>
        </p:nvSpPr>
        <p:spPr bwMode="auto">
          <a:xfrm>
            <a:off x="1981200" y="4114800"/>
            <a:ext cx="3962400" cy="2286000"/>
          </a:xfrm>
          <a:prstGeom prst="rect">
            <a:avLst/>
          </a:prstGeom>
          <a:solidFill>
            <a:srgbClr val="FFFF99"/>
          </a:solidFill>
          <a:ln w="3175" algn="ctr">
            <a:solidFill>
              <a:schemeClr val="tx1"/>
            </a:solidFill>
            <a:miter lim="800000"/>
            <a:headEnd/>
            <a:tailEnd/>
          </a:ln>
        </p:spPr>
        <p:txBody>
          <a:bodyPr wrap="none"/>
          <a:lstStyle/>
          <a:p>
            <a:r>
              <a:rPr lang="en-US" sz="1400"/>
              <a:t>Hidden iframe on site B</a:t>
            </a:r>
          </a:p>
          <a:p>
            <a:pPr lvl="1">
              <a:buFontTx/>
              <a:buChar char="•"/>
            </a:pPr>
            <a:r>
              <a:rPr lang="en-US" sz="1400"/>
              <a:t>Reads the message from its location</a:t>
            </a:r>
          </a:p>
          <a:p>
            <a:pPr lvl="1">
              <a:buFontTx/>
              <a:buChar char="•"/>
            </a:pPr>
            <a:r>
              <a:rPr lang="en-US" sz="1400"/>
              <a:t>Makes the XHR call to its server</a:t>
            </a:r>
          </a:p>
          <a:p>
            <a:pPr lvl="1">
              <a:buFontTx/>
              <a:buChar char="•"/>
            </a:pPr>
            <a:r>
              <a:rPr lang="en-US" sz="1400"/>
              <a:t>Creates another hidden iframe on site A</a:t>
            </a:r>
            <a:br>
              <a:rPr lang="en-US" sz="1400"/>
            </a:br>
            <a:r>
              <a:rPr lang="en-US" sz="1400"/>
              <a:t>and passes the response in its location</a:t>
            </a:r>
          </a:p>
        </p:txBody>
      </p:sp>
      <p:sp>
        <p:nvSpPr>
          <p:cNvPr id="117766" name="Rectangle 6"/>
          <p:cNvSpPr>
            <a:spLocks noChangeArrowheads="1"/>
          </p:cNvSpPr>
          <p:nvPr/>
        </p:nvSpPr>
        <p:spPr bwMode="auto">
          <a:xfrm>
            <a:off x="2209800" y="5257800"/>
            <a:ext cx="3657600" cy="1066800"/>
          </a:xfrm>
          <a:prstGeom prst="rect">
            <a:avLst/>
          </a:prstGeom>
          <a:solidFill>
            <a:schemeClr val="accent1"/>
          </a:solidFill>
          <a:ln w="3175" algn="ctr">
            <a:solidFill>
              <a:schemeClr val="tx1"/>
            </a:solidFill>
            <a:miter lim="800000"/>
            <a:headEnd/>
            <a:tailEnd/>
          </a:ln>
        </p:spPr>
        <p:txBody>
          <a:bodyPr wrap="none" anchor="ctr"/>
          <a:lstStyle/>
          <a:p>
            <a:r>
              <a:rPr lang="en-US" sz="1400">
                <a:solidFill>
                  <a:schemeClr val="bg1"/>
                </a:solidFill>
              </a:rPr>
              <a:t>Hidden iframe on site A</a:t>
            </a:r>
          </a:p>
          <a:p>
            <a:pPr lvl="1">
              <a:buFontTx/>
              <a:buChar char="•"/>
            </a:pPr>
            <a:r>
              <a:rPr lang="en-US" sz="1400">
                <a:solidFill>
                  <a:schemeClr val="bg1"/>
                </a:solidFill>
              </a:rPr>
              <a:t>Reads the response from its location</a:t>
            </a:r>
          </a:p>
          <a:p>
            <a:pPr lvl="1">
              <a:buFontTx/>
              <a:buChar char="•"/>
            </a:pPr>
            <a:r>
              <a:rPr lang="en-US" sz="1400">
                <a:solidFill>
                  <a:schemeClr val="bg1"/>
                </a:solidFill>
              </a:rPr>
              <a:t>Invokes the original callback with the</a:t>
            </a:r>
            <a:br>
              <a:rPr lang="en-US" sz="1400">
                <a:solidFill>
                  <a:schemeClr val="bg1"/>
                </a:solidFill>
              </a:rPr>
            </a:br>
            <a:r>
              <a:rPr lang="en-US" sz="1400">
                <a:solidFill>
                  <a:schemeClr val="bg1"/>
                </a:solidFill>
              </a:rPr>
              <a:t>response message</a:t>
            </a:r>
          </a:p>
        </p:txBody>
      </p:sp>
      <p:sp>
        <p:nvSpPr>
          <p:cNvPr id="111622" name="Rectangle 7"/>
          <p:cNvSpPr>
            <a:spLocks noChangeArrowheads="1"/>
          </p:cNvSpPr>
          <p:nvPr/>
        </p:nvSpPr>
        <p:spPr bwMode="auto">
          <a:xfrm>
            <a:off x="6934200" y="3886200"/>
            <a:ext cx="1981200" cy="1600200"/>
          </a:xfrm>
          <a:prstGeom prst="rect">
            <a:avLst/>
          </a:prstGeom>
          <a:solidFill>
            <a:srgbClr val="FFFF99"/>
          </a:solidFill>
          <a:ln w="3175" algn="ctr">
            <a:solidFill>
              <a:schemeClr val="tx1"/>
            </a:solidFill>
            <a:miter lim="800000"/>
            <a:headEnd/>
            <a:tailEnd/>
          </a:ln>
        </p:spPr>
        <p:txBody>
          <a:bodyPr wrap="none"/>
          <a:lstStyle/>
          <a:p>
            <a:pPr algn="ctr"/>
            <a:r>
              <a:rPr lang="en-US"/>
              <a:t>Site B Server</a:t>
            </a:r>
          </a:p>
          <a:p>
            <a:pPr algn="ctr"/>
            <a:endParaRPr lang="en-US" sz="1400"/>
          </a:p>
          <a:p>
            <a:pPr algn="ctr"/>
            <a:endParaRPr lang="en-US" sz="1400"/>
          </a:p>
        </p:txBody>
      </p:sp>
      <p:sp>
        <p:nvSpPr>
          <p:cNvPr id="111623" name="Line 8"/>
          <p:cNvSpPr>
            <a:spLocks noChangeShapeType="1"/>
          </p:cNvSpPr>
          <p:nvPr/>
        </p:nvSpPr>
        <p:spPr bwMode="auto">
          <a:xfrm>
            <a:off x="5943600" y="4419600"/>
            <a:ext cx="990600" cy="0"/>
          </a:xfrm>
          <a:prstGeom prst="line">
            <a:avLst/>
          </a:prstGeom>
          <a:noFill/>
          <a:ln w="3175">
            <a:solidFill>
              <a:schemeClr val="tx1"/>
            </a:solidFill>
            <a:round/>
            <a:headEnd/>
            <a:tailEnd type="triangle" w="med" len="med"/>
          </a:ln>
        </p:spPr>
        <p:txBody>
          <a:bodyPr wrap="none" anchor="ctr"/>
          <a:lstStyle/>
          <a:p>
            <a:endParaRPr lang="en-US"/>
          </a:p>
        </p:txBody>
      </p:sp>
      <p:sp>
        <p:nvSpPr>
          <p:cNvPr id="111624" name="Line 9"/>
          <p:cNvSpPr>
            <a:spLocks noChangeShapeType="1"/>
          </p:cNvSpPr>
          <p:nvPr/>
        </p:nvSpPr>
        <p:spPr bwMode="auto">
          <a:xfrm flipH="1">
            <a:off x="5943600" y="4876800"/>
            <a:ext cx="990600" cy="0"/>
          </a:xfrm>
          <a:prstGeom prst="line">
            <a:avLst/>
          </a:prstGeom>
          <a:noFill/>
          <a:ln w="3175">
            <a:solidFill>
              <a:schemeClr val="tx1"/>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764">
                                            <p:txEl>
                                              <p:pRg st="1" end="1"/>
                                            </p:txEl>
                                          </p:spTgt>
                                        </p:tgtEl>
                                        <p:attrNameLst>
                                          <p:attrName>style.visibility</p:attrName>
                                        </p:attrNameLst>
                                      </p:cBhvr>
                                      <p:to>
                                        <p:strVal val="visible"/>
                                      </p:to>
                                    </p:set>
                                    <p:animEffect transition="in" filter="fade">
                                      <p:cBhvr>
                                        <p:cTn id="7" dur="2000"/>
                                        <p:tgtEl>
                                          <p:spTgt spid="1177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5">
                                            <p:bg/>
                                          </p:spTgt>
                                        </p:tgtEl>
                                        <p:attrNameLst>
                                          <p:attrName>style.visibility</p:attrName>
                                        </p:attrNameLst>
                                      </p:cBhvr>
                                      <p:to>
                                        <p:strVal val="visible"/>
                                      </p:to>
                                    </p:set>
                                    <p:animEffect transition="in" filter="fade">
                                      <p:cBhvr>
                                        <p:cTn id="12" dur="2000"/>
                                        <p:tgtEl>
                                          <p:spTgt spid="117765">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7765">
                                            <p:txEl>
                                              <p:pRg st="0" end="0"/>
                                            </p:txEl>
                                          </p:spTgt>
                                        </p:tgtEl>
                                        <p:attrNameLst>
                                          <p:attrName>style.visibility</p:attrName>
                                        </p:attrNameLst>
                                      </p:cBhvr>
                                      <p:to>
                                        <p:strVal val="visible"/>
                                      </p:to>
                                    </p:set>
                                    <p:animEffect transition="in" filter="fade">
                                      <p:cBhvr>
                                        <p:cTn id="15" dur="2000"/>
                                        <p:tgtEl>
                                          <p:spTgt spid="11776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7764">
                                            <p:txEl>
                                              <p:pRg st="2" end="2"/>
                                            </p:txEl>
                                          </p:spTgt>
                                        </p:tgtEl>
                                        <p:attrNameLst>
                                          <p:attrName>style.visibility</p:attrName>
                                        </p:attrNameLst>
                                      </p:cBhvr>
                                      <p:to>
                                        <p:strVal val="visible"/>
                                      </p:to>
                                    </p:set>
                                    <p:animEffect transition="in" filter="fade">
                                      <p:cBhvr>
                                        <p:cTn id="20" dur="2000"/>
                                        <p:tgtEl>
                                          <p:spTgt spid="1177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7764">
                                            <p:txEl>
                                              <p:pRg st="3" end="3"/>
                                            </p:txEl>
                                          </p:spTgt>
                                        </p:tgtEl>
                                        <p:attrNameLst>
                                          <p:attrName>style.visibility</p:attrName>
                                        </p:attrNameLst>
                                      </p:cBhvr>
                                      <p:to>
                                        <p:strVal val="visible"/>
                                      </p:to>
                                    </p:set>
                                    <p:animEffect transition="in" filter="fade">
                                      <p:cBhvr>
                                        <p:cTn id="25" dur="2000"/>
                                        <p:tgtEl>
                                          <p:spTgt spid="11776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7765">
                                            <p:txEl>
                                              <p:pRg st="1" end="1"/>
                                            </p:txEl>
                                          </p:spTgt>
                                        </p:tgtEl>
                                        <p:attrNameLst>
                                          <p:attrName>style.visibility</p:attrName>
                                        </p:attrNameLst>
                                      </p:cBhvr>
                                      <p:to>
                                        <p:strVal val="visible"/>
                                      </p:to>
                                    </p:set>
                                    <p:animEffect transition="in" filter="fade">
                                      <p:cBhvr>
                                        <p:cTn id="30" dur="2000"/>
                                        <p:tgtEl>
                                          <p:spTgt spid="11776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7765">
                                            <p:txEl>
                                              <p:pRg st="2" end="2"/>
                                            </p:txEl>
                                          </p:spTgt>
                                        </p:tgtEl>
                                        <p:attrNameLst>
                                          <p:attrName>style.visibility</p:attrName>
                                        </p:attrNameLst>
                                      </p:cBhvr>
                                      <p:to>
                                        <p:strVal val="visible"/>
                                      </p:to>
                                    </p:set>
                                    <p:animEffect transition="in" filter="fade">
                                      <p:cBhvr>
                                        <p:cTn id="35" dur="2000"/>
                                        <p:tgtEl>
                                          <p:spTgt spid="11776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7765">
                                            <p:txEl>
                                              <p:pRg st="3" end="3"/>
                                            </p:txEl>
                                          </p:spTgt>
                                        </p:tgtEl>
                                        <p:attrNameLst>
                                          <p:attrName>style.visibility</p:attrName>
                                        </p:attrNameLst>
                                      </p:cBhvr>
                                      <p:to>
                                        <p:strVal val="visible"/>
                                      </p:to>
                                    </p:set>
                                    <p:animEffect transition="in" filter="fade">
                                      <p:cBhvr>
                                        <p:cTn id="40" dur="2000"/>
                                        <p:tgtEl>
                                          <p:spTgt spid="11776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7766">
                                            <p:bg/>
                                          </p:spTgt>
                                        </p:tgtEl>
                                        <p:attrNameLst>
                                          <p:attrName>style.visibility</p:attrName>
                                        </p:attrNameLst>
                                      </p:cBhvr>
                                      <p:to>
                                        <p:strVal val="visible"/>
                                      </p:to>
                                    </p:set>
                                    <p:animEffect transition="in" filter="fade">
                                      <p:cBhvr>
                                        <p:cTn id="45" dur="2000"/>
                                        <p:tgtEl>
                                          <p:spTgt spid="117766">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7766">
                                            <p:txEl>
                                              <p:pRg st="0" end="0"/>
                                            </p:txEl>
                                          </p:spTgt>
                                        </p:tgtEl>
                                        <p:attrNameLst>
                                          <p:attrName>style.visibility</p:attrName>
                                        </p:attrNameLst>
                                      </p:cBhvr>
                                      <p:to>
                                        <p:strVal val="visible"/>
                                      </p:to>
                                    </p:set>
                                    <p:animEffect transition="in" filter="fade">
                                      <p:cBhvr>
                                        <p:cTn id="48" dur="2000"/>
                                        <p:tgtEl>
                                          <p:spTgt spid="11776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7766">
                                            <p:txEl>
                                              <p:pRg st="1" end="1"/>
                                            </p:txEl>
                                          </p:spTgt>
                                        </p:tgtEl>
                                        <p:attrNameLst>
                                          <p:attrName>style.visibility</p:attrName>
                                        </p:attrNameLst>
                                      </p:cBhvr>
                                      <p:to>
                                        <p:strVal val="visible"/>
                                      </p:to>
                                    </p:set>
                                    <p:animEffect transition="in" filter="fade">
                                      <p:cBhvr>
                                        <p:cTn id="53" dur="2000"/>
                                        <p:tgtEl>
                                          <p:spTgt spid="11776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7766">
                                            <p:txEl>
                                              <p:pRg st="2" end="2"/>
                                            </p:txEl>
                                          </p:spTgt>
                                        </p:tgtEl>
                                        <p:attrNameLst>
                                          <p:attrName>style.visibility</p:attrName>
                                        </p:attrNameLst>
                                      </p:cBhvr>
                                      <p:to>
                                        <p:strVal val="visible"/>
                                      </p:to>
                                    </p:set>
                                    <p:animEffect transition="in" filter="fade">
                                      <p:cBhvr>
                                        <p:cTn id="58" dur="2000"/>
                                        <p:tgtEl>
                                          <p:spTgt spid="1177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build="allAtOnce" animBg="1"/>
      <p:bldP spid="117766"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r>
              <a:rPr lang="en-US" smtClean="0"/>
              <a:t>Hidden iframes (HTML 5)</a:t>
            </a:r>
          </a:p>
        </p:txBody>
      </p:sp>
      <p:sp>
        <p:nvSpPr>
          <p:cNvPr id="112642" name="Rectangle 3"/>
          <p:cNvSpPr>
            <a:spLocks noGrp="1" noChangeArrowheads="1"/>
          </p:cNvSpPr>
          <p:nvPr>
            <p:ph type="body" idx="1"/>
          </p:nvPr>
        </p:nvSpPr>
        <p:spPr>
          <a:xfrm>
            <a:off x="381000" y="990600"/>
            <a:ext cx="8382000" cy="1392238"/>
          </a:xfrm>
        </p:spPr>
        <p:txBody>
          <a:bodyPr/>
          <a:lstStyle/>
          <a:p>
            <a:pPr>
              <a:lnSpc>
                <a:spcPct val="90000"/>
              </a:lnSpc>
            </a:pPr>
            <a:r>
              <a:rPr lang="en-US" smtClean="0"/>
              <a:t>Postmessage allows one window to send a message to another window</a:t>
            </a:r>
          </a:p>
          <a:p>
            <a:pPr>
              <a:lnSpc>
                <a:spcPct val="90000"/>
              </a:lnSpc>
            </a:pPr>
            <a:r>
              <a:rPr lang="en-US" smtClean="0"/>
              <a:t>Windows register to receive message events</a:t>
            </a:r>
          </a:p>
          <a:p>
            <a:pPr>
              <a:lnSpc>
                <a:spcPct val="90000"/>
              </a:lnSpc>
            </a:pPr>
            <a:r>
              <a:rPr lang="en-US" smtClean="0"/>
              <a:t>Supported in Opera 10, Chrome, Firefox 3 and Internet Explorer 8</a:t>
            </a:r>
          </a:p>
        </p:txBody>
      </p:sp>
      <p:sp>
        <p:nvSpPr>
          <p:cNvPr id="118788" name="Rectangle 4"/>
          <p:cNvSpPr>
            <a:spLocks noChangeArrowheads="1"/>
          </p:cNvSpPr>
          <p:nvPr/>
        </p:nvSpPr>
        <p:spPr bwMode="auto">
          <a:xfrm>
            <a:off x="1068388" y="3276600"/>
            <a:ext cx="4951412" cy="3203575"/>
          </a:xfrm>
          <a:prstGeom prst="rect">
            <a:avLst/>
          </a:prstGeom>
          <a:solidFill>
            <a:schemeClr val="accent1"/>
          </a:solidFill>
          <a:ln w="3175" algn="ctr">
            <a:solidFill>
              <a:schemeClr val="tx1"/>
            </a:solidFill>
            <a:miter lim="800000"/>
            <a:headEnd/>
            <a:tailEnd/>
          </a:ln>
        </p:spPr>
        <p:txBody>
          <a:bodyPr wrap="none"/>
          <a:lstStyle/>
          <a:p>
            <a:r>
              <a:rPr lang="en-US" sz="1400">
                <a:solidFill>
                  <a:schemeClr val="bg1"/>
                </a:solidFill>
              </a:rPr>
              <a:t>HTML page served by site A</a:t>
            </a:r>
          </a:p>
          <a:p>
            <a:pPr lvl="1">
              <a:buFontTx/>
              <a:buChar char="•"/>
            </a:pPr>
            <a:r>
              <a:rPr lang="en-US" sz="1400">
                <a:solidFill>
                  <a:schemeClr val="bg1"/>
                </a:solidFill>
              </a:rPr>
              <a:t>Registers a message event listener</a:t>
            </a:r>
          </a:p>
          <a:p>
            <a:pPr lvl="1">
              <a:buFontTx/>
              <a:buChar char="•"/>
            </a:pPr>
            <a:r>
              <a:rPr lang="en-US" sz="1400">
                <a:solidFill>
                  <a:schemeClr val="bg1"/>
                </a:solidFill>
              </a:rPr>
              <a:t>Creates a hidden iframe from site B</a:t>
            </a:r>
          </a:p>
          <a:p>
            <a:pPr lvl="1">
              <a:buFontTx/>
              <a:buChar char="•"/>
            </a:pPr>
            <a:r>
              <a:rPr lang="en-US" sz="1400">
                <a:solidFill>
                  <a:schemeClr val="bg1"/>
                </a:solidFill>
              </a:rPr>
              <a:t>Passes a message to the frame using postmessage</a:t>
            </a:r>
          </a:p>
          <a:p>
            <a:pPr lvl="1">
              <a:buFontTx/>
              <a:buChar char="•"/>
            </a:pPr>
            <a:r>
              <a:rPr lang="en-US" sz="1400">
                <a:solidFill>
                  <a:schemeClr val="bg1"/>
                </a:solidFill>
              </a:rPr>
              <a:t>Processes the response message </a:t>
            </a:r>
            <a:br>
              <a:rPr lang="en-US" sz="1400">
                <a:solidFill>
                  <a:schemeClr val="bg1"/>
                </a:solidFill>
              </a:rPr>
            </a:br>
            <a:endParaRPr lang="en-US" sz="1400">
              <a:solidFill>
                <a:schemeClr val="bg1"/>
              </a:solidFill>
            </a:endParaRPr>
          </a:p>
        </p:txBody>
      </p:sp>
      <p:sp>
        <p:nvSpPr>
          <p:cNvPr id="118789" name="Rectangle 5"/>
          <p:cNvSpPr>
            <a:spLocks noChangeArrowheads="1"/>
          </p:cNvSpPr>
          <p:nvPr/>
        </p:nvSpPr>
        <p:spPr bwMode="auto">
          <a:xfrm>
            <a:off x="1981200" y="4572000"/>
            <a:ext cx="3962400" cy="1828800"/>
          </a:xfrm>
          <a:prstGeom prst="rect">
            <a:avLst/>
          </a:prstGeom>
          <a:solidFill>
            <a:srgbClr val="FFFF99"/>
          </a:solidFill>
          <a:ln w="3175" algn="ctr">
            <a:solidFill>
              <a:schemeClr val="tx1"/>
            </a:solidFill>
            <a:miter lim="800000"/>
            <a:headEnd/>
            <a:tailEnd/>
          </a:ln>
        </p:spPr>
        <p:txBody>
          <a:bodyPr wrap="none"/>
          <a:lstStyle/>
          <a:p>
            <a:r>
              <a:rPr lang="en-US" sz="1400"/>
              <a:t>Hidden iframe on site B</a:t>
            </a:r>
          </a:p>
          <a:p>
            <a:pPr lvl="1">
              <a:buFontTx/>
              <a:buChar char="•"/>
            </a:pPr>
            <a:r>
              <a:rPr lang="en-US" sz="1400"/>
              <a:t>Registers a message event listener</a:t>
            </a:r>
          </a:p>
          <a:p>
            <a:pPr lvl="1">
              <a:buFontTx/>
              <a:buChar char="•"/>
            </a:pPr>
            <a:r>
              <a:rPr lang="en-US" sz="1400"/>
              <a:t>Receives the request message</a:t>
            </a:r>
          </a:p>
          <a:p>
            <a:pPr lvl="1">
              <a:buFontTx/>
              <a:buChar char="•"/>
            </a:pPr>
            <a:r>
              <a:rPr lang="en-US" sz="1400"/>
              <a:t>Makes the XHR call to its server</a:t>
            </a:r>
          </a:p>
          <a:p>
            <a:pPr lvl="1">
              <a:buFontTx/>
              <a:buChar char="•"/>
            </a:pPr>
            <a:r>
              <a:rPr lang="en-US" sz="1400"/>
              <a:t>Passes the response back to the main </a:t>
            </a:r>
            <a:br>
              <a:rPr lang="en-US" sz="1400"/>
            </a:br>
            <a:r>
              <a:rPr lang="en-US" sz="1400"/>
              <a:t>window using postmessage</a:t>
            </a:r>
          </a:p>
        </p:txBody>
      </p:sp>
      <p:sp>
        <p:nvSpPr>
          <p:cNvPr id="112645" name="Rectangle 6"/>
          <p:cNvSpPr>
            <a:spLocks noChangeArrowheads="1"/>
          </p:cNvSpPr>
          <p:nvPr/>
        </p:nvSpPr>
        <p:spPr bwMode="auto">
          <a:xfrm>
            <a:off x="6934200" y="3886200"/>
            <a:ext cx="1981200" cy="1600200"/>
          </a:xfrm>
          <a:prstGeom prst="rect">
            <a:avLst/>
          </a:prstGeom>
          <a:solidFill>
            <a:srgbClr val="FFFF99"/>
          </a:solidFill>
          <a:ln w="3175" algn="ctr">
            <a:solidFill>
              <a:schemeClr val="tx1"/>
            </a:solidFill>
            <a:miter lim="800000"/>
            <a:headEnd/>
            <a:tailEnd/>
          </a:ln>
        </p:spPr>
        <p:txBody>
          <a:bodyPr wrap="none"/>
          <a:lstStyle/>
          <a:p>
            <a:pPr algn="ctr"/>
            <a:r>
              <a:rPr lang="en-US"/>
              <a:t>Site B Server</a:t>
            </a:r>
          </a:p>
          <a:p>
            <a:pPr algn="ctr"/>
            <a:endParaRPr lang="en-US" sz="1400"/>
          </a:p>
          <a:p>
            <a:pPr algn="ctr"/>
            <a:endParaRPr lang="en-US" sz="1400"/>
          </a:p>
        </p:txBody>
      </p:sp>
      <p:sp>
        <p:nvSpPr>
          <p:cNvPr id="112646" name="Line 7"/>
          <p:cNvSpPr>
            <a:spLocks noChangeShapeType="1"/>
          </p:cNvSpPr>
          <p:nvPr/>
        </p:nvSpPr>
        <p:spPr bwMode="auto">
          <a:xfrm>
            <a:off x="5943600" y="4419600"/>
            <a:ext cx="990600" cy="0"/>
          </a:xfrm>
          <a:prstGeom prst="line">
            <a:avLst/>
          </a:prstGeom>
          <a:noFill/>
          <a:ln w="3175">
            <a:solidFill>
              <a:schemeClr val="tx1"/>
            </a:solidFill>
            <a:round/>
            <a:headEnd/>
            <a:tailEnd type="triangle" w="med" len="med"/>
          </a:ln>
        </p:spPr>
        <p:txBody>
          <a:bodyPr wrap="none" anchor="ctr"/>
          <a:lstStyle/>
          <a:p>
            <a:endParaRPr lang="en-US"/>
          </a:p>
        </p:txBody>
      </p:sp>
      <p:sp>
        <p:nvSpPr>
          <p:cNvPr id="112647" name="Line 8"/>
          <p:cNvSpPr>
            <a:spLocks noChangeShapeType="1"/>
          </p:cNvSpPr>
          <p:nvPr/>
        </p:nvSpPr>
        <p:spPr bwMode="auto">
          <a:xfrm flipH="1">
            <a:off x="5943600" y="4876800"/>
            <a:ext cx="990600" cy="0"/>
          </a:xfrm>
          <a:prstGeom prst="line">
            <a:avLst/>
          </a:prstGeom>
          <a:noFill/>
          <a:ln w="3175">
            <a:solidFill>
              <a:schemeClr val="tx1"/>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Effect transition="in" filter="fade">
                                      <p:cBhvr>
                                        <p:cTn id="7" dur="2000"/>
                                        <p:tgtEl>
                                          <p:spTgt spid="1187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8">
                                            <p:txEl>
                                              <p:pRg st="2" end="2"/>
                                            </p:txEl>
                                          </p:spTgt>
                                        </p:tgtEl>
                                        <p:attrNameLst>
                                          <p:attrName>style.visibility</p:attrName>
                                        </p:attrNameLst>
                                      </p:cBhvr>
                                      <p:to>
                                        <p:strVal val="visible"/>
                                      </p:to>
                                    </p:set>
                                    <p:animEffect transition="in" filter="fade">
                                      <p:cBhvr>
                                        <p:cTn id="12" dur="2000"/>
                                        <p:tgtEl>
                                          <p:spTgt spid="11878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8789">
                                            <p:bg/>
                                          </p:spTgt>
                                        </p:tgtEl>
                                        <p:attrNameLst>
                                          <p:attrName>style.visibility</p:attrName>
                                        </p:attrNameLst>
                                      </p:cBhvr>
                                      <p:to>
                                        <p:strVal val="visible"/>
                                      </p:to>
                                    </p:set>
                                    <p:animEffect transition="in" filter="fade">
                                      <p:cBhvr>
                                        <p:cTn id="15" dur="2000"/>
                                        <p:tgtEl>
                                          <p:spTgt spid="11878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8789">
                                            <p:txEl>
                                              <p:pRg st="0" end="0"/>
                                            </p:txEl>
                                          </p:spTgt>
                                        </p:tgtEl>
                                        <p:attrNameLst>
                                          <p:attrName>style.visibility</p:attrName>
                                        </p:attrNameLst>
                                      </p:cBhvr>
                                      <p:to>
                                        <p:strVal val="visible"/>
                                      </p:to>
                                    </p:set>
                                    <p:animEffect transition="in" filter="fade">
                                      <p:cBhvr>
                                        <p:cTn id="18" dur="2000"/>
                                        <p:tgtEl>
                                          <p:spTgt spid="11878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8789">
                                            <p:txEl>
                                              <p:pRg st="1" end="1"/>
                                            </p:txEl>
                                          </p:spTgt>
                                        </p:tgtEl>
                                        <p:attrNameLst>
                                          <p:attrName>style.visibility</p:attrName>
                                        </p:attrNameLst>
                                      </p:cBhvr>
                                      <p:to>
                                        <p:strVal val="visible"/>
                                      </p:to>
                                    </p:set>
                                    <p:animEffect transition="in" filter="fade">
                                      <p:cBhvr>
                                        <p:cTn id="23" dur="2000"/>
                                        <p:tgtEl>
                                          <p:spTgt spid="11878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8788">
                                            <p:txEl>
                                              <p:pRg st="3" end="3"/>
                                            </p:txEl>
                                          </p:spTgt>
                                        </p:tgtEl>
                                        <p:attrNameLst>
                                          <p:attrName>style.visibility</p:attrName>
                                        </p:attrNameLst>
                                      </p:cBhvr>
                                      <p:to>
                                        <p:strVal val="visible"/>
                                      </p:to>
                                    </p:set>
                                    <p:animEffect transition="in" filter="fade">
                                      <p:cBhvr>
                                        <p:cTn id="28" dur="2000"/>
                                        <p:tgtEl>
                                          <p:spTgt spid="11878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8789">
                                            <p:txEl>
                                              <p:pRg st="2" end="2"/>
                                            </p:txEl>
                                          </p:spTgt>
                                        </p:tgtEl>
                                        <p:attrNameLst>
                                          <p:attrName>style.visibility</p:attrName>
                                        </p:attrNameLst>
                                      </p:cBhvr>
                                      <p:to>
                                        <p:strVal val="visible"/>
                                      </p:to>
                                    </p:set>
                                    <p:animEffect transition="in" filter="fade">
                                      <p:cBhvr>
                                        <p:cTn id="33" dur="2000"/>
                                        <p:tgtEl>
                                          <p:spTgt spid="11878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8789">
                                            <p:txEl>
                                              <p:pRg st="3" end="3"/>
                                            </p:txEl>
                                          </p:spTgt>
                                        </p:tgtEl>
                                        <p:attrNameLst>
                                          <p:attrName>style.visibility</p:attrName>
                                        </p:attrNameLst>
                                      </p:cBhvr>
                                      <p:to>
                                        <p:strVal val="visible"/>
                                      </p:to>
                                    </p:set>
                                    <p:animEffect transition="in" filter="fade">
                                      <p:cBhvr>
                                        <p:cTn id="38" dur="2000"/>
                                        <p:tgtEl>
                                          <p:spTgt spid="11878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8789">
                                            <p:txEl>
                                              <p:pRg st="4" end="4"/>
                                            </p:txEl>
                                          </p:spTgt>
                                        </p:tgtEl>
                                        <p:attrNameLst>
                                          <p:attrName>style.visibility</p:attrName>
                                        </p:attrNameLst>
                                      </p:cBhvr>
                                      <p:to>
                                        <p:strVal val="visible"/>
                                      </p:to>
                                    </p:set>
                                    <p:animEffect transition="in" filter="fade">
                                      <p:cBhvr>
                                        <p:cTn id="43" dur="2000"/>
                                        <p:tgtEl>
                                          <p:spTgt spid="11878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8788">
                                            <p:txEl>
                                              <p:pRg st="4" end="4"/>
                                            </p:txEl>
                                          </p:spTgt>
                                        </p:tgtEl>
                                        <p:attrNameLst>
                                          <p:attrName>style.visibility</p:attrName>
                                        </p:attrNameLst>
                                      </p:cBhvr>
                                      <p:to>
                                        <p:strVal val="visible"/>
                                      </p:to>
                                    </p:set>
                                    <p:animEffect transition="in" filter="fade">
                                      <p:cBhvr>
                                        <p:cTn id="48" dur="2000"/>
                                        <p:tgtEl>
                                          <p:spTgt spid="1187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US" smtClean="0"/>
              <a:t>Javascript APIs using hidden iframes</a:t>
            </a:r>
          </a:p>
        </p:txBody>
      </p:sp>
      <p:sp>
        <p:nvSpPr>
          <p:cNvPr id="113666" name="Rectangle 3"/>
          <p:cNvSpPr>
            <a:spLocks noGrp="1" noChangeArrowheads="1"/>
          </p:cNvSpPr>
          <p:nvPr>
            <p:ph type="body" idx="1"/>
          </p:nvPr>
        </p:nvSpPr>
        <p:spPr/>
        <p:txBody>
          <a:bodyPr/>
          <a:lstStyle/>
          <a:p>
            <a:r>
              <a:rPr lang="en-US" smtClean="0"/>
              <a:t>Advantages</a:t>
            </a:r>
          </a:p>
          <a:p>
            <a:pPr lvl="1"/>
            <a:r>
              <a:rPr lang="en-US" smtClean="0"/>
              <a:t>An elegant solution that does not compromise the same origin policy and is compliant with HTML 5 while still working on older browsers</a:t>
            </a:r>
          </a:p>
          <a:p>
            <a:pPr lvl="1"/>
            <a:r>
              <a:rPr lang="en-US" smtClean="0"/>
              <a:t>Supports both POST and GET methods</a:t>
            </a:r>
          </a:p>
          <a:p>
            <a:pPr lvl="1"/>
            <a:r>
              <a:rPr lang="en-US" smtClean="0"/>
              <a:t>Because protocol uses directed messages rather than a request/reply semantics, the service provider can really know the identity of the calling site</a:t>
            </a:r>
          </a:p>
          <a:p>
            <a:pPr lvl="1"/>
            <a:endParaRPr lang="en-US" smtClean="0"/>
          </a:p>
          <a:p>
            <a:r>
              <a:rPr lang="en-US" smtClean="0"/>
              <a:t>Disadvantages</a:t>
            </a:r>
          </a:p>
          <a:p>
            <a:pPr lvl="1"/>
            <a:r>
              <a:rPr lang="en-US" smtClean="0"/>
              <a:t>Does require that you can create a static HTML page on the calling system for the grandchild frame to support older browsers</a:t>
            </a:r>
          </a:p>
          <a:p>
            <a:pPr lvl="1">
              <a:buFont typeface="Wingdings 3" pitchFamily="18" charset="2"/>
              <a:buNone/>
            </a:pPr>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0"/>
          </p:nvPr>
        </p:nvSpPr>
        <p:spPr>
          <a:xfrm>
            <a:off x="3505200" y="6477000"/>
            <a:ext cx="2133600" cy="244475"/>
          </a:xfrm>
          <a:noFill/>
        </p:spPr>
        <p:txBody>
          <a:bodyPr/>
          <a:lstStyle/>
          <a:p>
            <a:fld id="{D53268A1-434B-400E-9ACF-63CFCC338F46}" type="slidenum">
              <a:rPr lang="en-US" smtClean="0"/>
              <a:pPr/>
              <a:t>6</a:t>
            </a:fld>
            <a:endParaRPr lang="en-US" smtClean="0"/>
          </a:p>
        </p:txBody>
      </p:sp>
      <p:sp>
        <p:nvSpPr>
          <p:cNvPr id="23554" name="Rectangle 2"/>
          <p:cNvSpPr>
            <a:spLocks noGrp="1" noChangeArrowheads="1"/>
          </p:cNvSpPr>
          <p:nvPr>
            <p:ph type="title"/>
          </p:nvPr>
        </p:nvSpPr>
        <p:spPr>
          <a:xfrm>
            <a:off x="381000" y="334963"/>
            <a:ext cx="8382000" cy="579437"/>
          </a:xfrm>
        </p:spPr>
        <p:txBody>
          <a:bodyPr/>
          <a:lstStyle/>
          <a:p>
            <a:r>
              <a:rPr lang="en-US" smtClean="0"/>
              <a:t>Single Sign On</a:t>
            </a:r>
          </a:p>
        </p:txBody>
      </p:sp>
      <p:sp>
        <p:nvSpPr>
          <p:cNvPr id="15" name="Rectangle 3"/>
          <p:cNvSpPr txBox="1">
            <a:spLocks noChangeArrowheads="1"/>
          </p:cNvSpPr>
          <p:nvPr/>
        </p:nvSpPr>
        <p:spPr bwMode="auto">
          <a:xfrm>
            <a:off x="381000" y="1066800"/>
            <a:ext cx="8382000" cy="5181600"/>
          </a:xfrm>
          <a:prstGeom prst="rect">
            <a:avLst/>
          </a:prstGeom>
          <a:noFill/>
          <a:ln w="9525">
            <a:noFill/>
            <a:miter lim="800000"/>
            <a:headEnd/>
            <a:tailEnd/>
          </a:ln>
        </p:spPr>
        <p:txBody>
          <a:bodyPr/>
          <a:lstStyle/>
          <a:p>
            <a:pPr marL="400050" indent="-400050" eaLnBrk="0" hangingPunct="0">
              <a:buClr>
                <a:schemeClr val="accent2"/>
              </a:buClr>
              <a:buSzPct val="85000"/>
              <a:buFont typeface="Arial" pitchFamily="34" charset="0"/>
              <a:buChar char="■"/>
              <a:defRPr/>
            </a:pPr>
            <a:r>
              <a:rPr lang="en-US" sz="3200" kern="0" dirty="0">
                <a:latin typeface="+mn-lt"/>
                <a:cs typeface="+mn-cs"/>
              </a:rPr>
              <a:t>What are the basics?</a:t>
            </a:r>
          </a:p>
          <a:p>
            <a:pPr marL="400050" indent="-400050" eaLnBrk="0" hangingPunct="0">
              <a:buClr>
                <a:schemeClr val="accent2"/>
              </a:buClr>
              <a:buSzPct val="85000"/>
              <a:buFont typeface="Arial" pitchFamily="34" charset="0"/>
              <a:buChar char="■"/>
              <a:defRPr/>
            </a:pPr>
            <a:endParaRPr lang="en-US" sz="3200" kern="0" dirty="0">
              <a:latin typeface="+mn-lt"/>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smtClean="0"/>
              <a:t>Javascript APIs and Convio</a:t>
            </a:r>
          </a:p>
        </p:txBody>
      </p:sp>
      <p:sp>
        <p:nvSpPr>
          <p:cNvPr id="120835" name="Rectangle 3"/>
          <p:cNvSpPr>
            <a:spLocks noGrp="1" noChangeArrowheads="1"/>
          </p:cNvSpPr>
          <p:nvPr>
            <p:ph type="body" idx="1"/>
          </p:nvPr>
        </p:nvSpPr>
        <p:spPr/>
        <p:txBody>
          <a:bodyPr/>
          <a:lstStyle/>
          <a:p>
            <a:r>
              <a:rPr lang="en-US" sz="2400" smtClean="0"/>
              <a:t>Convio is providing a Javascript library that uses this technique to allow access to APIs from outside domains</a:t>
            </a:r>
          </a:p>
          <a:p>
            <a:endParaRPr lang="en-US" sz="2400" smtClean="0"/>
          </a:p>
          <a:p>
            <a:r>
              <a:rPr lang="en-US" sz="2400" smtClean="0"/>
              <a:t>Prerequisites for using the API</a:t>
            </a:r>
          </a:p>
          <a:p>
            <a:pPr lvl="1"/>
            <a:r>
              <a:rPr lang="en-US" sz="2000" smtClean="0"/>
              <a:t>Include ConvioApi.js in the web page where you want to call the API</a:t>
            </a:r>
          </a:p>
          <a:p>
            <a:pPr lvl="1"/>
            <a:r>
              <a:rPr lang="en-US" sz="2000" smtClean="0"/>
              <a:t>Copy the HTML from api_client.html to a page in the same domain as where you will be calling the API</a:t>
            </a:r>
          </a:p>
          <a:p>
            <a:pPr lvl="1"/>
            <a:endParaRPr lang="en-US" sz="2000" smtClean="0"/>
          </a:p>
          <a:p>
            <a:r>
              <a:rPr lang="en-US" sz="2400" smtClean="0"/>
              <a:t>Configuring the API</a:t>
            </a:r>
          </a:p>
          <a:p>
            <a:pPr lvl="1"/>
            <a:r>
              <a:rPr lang="en-US" sz="2000" smtClean="0"/>
              <a:t>The API files are dynamically created for each client site</a:t>
            </a:r>
          </a:p>
          <a:p>
            <a:pPr lvl="1"/>
            <a:r>
              <a:rPr lang="en-US" sz="2000" smtClean="0"/>
              <a:t>The list of domains from which to accept API calls is managed via a Site Data parameter (also controls Flash access)</a:t>
            </a:r>
          </a:p>
          <a:p>
            <a:pPr lvl="1"/>
            <a:r>
              <a:rPr lang="en-US" sz="2000" smtClean="0"/>
              <a:t>The API files will be in the /api directory under the site’s root</a:t>
            </a:r>
          </a:p>
        </p:txBody>
      </p:sp>
      <p:pic>
        <p:nvPicPr>
          <p:cNvPr id="120836" name="Picture 4"/>
          <p:cNvPicPr>
            <a:picLocks noChangeAspect="1" noChangeArrowheads="1"/>
          </p:cNvPicPr>
          <p:nvPr/>
        </p:nvPicPr>
        <p:blipFill>
          <a:blip r:embed="rId2"/>
          <a:srcRect/>
          <a:stretch>
            <a:fillRect/>
          </a:stretch>
        </p:blipFill>
        <p:spPr bwMode="auto">
          <a:xfrm>
            <a:off x="914400" y="914400"/>
            <a:ext cx="7086600" cy="5524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0835">
                                            <p:txEl>
                                              <p:pRg st="0" end="0"/>
                                            </p:txEl>
                                          </p:spTgt>
                                        </p:tgtEl>
                                      </p:cBhvr>
                                    </p:animEffect>
                                    <p:set>
                                      <p:cBhvr>
                                        <p:cTn id="7" dur="1" fill="hold">
                                          <p:stCondLst>
                                            <p:cond delay="1999"/>
                                          </p:stCondLst>
                                        </p:cTn>
                                        <p:tgtEl>
                                          <p:spTgt spid="12083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0835">
                                            <p:txEl>
                                              <p:pRg st="2" end="2"/>
                                            </p:txEl>
                                          </p:spTgt>
                                        </p:tgtEl>
                                      </p:cBhvr>
                                    </p:animEffect>
                                    <p:set>
                                      <p:cBhvr>
                                        <p:cTn id="10" dur="1" fill="hold">
                                          <p:stCondLst>
                                            <p:cond delay="1999"/>
                                          </p:stCondLst>
                                        </p:cTn>
                                        <p:tgtEl>
                                          <p:spTgt spid="120835">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20835">
                                            <p:txEl>
                                              <p:pRg st="3" end="3"/>
                                            </p:txEl>
                                          </p:spTgt>
                                        </p:tgtEl>
                                      </p:cBhvr>
                                    </p:animEffect>
                                    <p:set>
                                      <p:cBhvr>
                                        <p:cTn id="13" dur="1" fill="hold">
                                          <p:stCondLst>
                                            <p:cond delay="1999"/>
                                          </p:stCondLst>
                                        </p:cTn>
                                        <p:tgtEl>
                                          <p:spTgt spid="120835">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20835">
                                            <p:txEl>
                                              <p:pRg st="4" end="4"/>
                                            </p:txEl>
                                          </p:spTgt>
                                        </p:tgtEl>
                                      </p:cBhvr>
                                    </p:animEffect>
                                    <p:set>
                                      <p:cBhvr>
                                        <p:cTn id="16" dur="1" fill="hold">
                                          <p:stCondLst>
                                            <p:cond delay="1999"/>
                                          </p:stCondLst>
                                        </p:cTn>
                                        <p:tgtEl>
                                          <p:spTgt spid="120835">
                                            <p:txEl>
                                              <p:pRg st="4" end="4"/>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20835">
                                            <p:txEl>
                                              <p:pRg st="6" end="6"/>
                                            </p:txEl>
                                          </p:spTgt>
                                        </p:tgtEl>
                                      </p:cBhvr>
                                    </p:animEffect>
                                    <p:set>
                                      <p:cBhvr>
                                        <p:cTn id="19" dur="1" fill="hold">
                                          <p:stCondLst>
                                            <p:cond delay="1999"/>
                                          </p:stCondLst>
                                        </p:cTn>
                                        <p:tgtEl>
                                          <p:spTgt spid="120835">
                                            <p:txEl>
                                              <p:pRg st="6" end="6"/>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20835">
                                            <p:txEl>
                                              <p:pRg st="7" end="7"/>
                                            </p:txEl>
                                          </p:spTgt>
                                        </p:tgtEl>
                                      </p:cBhvr>
                                    </p:animEffect>
                                    <p:set>
                                      <p:cBhvr>
                                        <p:cTn id="22" dur="1" fill="hold">
                                          <p:stCondLst>
                                            <p:cond delay="1999"/>
                                          </p:stCondLst>
                                        </p:cTn>
                                        <p:tgtEl>
                                          <p:spTgt spid="120835">
                                            <p:txEl>
                                              <p:pRg st="7" end="7"/>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120835">
                                            <p:txEl>
                                              <p:pRg st="8" end="8"/>
                                            </p:txEl>
                                          </p:spTgt>
                                        </p:tgtEl>
                                      </p:cBhvr>
                                    </p:animEffect>
                                    <p:set>
                                      <p:cBhvr>
                                        <p:cTn id="25" dur="1" fill="hold">
                                          <p:stCondLst>
                                            <p:cond delay="1999"/>
                                          </p:stCondLst>
                                        </p:cTn>
                                        <p:tgtEl>
                                          <p:spTgt spid="120835">
                                            <p:txEl>
                                              <p:pRg st="8" end="8"/>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20835">
                                            <p:txEl>
                                              <p:pRg st="9" end="9"/>
                                            </p:txEl>
                                          </p:spTgt>
                                        </p:tgtEl>
                                      </p:cBhvr>
                                    </p:animEffect>
                                    <p:set>
                                      <p:cBhvr>
                                        <p:cTn id="28" dur="1" fill="hold">
                                          <p:stCondLst>
                                            <p:cond delay="1999"/>
                                          </p:stCondLst>
                                        </p:cTn>
                                        <p:tgtEl>
                                          <p:spTgt spid="120835">
                                            <p:txEl>
                                              <p:pRg st="9" end="9"/>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20836"/>
                                        </p:tgtEl>
                                        <p:attrNameLst>
                                          <p:attrName>style.visibility</p:attrName>
                                        </p:attrNameLst>
                                      </p:cBhvr>
                                      <p:to>
                                        <p:strVal val="visible"/>
                                      </p:to>
                                    </p:set>
                                    <p:animEffect transition="in" filter="fade">
                                      <p:cBhvr>
                                        <p:cTn id="31" dur="20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smtClean="0"/>
              <a:t>Calling the Convio Javascript API</a:t>
            </a:r>
          </a:p>
        </p:txBody>
      </p:sp>
      <p:sp>
        <p:nvSpPr>
          <p:cNvPr id="115714" name="Rectangle 3"/>
          <p:cNvSpPr>
            <a:spLocks noGrp="1" noChangeArrowheads="1"/>
          </p:cNvSpPr>
          <p:nvPr>
            <p:ph type="body" idx="1"/>
          </p:nvPr>
        </p:nvSpPr>
        <p:spPr/>
        <p:txBody>
          <a:bodyPr/>
          <a:lstStyle/>
          <a:p>
            <a:pPr marL="533400" indent="-533400">
              <a:lnSpc>
                <a:spcPct val="90000"/>
              </a:lnSpc>
              <a:buFont typeface="Arial" charset="0"/>
              <a:buAutoNum type="arabicPeriod"/>
            </a:pPr>
            <a:r>
              <a:rPr lang="en-US" sz="2000" smtClean="0"/>
              <a:t>Create a ConvioApiClient object.  </a:t>
            </a:r>
          </a:p>
          <a:p>
            <a:pPr marL="1028700" lvl="1" indent="-457200">
              <a:lnSpc>
                <a:spcPct val="90000"/>
              </a:lnSpc>
              <a:buFont typeface="Wingdings 3" pitchFamily="18" charset="2"/>
              <a:buNone/>
            </a:pPr>
            <a:endParaRPr lang="en-US" sz="1200" smtClean="0">
              <a:latin typeface="Courier New" pitchFamily="49" charset="0"/>
            </a:endParaRPr>
          </a:p>
          <a:p>
            <a:pPr marL="1028700" lvl="1" indent="-457200">
              <a:lnSpc>
                <a:spcPct val="90000"/>
              </a:lnSpc>
              <a:buFont typeface="Wingdings 3" pitchFamily="18" charset="2"/>
              <a:buNone/>
            </a:pPr>
            <a:r>
              <a:rPr lang="en-US" sz="1400" smtClean="0">
                <a:latin typeface="Courier New" pitchFamily="49" charset="0"/>
              </a:rPr>
              <a:t>var apiKey = "123";</a:t>
            </a:r>
          </a:p>
          <a:p>
            <a:pPr marL="1028700" lvl="1" indent="-457200">
              <a:lnSpc>
                <a:spcPct val="90000"/>
              </a:lnSpc>
              <a:buFont typeface="Wingdings 3" pitchFamily="18" charset="2"/>
              <a:buNone/>
            </a:pPr>
            <a:r>
              <a:rPr lang="en-US" sz="1400" smtClean="0">
                <a:latin typeface="Courier New" pitchFamily="49" charset="0"/>
              </a:rPr>
              <a:t>var format = “json";</a:t>
            </a:r>
          </a:p>
          <a:p>
            <a:pPr marL="1028700" lvl="1" indent="-457200">
              <a:lnSpc>
                <a:spcPct val="90000"/>
              </a:lnSpc>
              <a:buFont typeface="Wingdings 3" pitchFamily="18" charset="2"/>
              <a:buNone/>
            </a:pPr>
            <a:r>
              <a:rPr lang="en-US" sz="1400" smtClean="0">
                <a:latin typeface="Courier New" pitchFamily="49" charset="0"/>
              </a:rPr>
              <a:t>var clientChannel = "/api/api_client.html";</a:t>
            </a:r>
          </a:p>
          <a:p>
            <a:pPr marL="1028700" lvl="1" indent="-457200">
              <a:lnSpc>
                <a:spcPct val="90000"/>
              </a:lnSpc>
              <a:buFont typeface="Wingdings 3" pitchFamily="18" charset="2"/>
              <a:buNone/>
            </a:pPr>
            <a:endParaRPr lang="en-US" sz="1400" smtClean="0">
              <a:latin typeface="Courier New" pitchFamily="49" charset="0"/>
            </a:endParaRPr>
          </a:p>
          <a:p>
            <a:pPr marL="1028700" lvl="1" indent="-457200">
              <a:lnSpc>
                <a:spcPct val="90000"/>
              </a:lnSpc>
              <a:buFont typeface="Wingdings 3" pitchFamily="18" charset="2"/>
              <a:buNone/>
            </a:pPr>
            <a:r>
              <a:rPr lang="en-US" sz="1400" smtClean="0">
                <a:latin typeface="Courier New" pitchFamily="49" charset="0"/>
              </a:rPr>
              <a:t>var api = new ConvioApiClient(apiKey, clientChannel, format);</a:t>
            </a:r>
          </a:p>
          <a:p>
            <a:pPr marL="1028700" lvl="1" indent="-457200">
              <a:lnSpc>
                <a:spcPct val="90000"/>
              </a:lnSpc>
              <a:buFont typeface="Wingdings 3" pitchFamily="18" charset="2"/>
              <a:buNone/>
            </a:pPr>
            <a:endParaRPr lang="en-US" sz="1400" smtClean="0">
              <a:latin typeface="Courier New" pitchFamily="49" charset="0"/>
            </a:endParaRPr>
          </a:p>
          <a:p>
            <a:pPr marL="533400" indent="-533400">
              <a:lnSpc>
                <a:spcPct val="90000"/>
              </a:lnSpc>
              <a:buFont typeface="Arial" charset="0"/>
              <a:buAutoNum type="arabicPeriod"/>
            </a:pPr>
            <a:r>
              <a:rPr lang="en-US" sz="2000" smtClean="0"/>
              <a:t>Setup a callback method to be invoked on completion (arguments are response and status)</a:t>
            </a:r>
          </a:p>
          <a:p>
            <a:pPr marL="1028700" lvl="1" indent="-457200">
              <a:lnSpc>
                <a:spcPct val="90000"/>
              </a:lnSpc>
              <a:buFont typeface="Wingdings 3" pitchFamily="18" charset="2"/>
              <a:buNone/>
            </a:pPr>
            <a:endParaRPr lang="en-US" sz="1200" smtClean="0">
              <a:latin typeface="Courier New" pitchFamily="49" charset="0"/>
            </a:endParaRPr>
          </a:p>
          <a:p>
            <a:pPr marL="1028700" lvl="1" indent="-457200">
              <a:lnSpc>
                <a:spcPct val="90000"/>
              </a:lnSpc>
              <a:buFont typeface="Wingdings 3" pitchFamily="18" charset="2"/>
              <a:buNone/>
            </a:pPr>
            <a:r>
              <a:rPr lang="en-US" sz="1400" smtClean="0">
                <a:latin typeface="Courier New" pitchFamily="49" charset="0"/>
              </a:rPr>
              <a:t>function getUserComplete (responseObject, status) {</a:t>
            </a:r>
          </a:p>
          <a:p>
            <a:pPr marL="1466850" lvl="2" indent="-381000">
              <a:lnSpc>
                <a:spcPct val="90000"/>
              </a:lnSpc>
              <a:buFont typeface="Wingdings" pitchFamily="2" charset="2"/>
              <a:buNone/>
            </a:pPr>
            <a:r>
              <a:rPr lang="en-US" sz="1400" smtClean="0">
                <a:latin typeface="Courier New" pitchFamily="49" charset="0"/>
              </a:rPr>
              <a:t>var email = '';</a:t>
            </a:r>
          </a:p>
          <a:p>
            <a:pPr marL="1466850" lvl="2" indent="-381000">
              <a:lnSpc>
                <a:spcPct val="90000"/>
              </a:lnSpc>
              <a:buFont typeface="Wingdings" pitchFamily="2" charset="2"/>
              <a:buNone/>
            </a:pPr>
            <a:r>
              <a:rPr lang="en-US" sz="1400" smtClean="0">
                <a:latin typeface="Courier New" pitchFamily="49" charset="0"/>
              </a:rPr>
              <a:t>if (status == 200) {</a:t>
            </a:r>
          </a:p>
          <a:p>
            <a:pPr marL="1466850" lvl="2" indent="-381000">
              <a:lnSpc>
                <a:spcPct val="90000"/>
              </a:lnSpc>
              <a:buFont typeface="Wingdings" pitchFamily="2" charset="2"/>
              <a:buNone/>
            </a:pPr>
            <a:r>
              <a:rPr lang="en-US" sz="1400" smtClean="0">
                <a:latin typeface="Courier New" pitchFamily="49" charset="0"/>
              </a:rPr>
              <a:t>	email = responseObject.getConsResponse.email.primary_address; </a:t>
            </a:r>
          </a:p>
          <a:p>
            <a:pPr marL="1466850" lvl="2" indent="-381000">
              <a:lnSpc>
                <a:spcPct val="90000"/>
              </a:lnSpc>
              <a:buFont typeface="Wingdings" pitchFamily="2" charset="2"/>
              <a:buNone/>
            </a:pPr>
            <a:r>
              <a:rPr lang="en-US" sz="1400" smtClean="0">
                <a:latin typeface="Courier New" pitchFamily="49" charset="0"/>
              </a:rPr>
              <a:t>}</a:t>
            </a:r>
          </a:p>
          <a:p>
            <a:pPr marL="1466850" lvl="2" indent="-381000">
              <a:lnSpc>
                <a:spcPct val="90000"/>
              </a:lnSpc>
              <a:buFont typeface="Wingdings" pitchFamily="2" charset="2"/>
              <a:buNone/>
            </a:pPr>
            <a:r>
              <a:rPr lang="en-US" sz="1400" smtClean="0">
                <a:latin typeface="Courier New" pitchFamily="49" charset="0"/>
              </a:rPr>
              <a:t>else {</a:t>
            </a:r>
          </a:p>
          <a:p>
            <a:pPr marL="1466850" lvl="2" indent="-381000">
              <a:lnSpc>
                <a:spcPct val="90000"/>
              </a:lnSpc>
              <a:buFont typeface="Wingdings" pitchFamily="2" charset="2"/>
              <a:buNone/>
            </a:pPr>
            <a:r>
              <a:rPr lang="en-US" sz="1400" smtClean="0">
                <a:latin typeface="Courier New" pitchFamily="49" charset="0"/>
              </a:rPr>
              <a:t>	alert ("Error calling API, status = " + status);</a:t>
            </a:r>
          </a:p>
          <a:p>
            <a:pPr marL="1466850" lvl="2" indent="-381000">
              <a:lnSpc>
                <a:spcPct val="90000"/>
              </a:lnSpc>
              <a:buFont typeface="Wingdings" pitchFamily="2" charset="2"/>
              <a:buNone/>
            </a:pPr>
            <a:r>
              <a:rPr lang="en-US" sz="1400" smtClean="0">
                <a:latin typeface="Courier New" pitchFamily="49" charset="0"/>
              </a:rPr>
              <a:t>}</a:t>
            </a:r>
          </a:p>
          <a:p>
            <a:pPr marL="1028700" lvl="1" indent="-457200">
              <a:lnSpc>
                <a:spcPct val="90000"/>
              </a:lnSpc>
              <a:buFont typeface="Wingdings 3" pitchFamily="18" charset="2"/>
              <a:buNone/>
            </a:pPr>
            <a:r>
              <a:rPr lang="en-US" sz="1400" smtClean="0">
                <a:latin typeface="Courier New" pitchFamily="49" charset="0"/>
              </a:rPr>
              <a:t>}</a:t>
            </a:r>
          </a:p>
          <a:p>
            <a:pPr marL="1028700" lvl="1" indent="-457200">
              <a:lnSpc>
                <a:spcPct val="90000"/>
              </a:lnSpc>
              <a:buFont typeface="Wingdings 3" pitchFamily="18" charset="2"/>
              <a:buNone/>
            </a:pPr>
            <a:endParaRPr lang="en-US" sz="1400" smtClean="0">
              <a:latin typeface="Courier New" pitchFamily="49" charset="0"/>
            </a:endParaRPr>
          </a:p>
          <a:p>
            <a:pPr marL="533400" indent="-533400">
              <a:lnSpc>
                <a:spcPct val="90000"/>
              </a:lnSpc>
              <a:buFont typeface="Arial" charset="0"/>
              <a:buAutoNum type="arabicPeriod"/>
            </a:pPr>
            <a:r>
              <a:rPr lang="en-US" sz="2000" smtClean="0"/>
              <a:t>Call the API with the method, callback and additional arguments</a:t>
            </a:r>
          </a:p>
          <a:p>
            <a:pPr marL="533400" indent="-533400">
              <a:lnSpc>
                <a:spcPct val="90000"/>
              </a:lnSpc>
              <a:buFont typeface="Arial" charset="0"/>
              <a:buAutoNum type="arabicPeriod"/>
            </a:pPr>
            <a:endParaRPr lang="en-US" sz="1400" smtClean="0"/>
          </a:p>
          <a:p>
            <a:pPr marL="1028700" lvl="1" indent="-457200">
              <a:lnSpc>
                <a:spcPct val="90000"/>
              </a:lnSpc>
              <a:buFont typeface="Wingdings 3" pitchFamily="18" charset="2"/>
              <a:buNone/>
            </a:pPr>
            <a:r>
              <a:rPr lang="en-US" sz="1400" smtClean="0">
                <a:latin typeface="Courier New" pitchFamily="49" charset="0"/>
              </a:rPr>
              <a:t>api.callConsAPI('getUser', getUserCompleteXml, 'fields=email');</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idx="4294967295"/>
          </p:nvPr>
        </p:nvSpPr>
        <p:spPr/>
        <p:txBody>
          <a:bodyPr/>
          <a:lstStyle/>
          <a:p>
            <a:r>
              <a:rPr lang="en-US" smtClean="0"/>
              <a:t>AJAX Proxy</a:t>
            </a:r>
          </a:p>
        </p:txBody>
      </p:sp>
      <p:sp>
        <p:nvSpPr>
          <p:cNvPr id="118786"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538CD131-0334-4317-B620-C17D6BAB3206}" type="slidenum">
              <a:rPr lang="en-US" sz="800">
                <a:solidFill>
                  <a:srgbClr val="808080"/>
                </a:solidFill>
              </a:rPr>
              <a:pPr algn="ctr"/>
              <a:t>62</a:t>
            </a:fld>
            <a:endParaRPr lang="en-US" sz="800">
              <a:solidFill>
                <a:srgbClr val="808080"/>
              </a:solidFill>
            </a:endParaRPr>
          </a:p>
        </p:txBody>
      </p:sp>
      <p:sp>
        <p:nvSpPr>
          <p:cNvPr id="118787" name="Content Placeholder 2"/>
          <p:cNvSpPr>
            <a:spLocks noGrp="1"/>
          </p:cNvSpPr>
          <p:nvPr>
            <p:ph idx="4294967295"/>
          </p:nvPr>
        </p:nvSpPr>
        <p:spPr>
          <a:xfrm>
            <a:off x="381000" y="990600"/>
            <a:ext cx="6629400" cy="5257800"/>
          </a:xfrm>
        </p:spPr>
        <p:txBody>
          <a:bodyPr/>
          <a:lstStyle/>
          <a:p>
            <a:pPr>
              <a:spcBef>
                <a:spcPct val="50000"/>
              </a:spcBef>
            </a:pPr>
            <a:r>
              <a:rPr lang="en-US" sz="3200" smtClean="0"/>
              <a:t>Project Requirements</a:t>
            </a:r>
          </a:p>
          <a:p>
            <a:pPr>
              <a:spcBef>
                <a:spcPct val="50000"/>
              </a:spcBef>
            </a:pPr>
            <a:r>
              <a:rPr lang="en-US" sz="3200" smtClean="0"/>
              <a:t>How it works</a:t>
            </a:r>
          </a:p>
          <a:p>
            <a:pPr>
              <a:spcBef>
                <a:spcPct val="50000"/>
              </a:spcBef>
            </a:pPr>
            <a:r>
              <a:rPr lang="en-US" sz="3200" smtClean="0"/>
              <a:t>Is it a security risk?</a:t>
            </a:r>
          </a:p>
          <a:p>
            <a:pPr>
              <a:spcBef>
                <a:spcPct val="50000"/>
              </a:spcBef>
            </a:pPr>
            <a:r>
              <a:rPr lang="en-US" sz="3200" smtClean="0"/>
              <a:t>How to configure it</a:t>
            </a:r>
          </a:p>
          <a:p>
            <a:pPr>
              <a:spcBef>
                <a:spcPct val="50000"/>
              </a:spcBef>
            </a:pPr>
            <a:r>
              <a:rPr lang="en-US" sz="3200" smtClean="0"/>
              <a:t>Demonstration</a:t>
            </a:r>
          </a:p>
          <a:p>
            <a:pPr>
              <a:spcBef>
                <a:spcPct val="50000"/>
              </a:spcBef>
            </a:pPr>
            <a:r>
              <a:rPr lang="en-US" sz="3200" smtClean="0"/>
              <a:t>Questions?</a:t>
            </a:r>
          </a:p>
          <a:p>
            <a:pPr>
              <a:spcBef>
                <a:spcPct val="50000"/>
              </a:spcBef>
            </a:pPr>
            <a:endParaRPr lang="en-US" sz="3200" smtClean="0"/>
          </a:p>
          <a:p>
            <a:pPr>
              <a:spcBef>
                <a:spcPct val="50000"/>
              </a:spcBef>
            </a:pPr>
            <a:endParaRPr lang="en-US" sz="32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Add multi-currency to a donation form</a:t>
            </a:r>
          </a:p>
        </p:txBody>
      </p:sp>
      <p:sp>
        <p:nvSpPr>
          <p:cNvPr id="120834" name="Slide Number Placeholder 3"/>
          <p:cNvSpPr>
            <a:spLocks noGrp="1"/>
          </p:cNvSpPr>
          <p:nvPr>
            <p:ph type="sldNum" sz="quarter" idx="10"/>
          </p:nvPr>
        </p:nvSpPr>
        <p:spPr>
          <a:noFill/>
        </p:spPr>
        <p:txBody>
          <a:bodyPr/>
          <a:lstStyle/>
          <a:p>
            <a:fld id="{18CA042F-BE9F-4AB9-A758-5FC41CBEB44D}" type="slidenum">
              <a:rPr lang="en-US" smtClean="0"/>
              <a:pPr/>
              <a:t>63</a:t>
            </a:fld>
            <a:endParaRPr lang="en-US" smtClean="0"/>
          </a:p>
        </p:txBody>
      </p:sp>
      <p:pic>
        <p:nvPicPr>
          <p:cNvPr id="120835" name="Picture 5"/>
          <p:cNvPicPr>
            <a:picLocks noChangeAspect="1" noChangeArrowheads="1"/>
          </p:cNvPicPr>
          <p:nvPr/>
        </p:nvPicPr>
        <p:blipFill>
          <a:blip r:embed="rId3"/>
          <a:srcRect/>
          <a:stretch>
            <a:fillRect/>
          </a:stretch>
        </p:blipFill>
        <p:spPr bwMode="auto">
          <a:xfrm>
            <a:off x="304800" y="1219200"/>
            <a:ext cx="3559175" cy="4648200"/>
          </a:xfrm>
          <a:prstGeom prst="rect">
            <a:avLst/>
          </a:prstGeom>
          <a:noFill/>
          <a:ln w="9525">
            <a:noFill/>
            <a:miter lim="800000"/>
            <a:headEnd/>
            <a:tailEnd/>
          </a:ln>
        </p:spPr>
      </p:pic>
      <p:sp>
        <p:nvSpPr>
          <p:cNvPr id="120836" name="WordArt 6"/>
          <p:cNvSpPr>
            <a:spLocks noChangeArrowheads="1" noChangeShapeType="1" noTextEdit="1"/>
          </p:cNvSpPr>
          <p:nvPr/>
        </p:nvSpPr>
        <p:spPr bwMode="auto">
          <a:xfrm>
            <a:off x="3962400" y="3146425"/>
            <a:ext cx="504825"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pic>
        <p:nvPicPr>
          <p:cNvPr id="120837" name="Picture 7"/>
          <p:cNvPicPr>
            <a:picLocks noChangeAspect="1" noChangeArrowheads="1"/>
          </p:cNvPicPr>
          <p:nvPr/>
        </p:nvPicPr>
        <p:blipFill>
          <a:blip r:embed="rId4"/>
          <a:srcRect/>
          <a:stretch>
            <a:fillRect/>
          </a:stretch>
        </p:blipFill>
        <p:spPr bwMode="auto">
          <a:xfrm>
            <a:off x="4648200" y="1219200"/>
            <a:ext cx="41592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smtClean="0"/>
              <a:t>How does the AJAX Proxy work?</a:t>
            </a:r>
          </a:p>
        </p:txBody>
      </p:sp>
      <p:sp>
        <p:nvSpPr>
          <p:cNvPr id="122882" name="Rectangle 3"/>
          <p:cNvSpPr>
            <a:spLocks noGrp="1" noChangeArrowheads="1"/>
          </p:cNvSpPr>
          <p:nvPr>
            <p:ph type="body" idx="1"/>
          </p:nvPr>
        </p:nvSpPr>
        <p:spPr/>
        <p:txBody>
          <a:bodyPr/>
          <a:lstStyle/>
          <a:p>
            <a:r>
              <a:rPr lang="en-US" sz="3200" smtClean="0"/>
              <a:t>Instead of calling the service directly, call AjaxProxy via your preferred AJAX library</a:t>
            </a:r>
          </a:p>
          <a:p>
            <a:pPr lvl="1"/>
            <a:r>
              <a:rPr lang="en-US" sz="2800" smtClean="0"/>
              <a:t>Pass the real URL in the argument cnv_url</a:t>
            </a:r>
          </a:p>
          <a:p>
            <a:pPr lvl="1"/>
            <a:endParaRPr lang="en-US" sz="2800" smtClean="0"/>
          </a:p>
          <a:p>
            <a:r>
              <a:rPr lang="en-US" sz="3200" smtClean="0"/>
              <a:t>Proxy service forwards the request</a:t>
            </a:r>
          </a:p>
          <a:p>
            <a:pPr lvl="1"/>
            <a:r>
              <a:rPr lang="en-US" sz="2800" smtClean="0"/>
              <a:t>Same HTTP method (POST or GET)</a:t>
            </a:r>
          </a:p>
          <a:p>
            <a:pPr lvl="1"/>
            <a:r>
              <a:rPr lang="en-US" sz="2800" smtClean="0"/>
              <a:t>All query string and POST arguments</a:t>
            </a:r>
          </a:p>
          <a:p>
            <a:pPr lvl="2"/>
            <a:r>
              <a:rPr lang="en-US" sz="2400" smtClean="0"/>
              <a:t>${client_ip} will be replaced with the client IP address</a:t>
            </a:r>
          </a:p>
          <a:p>
            <a:pPr lvl="1"/>
            <a:r>
              <a:rPr lang="en-US" sz="2800" smtClean="0"/>
              <a:t>All HTTP headers (except…)</a:t>
            </a:r>
          </a:p>
          <a:p>
            <a:pPr lvl="2"/>
            <a:r>
              <a:rPr lang="en-US" sz="2400" smtClean="0"/>
              <a:t>Cookies only if configured and same domain</a:t>
            </a:r>
          </a:p>
          <a:p>
            <a:pPr lvl="2"/>
            <a:r>
              <a:rPr lang="en-US" sz="2400" smtClean="0"/>
              <a:t>Host header is modified to reflect the target</a:t>
            </a:r>
          </a:p>
          <a:p>
            <a:pPr lvl="2"/>
            <a:endParaRPr lang="en-US" sz="240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smtClean="0"/>
              <a:t>Is the AJAX Proxy a security risk?</a:t>
            </a:r>
          </a:p>
        </p:txBody>
      </p:sp>
      <p:sp>
        <p:nvSpPr>
          <p:cNvPr id="130051" name="Rectangle 3"/>
          <p:cNvSpPr>
            <a:spLocks noGrp="1" noChangeArrowheads="1"/>
          </p:cNvSpPr>
          <p:nvPr>
            <p:ph type="body" idx="1"/>
          </p:nvPr>
        </p:nvSpPr>
        <p:spPr/>
        <p:txBody>
          <a:bodyPr/>
          <a:lstStyle/>
          <a:p>
            <a:r>
              <a:rPr lang="en-US" sz="3200" smtClean="0"/>
              <a:t>Requires auth token avoid being an open relay</a:t>
            </a:r>
          </a:p>
          <a:p>
            <a:pPr lvl="1"/>
            <a:r>
              <a:rPr lang="en-US" sz="2800" smtClean="0"/>
              <a:t>Render auth token using [[S86]] tag</a:t>
            </a:r>
          </a:p>
          <a:p>
            <a:pPr lvl="1"/>
            <a:r>
              <a:rPr lang="en-US" sz="2800" smtClean="0"/>
              <a:t>Means the proxy can only be used from a Convio-powered page</a:t>
            </a:r>
          </a:p>
          <a:p>
            <a:pPr lvl="1"/>
            <a:endParaRPr lang="en-US" sz="2800" smtClean="0"/>
          </a:p>
          <a:p>
            <a:r>
              <a:rPr lang="en-US" sz="3200" smtClean="0"/>
              <a:t>Proxy access limited to the sites that you specify</a:t>
            </a:r>
          </a:p>
          <a:p>
            <a:pPr lvl="1"/>
            <a:r>
              <a:rPr lang="en-US" sz="2800" smtClean="0"/>
              <a:t>Open API configuration lets you limit the proxy service to only those sites that you are leveraging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2000"/>
                                        <p:tgtEl>
                                          <p:spTgt spid="1300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051">
                                            <p:txEl>
                                              <p:pRg st="1" end="1"/>
                                            </p:txEl>
                                          </p:spTgt>
                                        </p:tgtEl>
                                        <p:attrNameLst>
                                          <p:attrName>style.visibility</p:attrName>
                                        </p:attrNameLst>
                                      </p:cBhvr>
                                      <p:to>
                                        <p:strVal val="visible"/>
                                      </p:to>
                                    </p:set>
                                    <p:animEffect transition="in" filter="fade">
                                      <p:cBhvr>
                                        <p:cTn id="10" dur="2000"/>
                                        <p:tgtEl>
                                          <p:spTgt spid="1300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0051">
                                            <p:txEl>
                                              <p:pRg st="2" end="2"/>
                                            </p:txEl>
                                          </p:spTgt>
                                        </p:tgtEl>
                                        <p:attrNameLst>
                                          <p:attrName>style.visibility</p:attrName>
                                        </p:attrNameLst>
                                      </p:cBhvr>
                                      <p:to>
                                        <p:strVal val="visible"/>
                                      </p:to>
                                    </p:set>
                                    <p:animEffect transition="in" filter="fade">
                                      <p:cBhvr>
                                        <p:cTn id="13" dur="2000"/>
                                        <p:tgtEl>
                                          <p:spTgt spid="1300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0051">
                                            <p:txEl>
                                              <p:pRg st="4" end="4"/>
                                            </p:txEl>
                                          </p:spTgt>
                                        </p:tgtEl>
                                        <p:attrNameLst>
                                          <p:attrName>style.visibility</p:attrName>
                                        </p:attrNameLst>
                                      </p:cBhvr>
                                      <p:to>
                                        <p:strVal val="visible"/>
                                      </p:to>
                                    </p:set>
                                    <p:animEffect transition="in" filter="fade">
                                      <p:cBhvr>
                                        <p:cTn id="16" dur="2000"/>
                                        <p:tgtEl>
                                          <p:spTgt spid="13005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0051">
                                            <p:txEl>
                                              <p:pRg st="5" end="5"/>
                                            </p:txEl>
                                          </p:spTgt>
                                        </p:tgtEl>
                                        <p:attrNameLst>
                                          <p:attrName>style.visibility</p:attrName>
                                        </p:attrNameLst>
                                      </p:cBhvr>
                                      <p:to>
                                        <p:strVal val="visible"/>
                                      </p:to>
                                    </p:set>
                                    <p:animEffect transition="in" filter="fade">
                                      <p:cBhvr>
                                        <p:cTn id="19" dur="20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idx="4294967295"/>
          </p:nvPr>
        </p:nvSpPr>
        <p:spPr/>
        <p:txBody>
          <a:bodyPr/>
          <a:lstStyle/>
          <a:p>
            <a:r>
              <a:rPr lang="en-US" smtClean="0"/>
              <a:t>AJAX Proxy Configuration</a:t>
            </a:r>
          </a:p>
        </p:txBody>
      </p:sp>
      <p:sp>
        <p:nvSpPr>
          <p:cNvPr id="124930" name="Slide Number Placeholder 3"/>
          <p:cNvSpPr txBox="1">
            <a:spLocks noGrp="1"/>
          </p:cNvSpPr>
          <p:nvPr/>
        </p:nvSpPr>
        <p:spPr bwMode="auto">
          <a:xfrm>
            <a:off x="3505200" y="6553200"/>
            <a:ext cx="2133600" cy="244475"/>
          </a:xfrm>
          <a:prstGeom prst="rect">
            <a:avLst/>
          </a:prstGeom>
          <a:noFill/>
          <a:ln w="9525">
            <a:noFill/>
            <a:miter lim="800000"/>
            <a:headEnd/>
            <a:tailEnd/>
          </a:ln>
        </p:spPr>
        <p:txBody>
          <a:bodyPr/>
          <a:lstStyle/>
          <a:p>
            <a:pPr algn="ctr"/>
            <a:fld id="{C3141A49-AB03-46E2-97A7-C0582C67DC2F}" type="slidenum">
              <a:rPr lang="en-US" sz="800">
                <a:solidFill>
                  <a:srgbClr val="808080"/>
                </a:solidFill>
              </a:rPr>
              <a:pPr algn="ctr"/>
              <a:t>66</a:t>
            </a:fld>
            <a:endParaRPr lang="en-US" sz="800">
              <a:solidFill>
                <a:srgbClr val="808080"/>
              </a:solidFill>
            </a:endParaRPr>
          </a:p>
        </p:txBody>
      </p:sp>
      <p:pic>
        <p:nvPicPr>
          <p:cNvPr id="124935" name="Picture 7"/>
          <p:cNvPicPr>
            <a:picLocks noChangeAspect="1" noChangeArrowheads="1"/>
          </p:cNvPicPr>
          <p:nvPr/>
        </p:nvPicPr>
        <p:blipFill>
          <a:blip r:embed="rId3"/>
          <a:srcRect/>
          <a:stretch>
            <a:fillRect/>
          </a:stretch>
        </p:blipFill>
        <p:spPr bwMode="auto">
          <a:xfrm>
            <a:off x="457200" y="914400"/>
            <a:ext cx="6858000" cy="5346700"/>
          </a:xfrm>
          <a:prstGeom prst="rect">
            <a:avLst/>
          </a:prstGeom>
          <a:noFill/>
          <a:ln w="9525">
            <a:noFill/>
            <a:miter lim="800000"/>
            <a:headEnd/>
            <a:tailEnd/>
          </a:ln>
        </p:spPr>
      </p:pic>
      <p:pic>
        <p:nvPicPr>
          <p:cNvPr id="124936" name="Picture 8"/>
          <p:cNvPicPr>
            <a:picLocks noChangeAspect="1" noChangeArrowheads="1"/>
          </p:cNvPicPr>
          <p:nvPr/>
        </p:nvPicPr>
        <p:blipFill>
          <a:blip r:embed="rId4"/>
          <a:srcRect/>
          <a:stretch>
            <a:fillRect/>
          </a:stretch>
        </p:blipFill>
        <p:spPr bwMode="auto">
          <a:xfrm>
            <a:off x="471488" y="855663"/>
            <a:ext cx="6843712" cy="5408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4935"/>
                                        </p:tgtEl>
                                      </p:cBhvr>
                                    </p:animEffect>
                                    <p:set>
                                      <p:cBhvr>
                                        <p:cTn id="7" dur="1" fill="hold">
                                          <p:stCondLst>
                                            <p:cond delay="1999"/>
                                          </p:stCondLst>
                                        </p:cTn>
                                        <p:tgtEl>
                                          <p:spTgt spid="12493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4936"/>
                                        </p:tgtEl>
                                        <p:attrNameLst>
                                          <p:attrName>style.visibility</p:attrName>
                                        </p:attrNameLst>
                                      </p:cBhvr>
                                      <p:to>
                                        <p:strVal val="visible"/>
                                      </p:to>
                                    </p:set>
                                    <p:animEffect transition="in" filter="fade">
                                      <p:cBhvr>
                                        <p:cTn id="10" dur="20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r>
              <a:rPr lang="en-US" smtClean="0"/>
              <a:t>Yahoo Finance </a:t>
            </a:r>
          </a:p>
        </p:txBody>
      </p:sp>
      <p:sp>
        <p:nvSpPr>
          <p:cNvPr id="126978" name="Rectangle 3"/>
          <p:cNvSpPr>
            <a:spLocks noGrp="1" noChangeArrowheads="1"/>
          </p:cNvSpPr>
          <p:nvPr>
            <p:ph type="body" idx="1"/>
          </p:nvPr>
        </p:nvSpPr>
        <p:spPr/>
        <p:txBody>
          <a:bodyPr/>
          <a:lstStyle/>
          <a:p>
            <a:r>
              <a:rPr lang="en-US" sz="3200" smtClean="0"/>
              <a:t>Exchanging GBP to USD</a:t>
            </a:r>
          </a:p>
          <a:p>
            <a:pPr>
              <a:buFont typeface="Arial" charset="0"/>
              <a:buNone/>
            </a:pPr>
            <a:endParaRPr lang="en-US" sz="2000" smtClean="0"/>
          </a:p>
          <a:p>
            <a:pPr>
              <a:buFont typeface="Arial" charset="0"/>
              <a:buNone/>
            </a:pPr>
            <a:r>
              <a:rPr lang="en-US" sz="2200" smtClean="0">
                <a:hlinkClick r:id="rId2"/>
              </a:rPr>
              <a:t>http://download.finance.yahoo.com/d/?s=GBPUSD=X&amp;f=sl1ba</a:t>
            </a:r>
            <a:endParaRPr lang="en-US" sz="2200" smtClean="0"/>
          </a:p>
          <a:p>
            <a:pPr>
              <a:buFont typeface="Arial" charset="0"/>
              <a:buNone/>
            </a:pPr>
            <a:endParaRPr lang="en-US" sz="2200" smtClean="0"/>
          </a:p>
          <a:p>
            <a:pPr>
              <a:buFont typeface="Arial" charset="0"/>
              <a:buNone/>
            </a:pPr>
            <a:r>
              <a:rPr lang="en-US" sz="2200" smtClean="0"/>
              <a:t>Returns:</a:t>
            </a:r>
          </a:p>
          <a:p>
            <a:pPr>
              <a:buFont typeface="Arial" charset="0"/>
              <a:buNone/>
            </a:pPr>
            <a:endParaRPr lang="en-US" sz="2200" smtClean="0"/>
          </a:p>
          <a:p>
            <a:pPr>
              <a:buFont typeface="Arial" charset="0"/>
              <a:buNone/>
            </a:pPr>
            <a:r>
              <a:rPr lang="en-US" sz="2200" smtClean="0"/>
              <a:t>"GBPUSD=X",1.669,1.6688,1.6692</a:t>
            </a:r>
            <a:r>
              <a:rPr lang="en-US" smtClean="0"/>
              <a:t> </a:t>
            </a:r>
          </a:p>
          <a:p>
            <a:pPr>
              <a:buFont typeface="Arial" charset="0"/>
              <a:buNone/>
            </a:pPr>
            <a:endParaRPr lang="en-US" sz="3200" smtClean="0"/>
          </a:p>
        </p:txBody>
      </p:sp>
      <p:grpSp>
        <p:nvGrpSpPr>
          <p:cNvPr id="126979" name="Group 11"/>
          <p:cNvGrpSpPr>
            <a:grpSpLocks/>
          </p:cNvGrpSpPr>
          <p:nvPr/>
        </p:nvGrpSpPr>
        <p:grpSpPr bwMode="auto">
          <a:xfrm>
            <a:off x="533400" y="3657600"/>
            <a:ext cx="7162800" cy="2619375"/>
            <a:chOff x="336" y="2304"/>
            <a:chExt cx="4512" cy="1650"/>
          </a:xfrm>
        </p:grpSpPr>
        <p:pic>
          <p:nvPicPr>
            <p:cNvPr id="126980" name="Picture 7" descr="369519-main_Full"/>
            <p:cNvPicPr>
              <a:picLocks noChangeAspect="1" noChangeArrowheads="1"/>
            </p:cNvPicPr>
            <p:nvPr/>
          </p:nvPicPr>
          <p:blipFill>
            <a:blip r:embed="rId3"/>
            <a:srcRect/>
            <a:stretch>
              <a:fillRect/>
            </a:stretch>
          </p:blipFill>
          <p:spPr bwMode="auto">
            <a:xfrm>
              <a:off x="336" y="2352"/>
              <a:ext cx="2136" cy="1602"/>
            </a:xfrm>
            <a:prstGeom prst="rect">
              <a:avLst/>
            </a:prstGeom>
            <a:noFill/>
            <a:ln w="9525">
              <a:noFill/>
              <a:miter lim="800000"/>
              <a:headEnd/>
              <a:tailEnd/>
            </a:ln>
          </p:spPr>
        </p:pic>
        <p:pic>
          <p:nvPicPr>
            <p:cNvPr id="126981" name="Picture 9" descr="american-dollars"/>
            <p:cNvPicPr>
              <a:picLocks noChangeAspect="1" noChangeArrowheads="1"/>
            </p:cNvPicPr>
            <p:nvPr/>
          </p:nvPicPr>
          <p:blipFill>
            <a:blip r:embed="rId4"/>
            <a:srcRect/>
            <a:stretch>
              <a:fillRect/>
            </a:stretch>
          </p:blipFill>
          <p:spPr bwMode="auto">
            <a:xfrm>
              <a:off x="3192" y="2304"/>
              <a:ext cx="1656" cy="1632"/>
            </a:xfrm>
            <a:prstGeom prst="rect">
              <a:avLst/>
            </a:prstGeom>
            <a:noFill/>
            <a:ln w="9525">
              <a:noFill/>
              <a:miter lim="800000"/>
              <a:headEnd/>
              <a:tailEnd/>
            </a:ln>
          </p:spPr>
        </p:pic>
        <p:sp>
          <p:nvSpPr>
            <p:cNvPr id="126982" name="AutoShape 10"/>
            <p:cNvSpPr>
              <a:spLocks noChangeArrowheads="1"/>
            </p:cNvSpPr>
            <p:nvPr/>
          </p:nvSpPr>
          <p:spPr bwMode="auto">
            <a:xfrm>
              <a:off x="2496" y="2832"/>
              <a:ext cx="672" cy="48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r>
              <a:rPr lang="en-US" smtClean="0"/>
              <a:t>Adding converter to a donation form</a:t>
            </a:r>
          </a:p>
        </p:txBody>
      </p:sp>
      <p:sp>
        <p:nvSpPr>
          <p:cNvPr id="128002" name="Rectangle 3"/>
          <p:cNvSpPr>
            <a:spLocks noGrp="1" noChangeArrowheads="1"/>
          </p:cNvSpPr>
          <p:nvPr>
            <p:ph type="body" idx="1"/>
          </p:nvPr>
        </p:nvSpPr>
        <p:spPr/>
        <p:txBody>
          <a:bodyPr/>
          <a:lstStyle/>
          <a:p>
            <a:r>
              <a:rPr lang="en-US" sz="3200" smtClean="0"/>
              <a:t>When the page loads</a:t>
            </a:r>
          </a:p>
          <a:p>
            <a:pPr lvl="1"/>
            <a:r>
              <a:rPr lang="en-US" sz="2800" smtClean="0"/>
              <a:t>Test to make sure the service is available</a:t>
            </a:r>
          </a:p>
          <a:p>
            <a:pPr lvl="1"/>
            <a:r>
              <a:rPr lang="en-US" sz="2800" smtClean="0"/>
              <a:t>Hide the donation amount input element</a:t>
            </a:r>
          </a:p>
          <a:p>
            <a:pPr lvl="1"/>
            <a:r>
              <a:rPr lang="en-US" sz="2800" smtClean="0"/>
              <a:t>Add a text field and select element for amount and currency code</a:t>
            </a:r>
          </a:p>
          <a:p>
            <a:pPr lvl="1"/>
            <a:endParaRPr lang="en-US" sz="2800" smtClean="0"/>
          </a:p>
          <a:p>
            <a:r>
              <a:rPr lang="en-US" sz="3200" smtClean="0"/>
              <a:t>When the user enters donation amount</a:t>
            </a:r>
          </a:p>
          <a:p>
            <a:pPr lvl="1"/>
            <a:r>
              <a:rPr lang="en-US" sz="2800" smtClean="0"/>
              <a:t>If the currency is not USD</a:t>
            </a:r>
          </a:p>
          <a:p>
            <a:pPr lvl="1"/>
            <a:r>
              <a:rPr lang="en-US" sz="2800" smtClean="0"/>
              <a:t>Call the service to get the exchange rate</a:t>
            </a:r>
          </a:p>
          <a:p>
            <a:pPr lvl="1"/>
            <a:r>
              <a:rPr lang="en-US" sz="2800" smtClean="0"/>
              <a:t>Display a message with the actual amount to be charged in USD</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r>
              <a:rPr lang="en-US" smtClean="0"/>
              <a:t>Donation Form with Currency Conversion</a:t>
            </a:r>
          </a:p>
        </p:txBody>
      </p:sp>
      <p:pic>
        <p:nvPicPr>
          <p:cNvPr id="129026" name="Picture 5"/>
          <p:cNvPicPr>
            <a:picLocks noChangeAspect="1" noChangeArrowheads="1"/>
          </p:cNvPicPr>
          <p:nvPr/>
        </p:nvPicPr>
        <p:blipFill>
          <a:blip r:embed="rId2"/>
          <a:srcRect/>
          <a:stretch>
            <a:fillRect/>
          </a:stretch>
        </p:blipFill>
        <p:spPr bwMode="auto">
          <a:xfrm>
            <a:off x="457200" y="914400"/>
            <a:ext cx="8258175" cy="5105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0"/>
          </p:nvPr>
        </p:nvSpPr>
        <p:spPr>
          <a:xfrm>
            <a:off x="3505200" y="6477000"/>
            <a:ext cx="2133600" cy="244475"/>
          </a:xfrm>
          <a:noFill/>
        </p:spPr>
        <p:txBody>
          <a:bodyPr/>
          <a:lstStyle/>
          <a:p>
            <a:fld id="{D01C5206-3AA3-4A01-A3D1-008F9905B46C}" type="slidenum">
              <a:rPr lang="en-US" smtClean="0"/>
              <a:pPr/>
              <a:t>7</a:t>
            </a:fld>
            <a:endParaRPr lang="en-US" smtClean="0"/>
          </a:p>
        </p:txBody>
      </p:sp>
      <p:pic>
        <p:nvPicPr>
          <p:cNvPr id="25602" name="Picture 2" descr="http://omikron-basic.smartcode.com/images/sshots/omikron_basic_25706.jpeg"/>
          <p:cNvPicPr>
            <a:picLocks noChangeAspect="1" noChangeArrowheads="1"/>
          </p:cNvPicPr>
          <p:nvPr/>
        </p:nvPicPr>
        <p:blipFill>
          <a:blip r:embed="rId3"/>
          <a:srcRect/>
          <a:stretch>
            <a:fillRect/>
          </a:stretch>
        </p:blipFill>
        <p:spPr bwMode="auto">
          <a:xfrm>
            <a:off x="0" y="0"/>
            <a:ext cx="91360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p:txBody>
          <a:bodyPr/>
          <a:lstStyle/>
          <a:p>
            <a:r>
              <a:rPr lang="en-US" smtClean="0"/>
              <a:t>Invoking the AjaxProxy Servlet</a:t>
            </a:r>
          </a:p>
        </p:txBody>
      </p:sp>
      <p:sp>
        <p:nvSpPr>
          <p:cNvPr id="130050" name="Rectangle 3"/>
          <p:cNvSpPr>
            <a:spLocks noGrp="1" noChangeArrowheads="1"/>
          </p:cNvSpPr>
          <p:nvPr>
            <p:ph type="body" idx="4294967295"/>
          </p:nvPr>
        </p:nvSpPr>
        <p:spPr/>
        <p:txBody>
          <a:bodyPr/>
          <a:lstStyle/>
          <a:p>
            <a:pPr marL="533400" indent="-533400">
              <a:buFont typeface="Arial" charset="0"/>
              <a:buNone/>
            </a:pPr>
            <a:r>
              <a:rPr lang="en-US" sz="2000" smtClean="0">
                <a:latin typeface="Courier New" pitchFamily="49" charset="0"/>
              </a:rPr>
              <a:t>function ap_mc_demo_get_exchange(_currency) {</a:t>
            </a:r>
          </a:p>
          <a:p>
            <a:pPr marL="533400" indent="-533400">
              <a:buFont typeface="Arial" charset="0"/>
              <a:buNone/>
            </a:pPr>
            <a:r>
              <a:rPr lang="en-US" sz="2000" smtClean="0">
                <a:latin typeface="Courier New" pitchFamily="49" charset="0"/>
              </a:rPr>
              <a:t>	var url = 'AjaxProxy'</a:t>
            </a:r>
          </a:p>
          <a:p>
            <a:pPr marL="1028700" lvl="1" indent="-457200">
              <a:buFont typeface="Wingdings 3" pitchFamily="18" charset="2"/>
              <a:buNone/>
            </a:pPr>
            <a:r>
              <a:rPr lang="en-US" sz="1800" smtClean="0">
                <a:latin typeface="Courier New" pitchFamily="49" charset="0"/>
              </a:rPr>
              <a:t>var args = 'cnv_url=http://download.finance.yahoo.com/d/';</a:t>
            </a:r>
          </a:p>
          <a:p>
            <a:pPr marL="1028700" lvl="1" indent="-457200">
              <a:buFont typeface="Wingdings 3" pitchFamily="18" charset="2"/>
              <a:buNone/>
            </a:pPr>
            <a:r>
              <a:rPr lang="en-US" sz="1800" smtClean="0">
                <a:latin typeface="Courier New" pitchFamily="49" charset="0"/>
              </a:rPr>
              <a:t>args += '&amp;auth=[[S86:true]]&amp;ts=';</a:t>
            </a:r>
          </a:p>
          <a:p>
            <a:pPr marL="1028700" lvl="1" indent="-457200">
              <a:buFont typeface="Wingdings 3" pitchFamily="18" charset="2"/>
              <a:buNone/>
            </a:pPr>
            <a:r>
              <a:rPr lang="en-US" sz="1800" smtClean="0">
                <a:latin typeface="Courier New" pitchFamily="49" charset="0"/>
              </a:rPr>
              <a:t>args += new Date().getTime();</a:t>
            </a:r>
          </a:p>
          <a:p>
            <a:pPr marL="1028700" lvl="1" indent="-457200">
              <a:buFont typeface="Wingdings 3" pitchFamily="18" charset="2"/>
              <a:buNone/>
            </a:pPr>
            <a:r>
              <a:rPr lang="en-US" sz="1800" smtClean="0">
                <a:latin typeface="Courier New" pitchFamily="49" charset="0"/>
              </a:rPr>
              <a:t>args += '&amp;s=';</a:t>
            </a:r>
          </a:p>
          <a:p>
            <a:pPr marL="1028700" lvl="1" indent="-457200">
              <a:buFont typeface="Wingdings 3" pitchFamily="18" charset="2"/>
              <a:buNone/>
            </a:pPr>
            <a:r>
              <a:rPr lang="en-US" sz="1800" smtClean="0">
                <a:latin typeface="Courier New" pitchFamily="49" charset="0"/>
              </a:rPr>
              <a:t>args += _currency; </a:t>
            </a:r>
          </a:p>
          <a:p>
            <a:pPr marL="1028700" lvl="1" indent="-457200">
              <a:buFont typeface="Wingdings 3" pitchFamily="18" charset="2"/>
              <a:buNone/>
            </a:pPr>
            <a:r>
              <a:rPr lang="en-US" sz="1800" smtClean="0">
                <a:latin typeface="Courier New" pitchFamily="49" charset="0"/>
              </a:rPr>
              <a:t>args += 'USD%3dX&amp;f=sl1';</a:t>
            </a:r>
          </a:p>
          <a:p>
            <a:pPr marL="1028700" lvl="1" indent="-457200">
              <a:buFont typeface="Wingdings 3" pitchFamily="18" charset="2"/>
              <a:buNone/>
            </a:pPr>
            <a:r>
              <a:rPr lang="en-US" sz="1800" smtClean="0">
                <a:latin typeface="Courier New" pitchFamily="49" charset="0"/>
              </a:rPr>
              <a:t>var myAjax = new Ajax.Request( url,</a:t>
            </a:r>
          </a:p>
          <a:p>
            <a:pPr marL="1028700" lvl="1" indent="-457200">
              <a:buFont typeface="Wingdings 3" pitchFamily="18" charset="2"/>
              <a:buNone/>
            </a:pPr>
            <a:r>
              <a:rPr lang="en-US" sz="1800" smtClean="0">
                <a:latin typeface="Courier New" pitchFamily="49" charset="0"/>
              </a:rPr>
              <a:t>	 {</a:t>
            </a:r>
          </a:p>
          <a:p>
            <a:pPr marL="1028700" lvl="1" indent="-457200">
              <a:buFont typeface="Wingdings 3" pitchFamily="18" charset="2"/>
              <a:buNone/>
            </a:pPr>
            <a:r>
              <a:rPr lang="en-US" sz="1800" smtClean="0">
                <a:latin typeface="Courier New" pitchFamily="49" charset="0"/>
              </a:rPr>
              <a:t>		method: 'get',</a:t>
            </a:r>
          </a:p>
          <a:p>
            <a:pPr marL="1028700" lvl="1" indent="-457200">
              <a:buFont typeface="Wingdings 3" pitchFamily="18" charset="2"/>
              <a:buNone/>
            </a:pPr>
            <a:r>
              <a:rPr lang="en-US" sz="1800" smtClean="0">
                <a:latin typeface="Courier New" pitchFamily="49" charset="0"/>
              </a:rPr>
              <a:t>		parameters: args,</a:t>
            </a:r>
          </a:p>
          <a:p>
            <a:pPr marL="1028700" lvl="1" indent="-457200">
              <a:buFont typeface="Wingdings 3" pitchFamily="18" charset="2"/>
              <a:buNone/>
            </a:pPr>
            <a:r>
              <a:rPr lang="en-US" sz="1800" smtClean="0">
                <a:latin typeface="Courier New" pitchFamily="49" charset="0"/>
              </a:rPr>
              <a:t>		onSuccess: ap_mc_demo_get_x_success,</a:t>
            </a:r>
          </a:p>
          <a:p>
            <a:pPr marL="1028700" lvl="1" indent="-457200">
              <a:buFont typeface="Wingdings 3" pitchFamily="18" charset="2"/>
              <a:buNone/>
            </a:pPr>
            <a:r>
              <a:rPr lang="en-US" sz="1800" smtClean="0">
                <a:latin typeface="Courier New" pitchFamily="49" charset="0"/>
              </a:rPr>
              <a:t>		onFailure: ap_mc_demo_get_x_failed,</a:t>
            </a:r>
          </a:p>
          <a:p>
            <a:pPr marL="1028700" lvl="1" indent="-457200">
              <a:buFont typeface="Wingdings 3" pitchFamily="18" charset="2"/>
              <a:buNone/>
            </a:pPr>
            <a:r>
              <a:rPr lang="en-US" sz="1800" smtClean="0">
                <a:latin typeface="Courier New" pitchFamily="49" charset="0"/>
              </a:rPr>
              <a:t>		onException: ap_mc_demo_get_x_failed</a:t>
            </a:r>
          </a:p>
          <a:p>
            <a:pPr marL="1028700" lvl="1" indent="-457200">
              <a:buFont typeface="Wingdings 3" pitchFamily="18" charset="2"/>
              <a:buNone/>
            </a:pPr>
            <a:r>
              <a:rPr lang="en-US" sz="1800" smtClean="0">
                <a:latin typeface="Courier New" pitchFamily="49" charset="0"/>
              </a:rPr>
              <a:t>	});</a:t>
            </a:r>
          </a:p>
          <a:p>
            <a:pPr marL="533400" indent="-533400">
              <a:buFont typeface="Arial" charset="0"/>
              <a:buNone/>
            </a:pPr>
            <a:r>
              <a:rPr lang="en-US" sz="20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3"/>
          <p:cNvSpPr>
            <a:spLocks noGrp="1"/>
          </p:cNvSpPr>
          <p:nvPr>
            <p:ph type="ctrTitle" idx="4294967295"/>
          </p:nvPr>
        </p:nvSpPr>
        <p:spPr>
          <a:xfrm>
            <a:off x="914400" y="5562600"/>
            <a:ext cx="7391400" cy="762000"/>
          </a:xfrm>
        </p:spPr>
        <p:txBody>
          <a:bodyPr/>
          <a:lstStyle/>
          <a:p>
            <a:pPr algn="ctr"/>
            <a:r>
              <a:rPr lang="en-US" smtClean="0">
                <a:solidFill>
                  <a:schemeClr val="tx2"/>
                </a:solidFill>
              </a:rPr>
              <a:t>Don’t forget to visit the Expert Lab!</a:t>
            </a:r>
          </a:p>
        </p:txBody>
      </p:sp>
      <p:sp>
        <p:nvSpPr>
          <p:cNvPr id="131074" name="Subtitle 2"/>
          <p:cNvSpPr>
            <a:spLocks noGrp="1"/>
          </p:cNvSpPr>
          <p:nvPr>
            <p:ph type="subTitle" idx="4294967295"/>
          </p:nvPr>
        </p:nvSpPr>
        <p:spPr>
          <a:xfrm>
            <a:off x="838200" y="1600200"/>
            <a:ext cx="7391400" cy="3581400"/>
          </a:xfrm>
        </p:spPr>
        <p:txBody>
          <a:bodyPr/>
          <a:lstStyle/>
          <a:p>
            <a:pPr marL="0" indent="0" algn="ctr">
              <a:spcAft>
                <a:spcPts val="600"/>
              </a:spcAft>
              <a:buFont typeface="Arial" charset="0"/>
              <a:buNone/>
            </a:pPr>
            <a:r>
              <a:rPr lang="en-US" sz="4000" b="1" smtClean="0">
                <a:solidFill>
                  <a:srgbClr val="808080"/>
                </a:solidFill>
              </a:rPr>
              <a:t>Thanks!</a:t>
            </a:r>
          </a:p>
          <a:p>
            <a:pPr marL="0" indent="0" algn="ctr">
              <a:spcAft>
                <a:spcPts val="600"/>
              </a:spcAft>
              <a:buFont typeface="Arial" charset="0"/>
              <a:buNone/>
            </a:pPr>
            <a:endParaRPr lang="en-US" sz="3600" smtClean="0">
              <a:solidFill>
                <a:srgbClr val="808080"/>
              </a:solidFill>
            </a:endParaRPr>
          </a:p>
          <a:p>
            <a:pPr marL="0" indent="0" algn="ctr">
              <a:spcAft>
                <a:spcPts val="600"/>
              </a:spcAft>
              <a:buFont typeface="Arial" charset="0"/>
              <a:buNone/>
            </a:pPr>
            <a:r>
              <a:rPr lang="en-US" sz="3600" smtClean="0">
                <a:solidFill>
                  <a:srgbClr val="808080"/>
                </a:solidFill>
              </a:rPr>
              <a:t>Text  </a:t>
            </a:r>
            <a:r>
              <a:rPr lang="en-US" sz="4000" b="1" smtClean="0">
                <a:solidFill>
                  <a:schemeClr val="accent2"/>
                </a:solidFill>
              </a:rPr>
              <a:t>CNV101</a:t>
            </a:r>
            <a:r>
              <a:rPr lang="en-US" sz="3600" b="1" smtClean="0">
                <a:solidFill>
                  <a:srgbClr val="808080"/>
                </a:solidFill>
              </a:rPr>
              <a:t>  </a:t>
            </a:r>
            <a:r>
              <a:rPr lang="en-US" sz="3600" smtClean="0">
                <a:solidFill>
                  <a:srgbClr val="808080"/>
                </a:solidFill>
              </a:rPr>
              <a:t>to  </a:t>
            </a:r>
            <a:r>
              <a:rPr lang="en-US" sz="4000" b="1" smtClean="0">
                <a:solidFill>
                  <a:srgbClr val="1973AA"/>
                </a:solidFill>
              </a:rPr>
              <a:t>30644</a:t>
            </a:r>
          </a:p>
          <a:p>
            <a:pPr marL="0" indent="0" algn="ctr">
              <a:spcAft>
                <a:spcPts val="600"/>
              </a:spcAft>
              <a:buFont typeface="Arial" charset="0"/>
              <a:buNone/>
            </a:pPr>
            <a:r>
              <a:rPr lang="en-US" sz="3600" smtClean="0">
                <a:solidFill>
                  <a:srgbClr val="808080"/>
                </a:solidFill>
              </a:rPr>
              <a:t>to take a quick survey</a:t>
            </a:r>
          </a:p>
          <a:p>
            <a:pPr marL="0" indent="0" algn="ctr">
              <a:spcAft>
                <a:spcPts val="600"/>
              </a:spcAft>
              <a:buFont typeface="Arial" charset="0"/>
              <a:buNone/>
            </a:pPr>
            <a:r>
              <a:rPr lang="en-US" sz="3600" smtClean="0">
                <a:solidFill>
                  <a:srgbClr val="808080"/>
                </a:solidFill>
              </a:rPr>
              <a:t>about this session.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0"/>
          </p:nvPr>
        </p:nvSpPr>
        <p:spPr>
          <a:noFill/>
        </p:spPr>
        <p:txBody>
          <a:bodyPr/>
          <a:lstStyle/>
          <a:p>
            <a:fld id="{C855B014-F6B2-4877-8D4E-0B3F4A795CAD}" type="slidenum">
              <a:rPr lang="en-US" smtClean="0"/>
              <a:pPr/>
              <a:t>8</a:t>
            </a:fld>
            <a:endParaRPr lang="en-US" smtClean="0"/>
          </a:p>
        </p:txBody>
      </p:sp>
      <p:sp>
        <p:nvSpPr>
          <p:cNvPr id="27650" name="Rectangle 2"/>
          <p:cNvSpPr>
            <a:spLocks noGrp="1" noChangeArrowheads="1"/>
          </p:cNvSpPr>
          <p:nvPr>
            <p:ph type="title"/>
          </p:nvPr>
        </p:nvSpPr>
        <p:spPr/>
        <p:txBody>
          <a:bodyPr/>
          <a:lstStyle/>
          <a:p>
            <a:r>
              <a:rPr lang="en-US" smtClean="0"/>
              <a:t>SSO Standards</a:t>
            </a:r>
          </a:p>
        </p:txBody>
      </p:sp>
      <p:pic>
        <p:nvPicPr>
          <p:cNvPr id="27651" name="Picture 1"/>
          <p:cNvPicPr>
            <a:picLocks noChangeAspect="1" noChangeArrowheads="1"/>
          </p:cNvPicPr>
          <p:nvPr/>
        </p:nvPicPr>
        <p:blipFill>
          <a:blip r:embed="rId3"/>
          <a:srcRect/>
          <a:stretch>
            <a:fillRect/>
          </a:stretch>
        </p:blipFill>
        <p:spPr bwMode="auto">
          <a:xfrm>
            <a:off x="2895600" y="1828800"/>
            <a:ext cx="3048000" cy="1143000"/>
          </a:xfrm>
          <a:prstGeom prst="rect">
            <a:avLst/>
          </a:prstGeom>
          <a:noFill/>
          <a:ln w="9525">
            <a:noFill/>
            <a:miter lim="800000"/>
            <a:headEnd/>
            <a:tailEnd/>
          </a:ln>
        </p:spPr>
      </p:pic>
      <p:pic>
        <p:nvPicPr>
          <p:cNvPr id="27652" name="Picture 2"/>
          <p:cNvPicPr>
            <a:picLocks noChangeAspect="1" noChangeArrowheads="1"/>
          </p:cNvPicPr>
          <p:nvPr/>
        </p:nvPicPr>
        <p:blipFill>
          <a:blip r:embed="rId4"/>
          <a:srcRect r="52786" b="31429"/>
          <a:stretch>
            <a:fillRect/>
          </a:stretch>
        </p:blipFill>
        <p:spPr bwMode="auto">
          <a:xfrm>
            <a:off x="2590800" y="3886200"/>
            <a:ext cx="3657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noFill/>
        </p:spPr>
        <p:txBody>
          <a:bodyPr/>
          <a:lstStyle/>
          <a:p>
            <a:fld id="{304B082C-D55F-4D1A-829D-02208620C2A6}" type="slidenum">
              <a:rPr lang="en-US" smtClean="0"/>
              <a:pPr/>
              <a:t>9</a:t>
            </a:fld>
            <a:endParaRPr lang="en-US" smtClean="0"/>
          </a:p>
        </p:txBody>
      </p:sp>
      <p:sp>
        <p:nvSpPr>
          <p:cNvPr id="29698" name="Rectangle 2"/>
          <p:cNvSpPr>
            <a:spLocks noGrp="1" noChangeArrowheads="1"/>
          </p:cNvSpPr>
          <p:nvPr>
            <p:ph type="title"/>
          </p:nvPr>
        </p:nvSpPr>
        <p:spPr/>
        <p:txBody>
          <a:bodyPr/>
          <a:lstStyle/>
          <a:p>
            <a:r>
              <a:rPr lang="en-US" smtClean="0"/>
              <a:t>Issues with SSO Standards</a:t>
            </a:r>
          </a:p>
        </p:txBody>
      </p:sp>
      <p:sp>
        <p:nvSpPr>
          <p:cNvPr id="29699"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mit2009_option1">
  <a:themeElements>
    <a:clrScheme name="CONVIO">
      <a:dk1>
        <a:sysClr val="windowText" lastClr="000000"/>
      </a:dk1>
      <a:lt1>
        <a:srgbClr val="FFFFFF"/>
      </a:lt1>
      <a:dk2>
        <a:srgbClr val="F0AB00"/>
      </a:dk2>
      <a:lt2>
        <a:srgbClr val="E6EFF0"/>
      </a:lt2>
      <a:accent1>
        <a:srgbClr val="490E6F"/>
      </a:accent1>
      <a:accent2>
        <a:srgbClr val="1973AA"/>
      </a:accent2>
      <a:accent3>
        <a:srgbClr val="F0AB00"/>
      </a:accent3>
      <a:accent4>
        <a:srgbClr val="BED600"/>
      </a:accent4>
      <a:accent5>
        <a:srgbClr val="83AFB4"/>
      </a:accent5>
      <a:accent6>
        <a:srgbClr val="490E6F"/>
      </a:accent6>
      <a:hlink>
        <a:srgbClr val="BED600"/>
      </a:hlink>
      <a:folHlink>
        <a:srgbClr val="00A9E0"/>
      </a:folHlink>
    </a:clrScheme>
    <a:fontScheme name="Summit08_Template_Fin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mmit08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mmit08_Template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mmit08_Template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mmit08_Template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mmit08_Template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mmit08_Template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mmit08_Template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mmit08_Template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mmit08_Template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mmit08_Template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mmit08_Template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mmit08_Template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ummit08_Template_Final 13">
        <a:dk1>
          <a:srgbClr val="111111"/>
        </a:dk1>
        <a:lt1>
          <a:srgbClr val="FFFFFF"/>
        </a:lt1>
        <a:dk2>
          <a:srgbClr val="111111"/>
        </a:dk2>
        <a:lt2>
          <a:srgbClr val="BDBDBD"/>
        </a:lt2>
        <a:accent1>
          <a:srgbClr val="DFEEF0"/>
        </a:accent1>
        <a:accent2>
          <a:srgbClr val="006F82"/>
        </a:accent2>
        <a:accent3>
          <a:srgbClr val="FFFFFF"/>
        </a:accent3>
        <a:accent4>
          <a:srgbClr val="0D0D0D"/>
        </a:accent4>
        <a:accent5>
          <a:srgbClr val="ECF5F6"/>
        </a:accent5>
        <a:accent6>
          <a:srgbClr val="006475"/>
        </a:accent6>
        <a:hlink>
          <a:srgbClr val="29006A"/>
        </a:hlink>
        <a:folHlink>
          <a:srgbClr val="FFBA00"/>
        </a:folHlink>
      </a:clrScheme>
      <a:clrMap bg1="lt1" tx1="dk1" bg2="lt2" tx2="dk2" accent1="accent1" accent2="accent2" accent3="accent3" accent4="accent4" accent5="accent5" accent6="accent6" hlink="hlink" folHlink="folHlink"/>
    </a:extraClrScheme>
    <a:extraClrScheme>
      <a:clrScheme name="Summit08_Template_Final 14">
        <a:dk1>
          <a:srgbClr val="111111"/>
        </a:dk1>
        <a:lt1>
          <a:srgbClr val="FFFFFF"/>
        </a:lt1>
        <a:dk2>
          <a:srgbClr val="292929"/>
        </a:dk2>
        <a:lt2>
          <a:srgbClr val="BDBDBD"/>
        </a:lt2>
        <a:accent1>
          <a:srgbClr val="DFEEF0"/>
        </a:accent1>
        <a:accent2>
          <a:srgbClr val="006F82"/>
        </a:accent2>
        <a:accent3>
          <a:srgbClr val="FFFFFF"/>
        </a:accent3>
        <a:accent4>
          <a:srgbClr val="0D0D0D"/>
        </a:accent4>
        <a:accent5>
          <a:srgbClr val="ECF5F6"/>
        </a:accent5>
        <a:accent6>
          <a:srgbClr val="006475"/>
        </a:accent6>
        <a:hlink>
          <a:srgbClr val="29006A"/>
        </a:hlink>
        <a:folHlink>
          <a:srgbClr val="FFBA00"/>
        </a:folHlink>
      </a:clrScheme>
      <a:clrMap bg1="lt1" tx1="dk1" bg2="lt2" tx2="dk2" accent1="accent1" accent2="accent2" accent3="accent3" accent4="accent4" accent5="accent5" accent6="accent6" hlink="hlink" folHlink="folHlink"/>
    </a:extraClrScheme>
    <a:extraClrScheme>
      <a:clrScheme name="Summit08_Template_Final 15">
        <a:dk1>
          <a:srgbClr val="111111"/>
        </a:dk1>
        <a:lt1>
          <a:srgbClr val="FFFFFF"/>
        </a:lt1>
        <a:dk2>
          <a:srgbClr val="29006A"/>
        </a:dk2>
        <a:lt2>
          <a:srgbClr val="BDBDBD"/>
        </a:lt2>
        <a:accent1>
          <a:srgbClr val="DFEEF0"/>
        </a:accent1>
        <a:accent2>
          <a:srgbClr val="006F82"/>
        </a:accent2>
        <a:accent3>
          <a:srgbClr val="FFFFFF"/>
        </a:accent3>
        <a:accent4>
          <a:srgbClr val="0D0D0D"/>
        </a:accent4>
        <a:accent5>
          <a:srgbClr val="ECF5F6"/>
        </a:accent5>
        <a:accent6>
          <a:srgbClr val="006475"/>
        </a:accent6>
        <a:hlink>
          <a:srgbClr val="FFBA00"/>
        </a:hlink>
        <a:folHlink>
          <a:srgbClr val="B7D31B"/>
        </a:folHlink>
      </a:clrScheme>
      <a:clrMap bg1="lt1" tx1="dk1" bg2="lt2" tx2="dk2" accent1="accent1" accent2="accent2" accent3="accent3" accent4="accent4" accent5="accent5" accent6="accent6" hlink="hlink" folHlink="folHlink"/>
    </a:extraClrScheme>
    <a:extraClrScheme>
      <a:clrScheme name="Summit08_Template_Final 16">
        <a:dk1>
          <a:srgbClr val="292929"/>
        </a:dk1>
        <a:lt1>
          <a:srgbClr val="FFFFFF"/>
        </a:lt1>
        <a:dk2>
          <a:srgbClr val="29006A"/>
        </a:dk2>
        <a:lt2>
          <a:srgbClr val="BDBDBD"/>
        </a:lt2>
        <a:accent1>
          <a:srgbClr val="DFEEF0"/>
        </a:accent1>
        <a:accent2>
          <a:srgbClr val="006F82"/>
        </a:accent2>
        <a:accent3>
          <a:srgbClr val="FFFFFF"/>
        </a:accent3>
        <a:accent4>
          <a:srgbClr val="212121"/>
        </a:accent4>
        <a:accent5>
          <a:srgbClr val="ECF5F6"/>
        </a:accent5>
        <a:accent6>
          <a:srgbClr val="006475"/>
        </a:accent6>
        <a:hlink>
          <a:srgbClr val="FFBA00"/>
        </a:hlink>
        <a:folHlink>
          <a:srgbClr val="B7D3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4158</TotalTime>
  <Words>5488</Words>
  <Application>Microsoft Office PowerPoint</Application>
  <PresentationFormat>On-screen Show (4:3)</PresentationFormat>
  <Paragraphs>819</Paragraphs>
  <Slides>71</Slides>
  <Notes>43</Notes>
  <HiddenSlides>1</HiddenSlides>
  <MMClips>0</MMClips>
  <ScaleCrop>false</ScaleCrop>
  <HeadingPairs>
    <vt:vector size="6" baseType="variant">
      <vt:variant>
        <vt:lpstr>Fonts Used</vt:lpstr>
      </vt:variant>
      <vt:variant>
        <vt:i4>7</vt:i4>
      </vt:variant>
      <vt:variant>
        <vt:lpstr>Design Template</vt:lpstr>
      </vt:variant>
      <vt:variant>
        <vt:i4>4</vt:i4>
      </vt:variant>
      <vt:variant>
        <vt:lpstr>Slide Titles</vt:lpstr>
      </vt:variant>
      <vt:variant>
        <vt:i4>71</vt:i4>
      </vt:variant>
    </vt:vector>
  </HeadingPairs>
  <TitlesOfParts>
    <vt:vector size="82" baseType="lpstr">
      <vt:lpstr>Arial</vt:lpstr>
      <vt:lpstr>Wingdings 3</vt:lpstr>
      <vt:lpstr>Wingdings</vt:lpstr>
      <vt:lpstr>Times New Roman</vt:lpstr>
      <vt:lpstr>Copperplate Gothic Bold</vt:lpstr>
      <vt:lpstr>Courier New</vt:lpstr>
      <vt:lpstr>Lucida Sans Unicode</vt:lpstr>
      <vt:lpstr>Summit2009_option1</vt:lpstr>
      <vt:lpstr>Summit2009_option1</vt:lpstr>
      <vt:lpstr>Summit2009_option1</vt:lpstr>
      <vt:lpstr>Summit2009_option1</vt:lpstr>
      <vt:lpstr>API Workshop</vt:lpstr>
      <vt:lpstr>Agenda</vt:lpstr>
      <vt:lpstr>Slide 3</vt:lpstr>
      <vt:lpstr>Single Sign On</vt:lpstr>
      <vt:lpstr>Slide 5</vt:lpstr>
      <vt:lpstr>Single Sign On</vt:lpstr>
      <vt:lpstr>Slide 7</vt:lpstr>
      <vt:lpstr>SSO Standards</vt:lpstr>
      <vt:lpstr>Issues with SSO Standards</vt:lpstr>
      <vt:lpstr>OpenID example</vt:lpstr>
      <vt:lpstr>Slide 11</vt:lpstr>
      <vt:lpstr>Evolution of SSO: Convio as Master </vt:lpstr>
      <vt:lpstr> SSO: Previous Generation</vt:lpstr>
      <vt:lpstr>SSO: Modern Approach Advantages</vt:lpstr>
      <vt:lpstr> SSO: Latest Generation</vt:lpstr>
      <vt:lpstr>SSO methods in Constituent API</vt:lpstr>
      <vt:lpstr>Useful features in all client APIs</vt:lpstr>
      <vt:lpstr>Time to read code!</vt:lpstr>
      <vt:lpstr>Scenario 1: Establishing a session</vt:lpstr>
      <vt:lpstr>Scenario 2: Access to restricted content</vt:lpstr>
      <vt:lpstr>Scenario 3: Login Process</vt:lpstr>
      <vt:lpstr>Scenario 4: Logout Process</vt:lpstr>
      <vt:lpstr>Scenario 5: Forgotten Username/Password</vt:lpstr>
      <vt:lpstr>Scenario 6: Alternate authentication</vt:lpstr>
      <vt:lpstr>&lt;/Time to read code!&gt;</vt:lpstr>
      <vt:lpstr>SSO: Convio as client</vt:lpstr>
      <vt:lpstr>Key Points</vt:lpstr>
      <vt:lpstr> SSO: Convio as client</vt:lpstr>
      <vt:lpstr> SSO:  Convio as client</vt:lpstr>
      <vt:lpstr> SSO: Convio as client</vt:lpstr>
      <vt:lpstr>Hybrid Solutions </vt:lpstr>
      <vt:lpstr>Implementing a hybrid solution</vt:lpstr>
      <vt:lpstr>Slide 33</vt:lpstr>
      <vt:lpstr>Donation Kiosk</vt:lpstr>
      <vt:lpstr>Donation Kiosk – Project Requirements</vt:lpstr>
      <vt:lpstr>Donation Kiosk – Demonstration</vt:lpstr>
      <vt:lpstr>Donation Kiosk – Design Overview</vt:lpstr>
      <vt:lpstr>Donation Kiosk – Design Overview</vt:lpstr>
      <vt:lpstr>Fetching content from Convio via JavaScript</vt:lpstr>
      <vt:lpstr>Fetching content from Convio via JavaScript</vt:lpstr>
      <vt:lpstr>The final HTML</vt:lpstr>
      <vt:lpstr>The final HTML</vt:lpstr>
      <vt:lpstr>Cross-domain Access to Convio APIs</vt:lpstr>
      <vt:lpstr>Why is it so hard?</vt:lpstr>
      <vt:lpstr>What is the Same Origin Policy?</vt:lpstr>
      <vt:lpstr>What is AJAX?</vt:lpstr>
      <vt:lpstr>How do Mashups get around this policy?</vt:lpstr>
      <vt:lpstr>Server-side pass through or proxy</vt:lpstr>
      <vt:lpstr>Server-side proxies</vt:lpstr>
      <vt:lpstr>Using server-side proxies with Convio APIs</vt:lpstr>
      <vt:lpstr>Flash and Cross-domain Access</vt:lpstr>
      <vt:lpstr>Flash and Cross-domain Access</vt:lpstr>
      <vt:lpstr>Using Flash Player with Convio</vt:lpstr>
      <vt:lpstr>JSONP and Cross-domain access</vt:lpstr>
      <vt:lpstr>JSONP and Cross-domain access</vt:lpstr>
      <vt:lpstr>Javascript APIs using hidden iframes</vt:lpstr>
      <vt:lpstr>Hidden iframes (HTML 4)</vt:lpstr>
      <vt:lpstr>Hidden iframes (HTML 5)</vt:lpstr>
      <vt:lpstr>Javascript APIs using hidden iframes</vt:lpstr>
      <vt:lpstr>Javascript APIs and Convio</vt:lpstr>
      <vt:lpstr>Calling the Convio Javascript API</vt:lpstr>
      <vt:lpstr>AJAX Proxy</vt:lpstr>
      <vt:lpstr>Add multi-currency to a donation form</vt:lpstr>
      <vt:lpstr>How does the AJAX Proxy work?</vt:lpstr>
      <vt:lpstr>Is the AJAX Proxy a security risk?</vt:lpstr>
      <vt:lpstr>AJAX Proxy Configuration</vt:lpstr>
      <vt:lpstr>Yahoo Finance </vt:lpstr>
      <vt:lpstr>Adding converter to a donation form</vt:lpstr>
      <vt:lpstr>Donation Form with Currency Conversion</vt:lpstr>
      <vt:lpstr>Invoking the AjaxProxy Servlet</vt:lpstr>
      <vt:lpstr>Don’t forget to visit the Expert Lab!</vt:lpstr>
    </vt:vector>
  </TitlesOfParts>
  <Company>Convio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lmize</dc:creator>
  <cp:lastModifiedBy>dhart</cp:lastModifiedBy>
  <cp:revision>74</cp:revision>
  <dcterms:created xsi:type="dcterms:W3CDTF">2008-08-19T18:38:12Z</dcterms:created>
  <dcterms:modified xsi:type="dcterms:W3CDTF">2009-11-18T21:05:32Z</dcterms:modified>
</cp:coreProperties>
</file>