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493" r:id="rId3"/>
    <p:sldId id="475" r:id="rId4"/>
    <p:sldId id="538" r:id="rId5"/>
    <p:sldId id="510" r:id="rId6"/>
    <p:sldId id="541" r:id="rId7"/>
    <p:sldId id="542" r:id="rId8"/>
    <p:sldId id="543" r:id="rId9"/>
    <p:sldId id="539" r:id="rId10"/>
    <p:sldId id="512" r:id="rId11"/>
    <p:sldId id="544" r:id="rId12"/>
    <p:sldId id="545" r:id="rId13"/>
    <p:sldId id="549" r:id="rId14"/>
    <p:sldId id="546" r:id="rId15"/>
    <p:sldId id="548" r:id="rId16"/>
    <p:sldId id="547" r:id="rId17"/>
    <p:sldId id="472" r:id="rId18"/>
    <p:sldId id="556" r:id="rId19"/>
    <p:sldId id="540" r:id="rId20"/>
    <p:sldId id="50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9800"/>
    <a:srgbClr val="766A59"/>
    <a:srgbClr val="FFCC99"/>
    <a:srgbClr val="FF0000"/>
    <a:srgbClr val="2587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73452" autoAdjust="0"/>
  </p:normalViewPr>
  <p:slideViewPr>
    <p:cSldViewPr>
      <p:cViewPr>
        <p:scale>
          <a:sx n="70" d="100"/>
          <a:sy n="70" d="100"/>
        </p:scale>
        <p:origin x="-219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6109">
              <a:defRPr sz="13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109">
              <a:defRPr sz="13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74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6109">
              <a:defRPr sz="13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109">
              <a:defRPr sz="13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F11AE-8397-48E2-A695-7C1DC1A14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4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22AC129-A6D1-49EC-9096-E6AF8041EA8C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A5D1B-F93B-4755-81F9-92DAE34E414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Enews</a:t>
            </a:r>
            <a:r>
              <a:rPr lang="en-US" dirty="0" smtClean="0"/>
              <a:t> examples of past</a:t>
            </a:r>
            <a:r>
              <a:rPr lang="en-US" baseline="0" dirty="0" smtClean="0"/>
              <a:t> Go! clients and a standard </a:t>
            </a:r>
            <a:r>
              <a:rPr lang="en-US" baseline="0" dirty="0" err="1" smtClean="0"/>
              <a:t>enews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ALA </a:t>
            </a:r>
            <a:r>
              <a:rPr lang="en-US" dirty="0" err="1" smtClean="0"/>
              <a:t>enews</a:t>
            </a:r>
            <a:r>
              <a:rPr lang="en-US" dirty="0" smtClean="0"/>
              <a:t> templates that</a:t>
            </a:r>
            <a:r>
              <a:rPr lang="en-US" baseline="0" dirty="0" smtClean="0"/>
              <a:t> we have created for this program.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Ecard</a:t>
            </a:r>
            <a:r>
              <a:rPr lang="en-US" dirty="0" smtClean="0"/>
              <a:t> examples of past</a:t>
            </a:r>
            <a:r>
              <a:rPr lang="en-US" baseline="0" dirty="0" smtClean="0"/>
              <a:t> Go! clients and a standard </a:t>
            </a:r>
            <a:r>
              <a:rPr lang="en-US" baseline="0" dirty="0" err="1" smtClean="0"/>
              <a:t>enews</a:t>
            </a:r>
            <a:r>
              <a:rPr lang="en-US" baseline="0" dirty="0" smtClean="0"/>
              <a:t> template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Instructions</a:t>
            </a:r>
            <a:r>
              <a:rPr lang="en-US" baseline="0" dirty="0" smtClean="0"/>
              <a:t> for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F11AE-8397-48E2-A695-7C1DC1A144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8F9E351-3635-41A9-8CAB-C8BE30A82FD7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8F9E351-3635-41A9-8CAB-C8BE30A82FD7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8AD8-05BA-4D1B-A576-C9E36D9F25FB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Program goals – reminders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8AD8-05BA-4D1B-A576-C9E36D9F25F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Program goals – reminders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E8F9E351-3635-41A9-8CAB-C8BE30A82FD7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>
                <a:latin typeface="Arial" pitchFamily="34" charset="0"/>
              </a:rPr>
              <a:t>Next steps and open up Q&amp;A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B587A9A-2C3E-4A39-95F4-2F7DBDF75D7B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8AD8-05BA-4D1B-A576-C9E36D9F25FB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Agenda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99C4768-B443-43D2-94C7-CD798A522BC4}" type="slidenum">
              <a:rPr lang="en-US" smtClean="0">
                <a:latin typeface="Arial" pitchFamily="34" charset="0"/>
                <a:cs typeface="Arial" pitchFamily="34" charset="0"/>
              </a:rPr>
              <a:pPr defTabSz="963613"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1CC2-8000-4FD2-875B-44CA8685ED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1CC2-8000-4FD2-875B-44CA8685ED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1CC2-8000-4FD2-875B-44CA8685ED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8AD8-05BA-4D1B-A576-C9E36D9F25F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Agenda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Cover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79950"/>
            <a:ext cx="5840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gradient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627"/>
          <a:stretch>
            <a:fillRect/>
          </a:stretch>
        </p:blipFill>
        <p:spPr bwMode="auto">
          <a:xfrm>
            <a:off x="0" y="762000"/>
            <a:ext cx="9144000" cy="1739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10668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i="0" dirty="0">
                <a:ln>
                  <a:solidFill>
                    <a:srgbClr val="766A62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Go! Air!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514600"/>
            <a:ext cx="7391400" cy="1470025"/>
          </a:xfrm>
        </p:spPr>
        <p:txBody>
          <a:bodyPr/>
          <a:lstStyle>
            <a:lvl1pPr>
              <a:defRPr sz="4000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391400" cy="1063625"/>
          </a:xfrm>
        </p:spPr>
        <p:txBody>
          <a:bodyPr/>
          <a:lstStyle>
            <a:lvl1pPr marL="0" indent="0">
              <a:buFont typeface="Arial" charset="0"/>
              <a:buNone/>
              <a:defRPr sz="2400" baseline="0">
                <a:solidFill>
                  <a:srgbClr val="766A5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B50F-C844-444D-A21D-F273857F9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34963"/>
            <a:ext cx="2095500" cy="5913437"/>
          </a:xfrm>
        </p:spPr>
        <p:txBody>
          <a:bodyPr vert="eaVert"/>
          <a:lstStyle>
            <a:lvl1pPr>
              <a:defRPr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34963"/>
            <a:ext cx="6134100" cy="5913437"/>
          </a:xfrm>
        </p:spPr>
        <p:txBody>
          <a:bodyPr vert="eaVert"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A833-02B9-4D2E-B6CF-C5F244906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D2AC-1EC9-4B69-A739-1A574E6F4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18CE-432D-4CDA-A50D-DD98F27D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181600"/>
          </a:xfrm>
        </p:spPr>
        <p:txBody>
          <a:bodyPr/>
          <a:lstStyle>
            <a:lvl1pPr>
              <a:buClr>
                <a:srgbClr val="00B0F0"/>
              </a:buClr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66800"/>
            <a:ext cx="4114800" cy="5181600"/>
          </a:xfrm>
        </p:spPr>
        <p:txBody>
          <a:bodyPr/>
          <a:lstStyle>
            <a:lvl1pPr>
              <a:buClr>
                <a:srgbClr val="00B0F0"/>
              </a:buClr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2E62-96CB-493B-87AC-87ED90C8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B0F0"/>
              </a:buClr>
              <a:defRPr sz="2400"/>
            </a:lvl1pPr>
            <a:lvl2pPr>
              <a:buClr>
                <a:srgbClr val="00B0F0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2220912"/>
            <a:ext cx="4040188" cy="3951288"/>
          </a:xfrm>
        </p:spPr>
        <p:txBody>
          <a:bodyPr/>
          <a:lstStyle>
            <a:lvl1pPr>
              <a:buClr>
                <a:srgbClr val="00B0F0"/>
              </a:buClr>
              <a:defRPr sz="2400"/>
            </a:lvl1pPr>
            <a:lvl2pPr>
              <a:buClr>
                <a:srgbClr val="00B0F0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A826-6F48-4044-BEEC-36594B7B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0A74-4735-4F52-971E-AA416DFC4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D209-2419-479A-AC2A-94F59A7A0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B0F0"/>
              </a:buClr>
              <a:defRPr sz="3200"/>
            </a:lvl1pPr>
            <a:lvl2pPr>
              <a:buClr>
                <a:srgbClr val="00B0F0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B2F7-C9AE-41E9-B849-8450D5D0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CE7D-594B-478B-A845-4B7C6DAEF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6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766A5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7" name="Picture 2" descr="convioRGB_horizS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6400800"/>
            <a:ext cx="1219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349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solidFill>
                  <a:srgbClr val="80808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B02FA-32FC-48E9-9522-E88333BF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1258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>
            <a:spAutoFit/>
          </a:bodyPr>
          <a:lstStyle/>
          <a:p>
            <a:pPr>
              <a:defRPr/>
            </a:pPr>
            <a:r>
              <a:rPr lang="en-US" sz="1000" i="0" dirty="0">
                <a:solidFill>
                  <a:srgbClr val="808080"/>
                </a:solidFill>
                <a:latin typeface="Arial" charset="0"/>
                <a:cs typeface="Arial" charset="0"/>
              </a:rPr>
              <a:t>© 2010 Convio, Inc.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81000" y="942975"/>
            <a:ext cx="8410575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33" name="Picture 4" descr="ala-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6172200"/>
            <a:ext cx="1219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rtl="0" eaLnBrk="0" fontAlgn="base" hangingPunct="0">
        <a:spcBef>
          <a:spcPct val="0"/>
        </a:spcBef>
        <a:spcAft>
          <a:spcPct val="0"/>
        </a:spcAft>
        <a:buClr>
          <a:srgbClr val="00B0F0"/>
        </a:buClr>
        <a:buSzPct val="85000"/>
        <a:buFont typeface="Arial" pitchFamily="34" charset="0"/>
        <a:buChar char="■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400050" algn="l" rtl="0" eaLnBrk="0" fontAlgn="base" hangingPunct="0">
        <a:spcBef>
          <a:spcPct val="0"/>
        </a:spcBef>
        <a:spcAft>
          <a:spcPct val="0"/>
        </a:spcAft>
        <a:buClr>
          <a:srgbClr val="00B0F0"/>
        </a:buClr>
        <a:buFont typeface="Lucida Sans Unicode" pitchFamily="34" charset="0"/>
        <a:buChar char="▶"/>
        <a:defRPr sz="2400">
          <a:solidFill>
            <a:schemeClr val="tx1"/>
          </a:solidFill>
          <a:latin typeface="+mn-lt"/>
          <a:cs typeface="+mn-cs"/>
        </a:defRPr>
      </a:lvl2pPr>
      <a:lvl3pPr marL="1428750" indent="-342900" algn="l" rtl="0" eaLnBrk="0" fontAlgn="base" hangingPunct="0">
        <a:spcBef>
          <a:spcPct val="0"/>
        </a:spcBef>
        <a:spcAft>
          <a:spcPct val="0"/>
        </a:spcAft>
        <a:buClr>
          <a:srgbClr val="B7D31B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885950" indent="-34290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2343150" indent="-3429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800350" indent="-3429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257550" indent="-3429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714750" indent="-3429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71950" indent="-3429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convio.com/t5/Program-Documents/bd-p/ProgramDocume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tready@convio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convio.com/t5/Program-Documents/bd-p/ProgramDocumen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la.convio.net/2012_entry_page" TargetMode="External"/><Relationship Id="rId13" Type="http://schemas.openxmlformats.org/officeDocument/2006/relationships/hyperlink" Target="http://www.lungusa.org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facebook.com/sharer.php?u=http://ala.convio.net/site/MessageViewer?em_id=45743.0&amp;t=We+are+better+together!" TargetMode="External"/><Relationship Id="rId12" Type="http://schemas.openxmlformats.org/officeDocument/2006/relationships/hyperlink" Target="http://www.youtube.com/user/americanlung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la.convio.net/site/Donation2?idb=0&amp;df_id=1320&amp;1320.donation=form1" TargetMode="External"/><Relationship Id="rId11" Type="http://schemas.openxmlformats.org/officeDocument/2006/relationships/hyperlink" Target="http://www.facebook.com/lungusa" TargetMode="External"/><Relationship Id="rId5" Type="http://schemas.openxmlformats.org/officeDocument/2006/relationships/hyperlink" Target="http://ala.convio.net/site/Ecard?ecard_id=2221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://twitter.com/lungassociation" TargetMode="External"/><Relationship Id="rId4" Type="http://schemas.openxmlformats.org/officeDocument/2006/relationships/hyperlink" Target="http://ala.convio.net/" TargetMode="External"/><Relationship Id="rId9" Type="http://schemas.openxmlformats.org/officeDocument/2006/relationships/hyperlink" Target="http://ala.convio.net/site/CO" TargetMode="External"/><Relationship Id="rId14" Type="http://schemas.openxmlformats.org/officeDocument/2006/relationships/hyperlink" Target="http://www.lungusa.org/about-us/contact-u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9067800" cy="631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HFB Campaign &amp; Program Resources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660775"/>
            <a:ext cx="9144000" cy="1063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000" dirty="0" smtClean="0"/>
              <a:t>A look at your </a:t>
            </a:r>
            <a:r>
              <a:rPr lang="en-US" sz="2000" dirty="0" err="1" smtClean="0"/>
              <a:t>housefile</a:t>
            </a:r>
            <a:r>
              <a:rPr lang="en-US" sz="2000" dirty="0" smtClean="0"/>
              <a:t> building campaign and walkthrough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/>
              <a:t>of program resources for monthly projects</a:t>
            </a:r>
          </a:p>
        </p:txBody>
      </p:sp>
      <p:pic>
        <p:nvPicPr>
          <p:cNvPr id="5124" name="Picture 4" descr="ala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657600"/>
            <a:ext cx="17192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029200" y="1066800"/>
            <a:ext cx="3924300" cy="5143500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143000"/>
            <a:ext cx="3733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Monthly projects are due the last week of the month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Each charter to should complete monthly project guide on their own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Each charter should complete at least 6 of the 9 available monthly projects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45312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34963"/>
            <a:ext cx="8382000" cy="579437"/>
          </a:xfrm>
        </p:spPr>
        <p:txBody>
          <a:bodyPr/>
          <a:lstStyle/>
          <a:p>
            <a:pPr algn="l"/>
            <a:r>
              <a:rPr lang="en-US" dirty="0" smtClean="0"/>
              <a:t>What are these projects you speak of?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Monthly Projects</a:t>
            </a:r>
            <a:endParaRPr lang="en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1430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1000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Once a month you can submit a guide for a monthly project. Guides should be downloaded from the Community. </a:t>
            </a:r>
          </a:p>
          <a:p>
            <a:pPr marL="342900" indent="-342900">
              <a:spcBef>
                <a:spcPct val="100000"/>
              </a:spcBef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community.convio.com/t5/Program-Documents/bd-p/ProgramDocuments</a:t>
            </a:r>
            <a:r>
              <a:rPr lang="en-US" sz="1400" dirty="0" smtClean="0"/>
              <a:t>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Choices include: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Email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enews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(3-5 articles)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Shortened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enews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(1 article &amp; a blurb at the bottom)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Postcard – vertical or horizontal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eCard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style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eBlast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Event Email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Fundraising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Donation form – standard or sustaining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300" dirty="0" smtClean="0"/>
              <a:t>Examples of Standard </a:t>
            </a:r>
            <a:r>
              <a:rPr lang="en-US" sz="2300" dirty="0" err="1" smtClean="0"/>
              <a:t>eNews</a:t>
            </a:r>
            <a:r>
              <a:rPr lang="en-US" sz="2300" dirty="0" smtClean="0"/>
              <a:t>, Shortened </a:t>
            </a:r>
            <a:r>
              <a:rPr lang="en-US" sz="2300" dirty="0" err="1" smtClean="0"/>
              <a:t>eNews</a:t>
            </a:r>
            <a:r>
              <a:rPr lang="en-US" sz="2300" dirty="0" smtClean="0"/>
              <a:t> &amp; </a:t>
            </a:r>
            <a:r>
              <a:rPr lang="en-US" sz="2300" dirty="0" err="1" smtClean="0"/>
              <a:t>eBlast</a:t>
            </a:r>
            <a:endParaRPr lang="en-CA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881873" cy="48387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2895600" cy="484009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295400"/>
            <a:ext cx="3429000" cy="49695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95400"/>
            <a:ext cx="4024220" cy="49958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143000"/>
            <a:ext cx="392786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300" dirty="0" smtClean="0"/>
              <a:t>Your </a:t>
            </a:r>
            <a:r>
              <a:rPr lang="en-US" sz="2300" dirty="0" err="1" smtClean="0"/>
              <a:t>eNews</a:t>
            </a:r>
            <a:r>
              <a:rPr lang="en-US" sz="2300" dirty="0" smtClean="0"/>
              <a:t> Templates</a:t>
            </a:r>
            <a:endParaRPr lang="en-CA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LA_enews_standard_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53703"/>
            <a:ext cx="5029200" cy="5036394"/>
          </a:xfrm>
          <a:prstGeom prst="rect">
            <a:avLst/>
          </a:prstGeom>
          <a:ln>
            <a:solidFill>
              <a:srgbClr val="766A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LA_enews_shortened_tem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195299"/>
            <a:ext cx="4876800" cy="5267502"/>
          </a:xfrm>
          <a:prstGeom prst="rect">
            <a:avLst/>
          </a:prstGeom>
          <a:ln>
            <a:solidFill>
              <a:srgbClr val="766A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vent-email-template-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990600"/>
            <a:ext cx="4553785" cy="5715000"/>
          </a:xfrm>
          <a:prstGeom prst="rect">
            <a:avLst/>
          </a:prstGeom>
          <a:ln>
            <a:solidFill>
              <a:srgbClr val="766A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4191000" y="304800"/>
            <a:ext cx="4495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Banner is customizable to your event type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8382000" y="609600"/>
            <a:ext cx="381000" cy="4572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2484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62484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Shortened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62484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eCards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09" y="1066800"/>
            <a:ext cx="4958952" cy="545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4414838" cy="549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143000"/>
            <a:ext cx="4838391" cy="541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143000"/>
            <a:ext cx="4157792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371600"/>
            <a:ext cx="5210175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300" dirty="0" smtClean="0"/>
              <a:t>Your </a:t>
            </a:r>
            <a:r>
              <a:rPr lang="en-US" sz="2300" dirty="0" err="1" smtClean="0"/>
              <a:t>eCard</a:t>
            </a:r>
            <a:r>
              <a:rPr lang="en-US" sz="2300" dirty="0" smtClean="0"/>
              <a:t> Templates</a:t>
            </a:r>
            <a:endParaRPr lang="en-CA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ALA_ecard_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5326379" cy="5334000"/>
          </a:xfrm>
          <a:prstGeom prst="rect">
            <a:avLst/>
          </a:prstGeom>
          <a:ln>
            <a:solidFill>
              <a:srgbClr val="766A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card_horizo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870699"/>
            <a:ext cx="5334000" cy="5173751"/>
          </a:xfrm>
          <a:prstGeom prst="rect">
            <a:avLst/>
          </a:prstGeom>
          <a:ln>
            <a:solidFill>
              <a:srgbClr val="766A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card_vertical_v2.png"/>
          <p:cNvPicPr>
            <a:picLocks noChangeAspect="1"/>
          </p:cNvPicPr>
          <p:nvPr/>
        </p:nvPicPr>
        <p:blipFill>
          <a:blip r:embed="rId5" cstate="print"/>
          <a:srcRect b="36066"/>
          <a:stretch>
            <a:fillRect/>
          </a:stretch>
        </p:blipFill>
        <p:spPr>
          <a:xfrm>
            <a:off x="1676400" y="1828800"/>
            <a:ext cx="700394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3429000" y="304800"/>
            <a:ext cx="5257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Images are customizable to your event type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8305800" y="533400"/>
            <a:ext cx="381000" cy="4572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4102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58674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63246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 bwMode="auto">
          <a:xfrm>
            <a:off x="4191000" y="609600"/>
            <a:ext cx="457200" cy="762000"/>
          </a:xfrm>
          <a:prstGeom prst="downArrow">
            <a:avLst>
              <a:gd name="adj1" fmla="val 28508"/>
              <a:gd name="adj2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324600" cy="579438"/>
          </a:xfrm>
        </p:spPr>
        <p:txBody>
          <a:bodyPr/>
          <a:lstStyle/>
          <a:p>
            <a:pPr algn="l"/>
            <a:r>
              <a:rPr lang="en-US" dirty="0" smtClean="0"/>
              <a:t>Instructions</a:t>
            </a:r>
            <a:endParaRPr lang="en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1704988"/>
            <a:ext cx="8258204" cy="454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Your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group calendar includes the monthly deadlines for submitting a guide.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But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you can turn in a guide anytime before the deadline, just keep in mind we will only accept and build one (1) project a month.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Fill out the guide &amp; submit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images resized to the required dimensions to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getready@convio.com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Your submission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will be confirmed via email within 24 hours.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You will receive a test message in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5 business days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review.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Compile one list of edits/changes and submit within </a:t>
            </a:r>
            <a:r>
              <a:rPr lang="en-US" sz="1600" i="1" noProof="0" dirty="0" smtClean="0">
                <a:latin typeface="Arial" pitchFamily="34" charset="0"/>
                <a:cs typeface="Arial" pitchFamily="34" charset="0"/>
              </a:rPr>
              <a:t>5 business days </a:t>
            </a: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noProof="0" dirty="0" smtClean="0">
                <a:latin typeface="Arial" pitchFamily="34" charset="0"/>
                <a:cs typeface="Arial" pitchFamily="34" charset="0"/>
                <a:hlinkClick r:id="rId3"/>
              </a:rPr>
              <a:t>getready@convio.com</a:t>
            </a: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You will receive your final message for review in 1-3 business days.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With your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approval the email will be scheduled for launch, or the donation form will be available for use.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762000" cy="152400"/>
          </a:xfrm>
          <a:prstGeom prst="rect">
            <a:avLst/>
          </a:prstGeom>
        </p:spPr>
        <p:txBody>
          <a:bodyPr/>
          <a:lstStyle/>
          <a:p>
            <a:fld id="{8FD53FE2-1BF0-4554-ABF9-6945F973335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399"/>
            <a:ext cx="1905000" cy="14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9144000" cy="522287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Questions about monthly projects?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762001"/>
            <a:ext cx="508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743200" y="2971801"/>
            <a:ext cx="1676400" cy="1524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00600" y="1828801"/>
            <a:ext cx="1676400" cy="1524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6248400" y="1981201"/>
            <a:ext cx="2819400" cy="1219200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0" dirty="0" smtClean="0">
                <a:latin typeface="Arial" charset="0"/>
                <a:cs typeface="Arial" charset="0"/>
              </a:rPr>
              <a:t>Up next</a:t>
            </a:r>
            <a:r>
              <a:rPr lang="en-US" i="0" dirty="0" smtClean="0">
                <a:latin typeface="Arial" charset="0"/>
                <a:cs typeface="Arial" charset="0"/>
              </a:rPr>
              <a:t>: Sustainer Campaign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152400" y="3200401"/>
            <a:ext cx="2819400" cy="12192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Arial" charset="0"/>
                <a:cs typeface="Arial" charset="0"/>
              </a:rPr>
              <a:t>In Motion: </a:t>
            </a:r>
            <a:r>
              <a:rPr lang="en-US" i="0" dirty="0" err="1" smtClean="0">
                <a:latin typeface="Arial" charset="0"/>
                <a:cs typeface="Arial" charset="0"/>
              </a:rPr>
              <a:t>Housefile</a:t>
            </a:r>
            <a:r>
              <a:rPr lang="en-US" i="0" dirty="0" smtClean="0">
                <a:latin typeface="Arial" charset="0"/>
                <a:cs typeface="Arial" charset="0"/>
              </a:rPr>
              <a:t> Building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200400" y="1066801"/>
            <a:ext cx="1676400" cy="1524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107027">
            <a:off x="577667" y="795814"/>
            <a:ext cx="2819400" cy="12192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u="sng" dirty="0" smtClean="0">
                <a:latin typeface="Arial" charset="0"/>
                <a:cs typeface="Arial" charset="0"/>
              </a:rPr>
              <a:t>Upon Us: </a:t>
            </a:r>
            <a:r>
              <a:rPr lang="en-US" i="0" dirty="0" smtClean="0">
                <a:latin typeface="Arial" charset="0"/>
                <a:cs typeface="Arial" charset="0"/>
              </a:rPr>
              <a:t>First Monthly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Topics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Goals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Your </a:t>
            </a:r>
            <a:r>
              <a:rPr lang="en-US" dirty="0" err="1" smtClean="0"/>
              <a:t>Housefile</a:t>
            </a:r>
            <a:r>
              <a:rPr lang="en-US" dirty="0" smtClean="0"/>
              <a:t> Building Campaign</a:t>
            </a:r>
          </a:p>
          <a:p>
            <a:pPr lvl="1" eaLnBrk="1" hangingPunct="1"/>
            <a:r>
              <a:rPr lang="en-US" dirty="0" smtClean="0"/>
              <a:t>The moving pieces</a:t>
            </a:r>
          </a:p>
          <a:p>
            <a:pPr lvl="1" eaLnBrk="1" hangingPunct="1"/>
            <a:r>
              <a:rPr lang="en-US" dirty="0" smtClean="0"/>
              <a:t>Your </a:t>
            </a:r>
            <a:r>
              <a:rPr lang="en-US" dirty="0" smtClean="0"/>
              <a:t>feedback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Program Resources</a:t>
            </a:r>
          </a:p>
          <a:p>
            <a:pPr lvl="1" eaLnBrk="1" hangingPunct="1"/>
            <a:r>
              <a:rPr lang="en-US" dirty="0" smtClean="0"/>
              <a:t>Monthly projects</a:t>
            </a:r>
          </a:p>
          <a:p>
            <a:pPr lvl="1" eaLnBrk="1" hangingPunct="1"/>
            <a:r>
              <a:rPr lang="en-US" dirty="0" smtClean="0"/>
              <a:t>Campaigns: Up next – Sustained Giving!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Topics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Goals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Your </a:t>
            </a:r>
            <a:r>
              <a:rPr lang="en-US" dirty="0" err="1" smtClean="0"/>
              <a:t>Housefile</a:t>
            </a:r>
            <a:r>
              <a:rPr lang="en-US" dirty="0" smtClean="0"/>
              <a:t> Building Campaign</a:t>
            </a:r>
          </a:p>
          <a:p>
            <a:pPr lvl="1" eaLnBrk="1" hangingPunct="1"/>
            <a:r>
              <a:rPr lang="en-US" dirty="0" smtClean="0"/>
              <a:t>The moving pieces</a:t>
            </a:r>
          </a:p>
          <a:p>
            <a:pPr lvl="1" eaLnBrk="1" hangingPunct="1"/>
            <a:r>
              <a:rPr lang="en-US" dirty="0" smtClean="0"/>
              <a:t>Your </a:t>
            </a:r>
            <a:r>
              <a:rPr lang="en-US" dirty="0" smtClean="0"/>
              <a:t>feedback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Program Resources</a:t>
            </a:r>
          </a:p>
          <a:p>
            <a:pPr lvl="1" eaLnBrk="1" hangingPunct="1"/>
            <a:r>
              <a:rPr lang="en-US" dirty="0" smtClean="0"/>
              <a:t>Monthly projects</a:t>
            </a:r>
          </a:p>
          <a:p>
            <a:pPr lvl="1" eaLnBrk="1" hangingPunct="1"/>
            <a:r>
              <a:rPr lang="en-US" dirty="0" smtClean="0"/>
              <a:t>Campaigns: Up next – Sustained Giving!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34963"/>
            <a:ext cx="7993062" cy="522287"/>
          </a:xfrm>
        </p:spPr>
        <p:txBody>
          <a:bodyPr/>
          <a:lstStyle/>
          <a:p>
            <a:pPr eaLnBrk="1" hangingPunct="1"/>
            <a:r>
              <a:rPr lang="en-US" smtClean="0"/>
              <a:t>Next Steps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HFB campaigns</a:t>
            </a:r>
          </a:p>
          <a:p>
            <a:pPr lvl="1" eaLnBrk="1" hangingPunct="1"/>
            <a:r>
              <a:rPr lang="en-US" sz="2000" dirty="0" smtClean="0"/>
              <a:t>Review and revisions week of Feb 20 – Adam and Taylor working with the “HFB work team”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Monthly Project: First monthly project guide due Monday, Feb 27.  See Guides on Community: </a:t>
            </a:r>
            <a:r>
              <a:rPr lang="en-US" sz="2400" dirty="0" smtClean="0">
                <a:hlinkClick r:id="rId3"/>
              </a:rPr>
              <a:t>http://community.convio.com/t5/Program-Documents/bd-p/ProgramDocuments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Adam &amp; Taylor will work with Sustained Giving campaign work group 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Next Webinar: </a:t>
            </a:r>
            <a:r>
              <a:rPr lang="en-US" sz="2400" b="1" dirty="0" smtClean="0"/>
              <a:t>Sustained Giving Campaign &amp; HFB follow up</a:t>
            </a:r>
            <a:r>
              <a:rPr lang="en-US" sz="2400" dirty="0" smtClean="0"/>
              <a:t> - </a:t>
            </a:r>
            <a:r>
              <a:rPr lang="en-US" sz="2000" dirty="0" smtClean="0"/>
              <a:t>Wednesday, Feb 29 at 11am CT (12pm ET)</a:t>
            </a:r>
          </a:p>
          <a:p>
            <a:pPr eaLnBrk="1" hangingPunct="1"/>
            <a:endParaRPr lang="en-US" sz="2400" u="sng" dirty="0" smtClean="0"/>
          </a:p>
          <a:p>
            <a:pPr eaLnBrk="1" hangingPunct="1">
              <a:buFont typeface="Arial" pitchFamily="34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Go! Program Key 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Increase online fundraising activity and results, ultimately increasing net new revenue. 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Improve the experience of users engaging with ALA online. 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Enhance the relationship between constituents and the ALA via meaningful communication and relationship pathways. 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/>
              <a:t>Equip all ALA staff with the training and tools needed to efficiently and effectively achieve the above. </a:t>
            </a:r>
          </a:p>
        </p:txBody>
      </p:sp>
      <p:sp>
        <p:nvSpPr>
          <p:cNvPr id="4" name="5-Point Star 3"/>
          <p:cNvSpPr/>
          <p:nvPr/>
        </p:nvSpPr>
        <p:spPr bwMode="auto">
          <a:xfrm>
            <a:off x="1905000" y="2590800"/>
            <a:ext cx="3810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286000" y="4038600"/>
            <a:ext cx="3810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C898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Topics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Goals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Your </a:t>
            </a:r>
            <a:r>
              <a:rPr lang="en-US" dirty="0" err="1" smtClean="0"/>
              <a:t>Housefile</a:t>
            </a:r>
            <a:r>
              <a:rPr lang="en-US" dirty="0" smtClean="0"/>
              <a:t> Building Campaign</a:t>
            </a:r>
          </a:p>
          <a:p>
            <a:pPr lvl="1" eaLnBrk="1" hangingPunct="1"/>
            <a:r>
              <a:rPr lang="en-US" dirty="0" smtClean="0"/>
              <a:t>The moving pieces</a:t>
            </a:r>
          </a:p>
          <a:p>
            <a:pPr lvl="1" eaLnBrk="1" hangingPunct="1"/>
            <a:r>
              <a:rPr lang="en-US" dirty="0" smtClean="0"/>
              <a:t>Your </a:t>
            </a:r>
            <a:r>
              <a:rPr lang="en-US" dirty="0" smtClean="0"/>
              <a:t>feedback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Program Resources</a:t>
            </a:r>
          </a:p>
          <a:p>
            <a:pPr lvl="1" eaLnBrk="1" hangingPunct="1"/>
            <a:r>
              <a:rPr lang="en-US" dirty="0" smtClean="0"/>
              <a:t>Monthly projects</a:t>
            </a:r>
          </a:p>
          <a:p>
            <a:pPr lvl="1" eaLnBrk="1" hangingPunct="1"/>
            <a:r>
              <a:rPr lang="en-US" dirty="0" smtClean="0"/>
              <a:t>Campaigns: Up next – Sustained Giving!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algn="ctr">
              <a:lnSpc>
                <a:spcPct val="90000"/>
              </a:lnSpc>
              <a:buClr>
                <a:schemeClr val="accent2"/>
              </a:buClr>
              <a:buSzPct val="85000"/>
              <a:buFont typeface="Arial" pitchFamily="34" charset="0"/>
              <a:buNone/>
            </a:pPr>
            <a:r>
              <a:rPr lang="en-US" sz="4400" b="1" i="0" dirty="0" smtClean="0">
                <a:solidFill>
                  <a:schemeClr val="bg1"/>
                </a:solidFill>
              </a:rPr>
              <a:t>HFB campaign revealed</a:t>
            </a:r>
            <a:endParaRPr lang="en-US" sz="2800" b="1" i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85" r="5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landing page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1092200"/>
            <a:ext cx="863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 smtClean="0"/>
              <a:t>	</a:t>
            </a:r>
          </a:p>
          <a:p>
            <a:pPr lvl="1">
              <a:buFont typeface="Arial" pitchFamily="34" charset="0"/>
              <a:buChar char="•"/>
            </a:pPr>
            <a:endParaRPr lang="en-US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5067399" cy="53435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6248400"/>
            <a:ext cx="1371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 Up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91200" y="1219200"/>
            <a:ext cx="3352800" cy="5181600"/>
          </a:xfrm>
          <a:prstGeom prst="rect">
            <a:avLst/>
          </a:prstGeom>
        </p:spPr>
        <p:txBody>
          <a:bodyPr/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Constituent receives email and is prompted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visit the landing  page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■"/>
              <a:tabLst/>
              <a:defRPr/>
            </a:pPr>
            <a:r>
              <a:rPr lang="en-US" sz="2800" i="0" kern="0" dirty="0" smtClean="0">
                <a:latin typeface="+mn-lt"/>
                <a:cs typeface="+mn-cs"/>
              </a:rPr>
              <a:t>Sign up for incentive and to be a part of campaign &amp; sign up for new constituents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an e-Card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1092200"/>
            <a:ext cx="863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 smtClean="0"/>
              <a:t>	</a:t>
            </a:r>
          </a:p>
          <a:p>
            <a:pPr lvl="1">
              <a:buFont typeface="Arial" pitchFamily="34" charset="0"/>
              <a:buChar char="•"/>
            </a:pPr>
            <a:endParaRPr lang="en-US" i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66800"/>
            <a:ext cx="3810000" cy="5181600"/>
          </a:xfrm>
          <a:prstGeom prst="rect">
            <a:avLst/>
          </a:prstGeom>
        </p:spPr>
        <p:txBody>
          <a:bodyPr/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constituent enters the contest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■"/>
              <a:tabLst/>
              <a:defRPr/>
            </a:pPr>
            <a:r>
              <a:rPr lang="en-US" sz="2800" i="0" kern="0" dirty="0" smtClean="0">
                <a:latin typeface="+mn-lt"/>
                <a:cs typeface="+mn-cs"/>
              </a:rPr>
              <a:t>Prompted to send e-Cards / spread the word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461330" cy="55753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6248400"/>
            <a:ext cx="24384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Spread the word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4860" y="168261"/>
            <a:ext cx="6123540" cy="663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08" name="Group 84"/>
          <p:cNvGrpSpPr>
            <a:grpSpLocks noChangeAspect="1"/>
          </p:cNvGrpSpPr>
          <p:nvPr/>
        </p:nvGrpSpPr>
        <p:grpSpPr bwMode="auto">
          <a:xfrm>
            <a:off x="0" y="808653"/>
            <a:ext cx="4914122" cy="4914123"/>
            <a:chOff x="0" y="104"/>
            <a:chExt cx="632" cy="632"/>
          </a:xfrm>
        </p:grpSpPr>
        <p:sp>
          <p:nvSpPr>
            <p:cNvPr id="1111" name="Rectangle 87">
              <a:hlinkClick r:id="rId4" tooltip="Visit Our Website"/>
            </p:cNvPr>
            <p:cNvSpPr>
              <a:spLocks noChangeAspect="1" noChangeArrowheads="1"/>
            </p:cNvSpPr>
            <p:nvPr/>
          </p:nvSpPr>
          <p:spPr bwMode="auto">
            <a:xfrm>
              <a:off x="0" y="109"/>
              <a:ext cx="42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>
              <a:hlinkClick r:id="rId5" tooltip="Tell A Friend"/>
            </p:cNvPr>
            <p:cNvSpPr>
              <a:spLocks noChangeAspect="1" noChangeArrowheads="1"/>
            </p:cNvSpPr>
            <p:nvPr/>
          </p:nvSpPr>
          <p:spPr bwMode="auto">
            <a:xfrm>
              <a:off x="53" y="109"/>
              <a:ext cx="7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89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135" y="109"/>
              <a:ext cx="4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90">
              <a:hlinkClick r:id="rId7" tooltip="Share thi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443" y="104"/>
              <a:ext cx="92" cy="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Rectangle 91">
              <a:hlinkClick r:id="rId8" tooltip="enter in our drawing right now online »"/>
            </p:cNvPr>
            <p:cNvSpPr>
              <a:spLocks noChangeAspect="1" noChangeArrowheads="1"/>
            </p:cNvSpPr>
            <p:nvPr/>
          </p:nvSpPr>
          <p:spPr bwMode="auto">
            <a:xfrm>
              <a:off x="0" y="279"/>
              <a:ext cx="400" cy="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Rectangle 93">
              <a:hlinkClick r:id="rId9" tooltip="opt out of future email about this contest"/>
            </p:cNvPr>
            <p:cNvSpPr>
              <a:spLocks noChangeAspect="1" noChangeArrowheads="1"/>
            </p:cNvSpPr>
            <p:nvPr/>
          </p:nvSpPr>
          <p:spPr bwMode="auto">
            <a:xfrm>
              <a:off x="0" y="671"/>
              <a:ext cx="380" cy="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>
              <a:hlinkClick r:id="rId8" tooltip="Campaign Image"/>
            </p:cNvPr>
            <p:cNvSpPr>
              <a:spLocks noChangeAspect="1" noChangeArrowheads="1"/>
            </p:cNvSpPr>
            <p:nvPr/>
          </p:nvSpPr>
          <p:spPr bwMode="auto">
            <a:xfrm>
              <a:off x="354" y="153"/>
              <a:ext cx="192" cy="1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Rectangle 95">
              <a:hlinkClick r:id="rId8" tooltip="Enter to Win"/>
            </p:cNvPr>
            <p:cNvSpPr>
              <a:spLocks noChangeAspect="1" noChangeArrowheads="1"/>
            </p:cNvSpPr>
            <p:nvPr/>
          </p:nvSpPr>
          <p:spPr bwMode="auto">
            <a:xfrm>
              <a:off x="355" y="280"/>
              <a:ext cx="192" cy="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96">
              <a:hlinkClick r:id="rId10" tooltip="Follow Us on Twitter"/>
            </p:cNvPr>
            <p:cNvSpPr>
              <a:spLocks noChangeAspect="1" noChangeArrowheads="1"/>
            </p:cNvSpPr>
            <p:nvPr/>
          </p:nvSpPr>
          <p:spPr bwMode="auto">
            <a:xfrm>
              <a:off x="568" y="70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97">
              <a:hlinkClick r:id="rId11" tooltip="Join U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590" y="70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98">
              <a:hlinkClick r:id="rId12" tooltip="Join Us on YouTube"/>
            </p:cNvPr>
            <p:cNvSpPr>
              <a:spLocks noChangeAspect="1" noChangeArrowheads="1"/>
            </p:cNvSpPr>
            <p:nvPr/>
          </p:nvSpPr>
          <p:spPr bwMode="auto">
            <a:xfrm>
              <a:off x="612" y="70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Rectangle 99">
              <a:hlinkClick r:id="rId9" tooltip="Unsubscribe"/>
            </p:cNvPr>
            <p:cNvSpPr>
              <a:spLocks noChangeAspect="1" noChangeArrowheads="1"/>
            </p:cNvSpPr>
            <p:nvPr/>
          </p:nvSpPr>
          <p:spPr bwMode="auto">
            <a:xfrm>
              <a:off x="375" y="723"/>
              <a:ext cx="61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Rectangle 100">
              <a:hlinkClick r:id="rId13" tooltip="Visit our web site"/>
            </p:cNvPr>
            <p:cNvSpPr>
              <a:spLocks noChangeAspect="1" noChangeArrowheads="1"/>
            </p:cNvSpPr>
            <p:nvPr/>
          </p:nvSpPr>
          <p:spPr bwMode="auto">
            <a:xfrm>
              <a:off x="444" y="723"/>
              <a:ext cx="85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Rectangle 101">
              <a:hlinkClick r:id="rId14" tooltip="Contact Us"/>
            </p:cNvPr>
            <p:cNvSpPr>
              <a:spLocks noChangeAspect="1" noChangeArrowheads="1"/>
            </p:cNvSpPr>
            <p:nvPr/>
          </p:nvSpPr>
          <p:spPr bwMode="auto">
            <a:xfrm>
              <a:off x="537" y="723"/>
              <a:ext cx="53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102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598" y="723"/>
              <a:ext cx="34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9" name="Picture 138" descr="email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" y="228600"/>
            <a:ext cx="5582542" cy="6082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200" y="1092200"/>
            <a:ext cx="863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 smtClean="0"/>
              <a:t>	</a:t>
            </a:r>
          </a:p>
          <a:p>
            <a:pPr lvl="1">
              <a:buFont typeface="Arial" pitchFamily="34" charset="0"/>
              <a:buChar char="•"/>
            </a:pPr>
            <a:endParaRPr lang="en-US" i="0" dirty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43000" y="304800"/>
            <a:ext cx="4960857" cy="6344920"/>
            <a:chOff x="0" y="0"/>
            <a:chExt cx="638" cy="816"/>
          </a:xfrm>
        </p:grpSpPr>
        <p:sp>
          <p:nvSpPr>
            <p:cNvPr id="1028" name="Rectangle 4">
              <a:hlinkClick r:id="rId6" tooltip="American Lung Association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38" cy="1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>
              <a:hlinkClick r:id="rId4" tooltip="Visit Our Website"/>
            </p:cNvPr>
            <p:cNvSpPr>
              <a:spLocks noChangeAspect="1" noChangeArrowheads="1"/>
            </p:cNvSpPr>
            <p:nvPr/>
          </p:nvSpPr>
          <p:spPr bwMode="auto">
            <a:xfrm>
              <a:off x="0" y="113"/>
              <a:ext cx="32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hlinkClick r:id="rId5" tooltip="Tell A Friend"/>
            </p:cNvPr>
            <p:cNvSpPr>
              <a:spLocks noChangeAspect="1" noChangeArrowheads="1"/>
            </p:cNvSpPr>
            <p:nvPr/>
          </p:nvSpPr>
          <p:spPr bwMode="auto">
            <a:xfrm>
              <a:off x="43" y="113"/>
              <a:ext cx="7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125" y="113"/>
              <a:ext cx="4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>
              <a:hlinkClick r:id="rId7" tooltip="Share thi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434" y="108"/>
              <a:ext cx="92" cy="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9">
              <a:hlinkClick r:id="rId5" tooltip="sending eCards to family and friends"/>
            </p:cNvPr>
            <p:cNvSpPr>
              <a:spLocks noChangeAspect="1" noChangeArrowheads="1"/>
            </p:cNvSpPr>
            <p:nvPr/>
          </p:nvSpPr>
          <p:spPr bwMode="auto">
            <a:xfrm>
              <a:off x="156" y="248"/>
              <a:ext cx="231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10">
              <a:hlinkClick r:id="rId5" tooltip="using our online form"/>
            </p:cNvPr>
            <p:cNvSpPr>
              <a:spLocks noChangeAspect="1" noChangeArrowheads="1"/>
            </p:cNvSpPr>
            <p:nvPr/>
          </p:nvSpPr>
          <p:spPr bwMode="auto">
            <a:xfrm>
              <a:off x="0" y="335"/>
              <a:ext cx="102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>
              <a:hlinkClick r:id="rId9" tooltip="opt out of future email about this contest"/>
            </p:cNvPr>
            <p:cNvSpPr>
              <a:spLocks noChangeAspect="1" noChangeArrowheads="1"/>
            </p:cNvSpPr>
            <p:nvPr/>
          </p:nvSpPr>
          <p:spPr bwMode="auto">
            <a:xfrm>
              <a:off x="0" y="784"/>
              <a:ext cx="370" cy="3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>
              <a:hlinkClick r:id="rId5" tooltip="Campaign Image"/>
            </p:cNvPr>
            <p:cNvSpPr>
              <a:spLocks noChangeAspect="1" noChangeArrowheads="1"/>
            </p:cNvSpPr>
            <p:nvPr/>
          </p:nvSpPr>
          <p:spPr bwMode="auto">
            <a:xfrm>
              <a:off x="344" y="157"/>
              <a:ext cx="192" cy="1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>
              <a:hlinkClick r:id="rId5" tooltip="Send eCards"/>
            </p:cNvPr>
            <p:cNvSpPr>
              <a:spLocks noChangeAspect="1" noChangeArrowheads="1"/>
            </p:cNvSpPr>
            <p:nvPr/>
          </p:nvSpPr>
          <p:spPr bwMode="auto">
            <a:xfrm>
              <a:off x="345" y="275"/>
              <a:ext cx="192" cy="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>
              <a:hlinkClick r:id="rId10" tooltip="Follow Us on Twitter"/>
            </p:cNvPr>
            <p:cNvSpPr>
              <a:spLocks noChangeAspect="1" noChangeArrowheads="1"/>
            </p:cNvSpPr>
            <p:nvPr/>
          </p:nvSpPr>
          <p:spPr bwMode="auto">
            <a:xfrm>
              <a:off x="558" y="735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">
              <a:hlinkClick r:id="rId11" tooltip="Join U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580" y="735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>
              <a:hlinkClick r:id="rId12" tooltip="Join Us on YouTube"/>
            </p:cNvPr>
            <p:cNvSpPr>
              <a:spLocks noChangeAspect="1" noChangeArrowheads="1"/>
            </p:cNvSpPr>
            <p:nvPr/>
          </p:nvSpPr>
          <p:spPr bwMode="auto">
            <a:xfrm>
              <a:off x="602" y="735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>
              <a:hlinkClick r:id="rId9" tooltip="Unsubscribe"/>
            </p:cNvPr>
            <p:cNvSpPr>
              <a:spLocks noChangeAspect="1" noChangeArrowheads="1"/>
            </p:cNvSpPr>
            <p:nvPr/>
          </p:nvSpPr>
          <p:spPr bwMode="auto">
            <a:xfrm>
              <a:off x="365" y="758"/>
              <a:ext cx="61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>
              <a:hlinkClick r:id="rId13" tooltip="Visit our web site"/>
            </p:cNvPr>
            <p:cNvSpPr>
              <a:spLocks noChangeAspect="1" noChangeArrowheads="1"/>
            </p:cNvSpPr>
            <p:nvPr/>
          </p:nvSpPr>
          <p:spPr bwMode="auto">
            <a:xfrm>
              <a:off x="434" y="758"/>
              <a:ext cx="85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hlinkClick r:id="rId14" tooltip="Contact Us"/>
            </p:cNvPr>
            <p:cNvSpPr>
              <a:spLocks noChangeAspect="1" noChangeArrowheads="1"/>
            </p:cNvSpPr>
            <p:nvPr/>
          </p:nvSpPr>
          <p:spPr bwMode="auto">
            <a:xfrm>
              <a:off x="527" y="758"/>
              <a:ext cx="53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588" y="758"/>
              <a:ext cx="34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28600" y="6248400"/>
            <a:ext cx="990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524000" y="5638800"/>
            <a:ext cx="990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2</a:t>
            </a:r>
            <a:endParaRPr lang="en-US" dirty="0"/>
          </a:p>
        </p:txBody>
      </p:sp>
      <p:grpSp>
        <p:nvGrpSpPr>
          <p:cNvPr id="1094" name="Group 70"/>
          <p:cNvGrpSpPr>
            <a:grpSpLocks noChangeAspect="1"/>
          </p:cNvGrpSpPr>
          <p:nvPr/>
        </p:nvGrpSpPr>
        <p:grpSpPr bwMode="auto">
          <a:xfrm>
            <a:off x="0" y="1047750"/>
            <a:ext cx="5924550" cy="3295650"/>
            <a:chOff x="0" y="110"/>
            <a:chExt cx="622" cy="346"/>
          </a:xfrm>
        </p:grpSpPr>
        <p:sp>
          <p:nvSpPr>
            <p:cNvPr id="1097" name="Rectangle 73">
              <a:hlinkClick r:id="rId4" tooltip="Visit Our Website"/>
            </p:cNvPr>
            <p:cNvSpPr>
              <a:spLocks noChangeAspect="1" noChangeArrowheads="1"/>
            </p:cNvSpPr>
            <p:nvPr/>
          </p:nvSpPr>
          <p:spPr bwMode="auto">
            <a:xfrm>
              <a:off x="0" y="115"/>
              <a:ext cx="32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>
              <a:hlinkClick r:id="rId5" tooltip="Tell A Friend"/>
            </p:cNvPr>
            <p:cNvSpPr>
              <a:spLocks noChangeAspect="1" noChangeArrowheads="1"/>
            </p:cNvSpPr>
            <p:nvPr/>
          </p:nvSpPr>
          <p:spPr bwMode="auto">
            <a:xfrm>
              <a:off x="43" y="115"/>
              <a:ext cx="7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125" y="115"/>
              <a:ext cx="4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>
              <a:hlinkClick r:id="rId7" tooltip="Share thi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434" y="110"/>
              <a:ext cx="92" cy="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>
              <a:hlinkClick r:id="rId10" tooltip="Follow Us on Twitter"/>
            </p:cNvPr>
            <p:cNvSpPr>
              <a:spLocks noChangeAspect="1" noChangeArrowheads="1"/>
            </p:cNvSpPr>
            <p:nvPr/>
          </p:nvSpPr>
          <p:spPr bwMode="auto">
            <a:xfrm>
              <a:off x="558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>
              <a:hlinkClick r:id="rId11" tooltip="Join U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580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>
              <a:hlinkClick r:id="rId12" tooltip="Join Us on YouTube"/>
            </p:cNvPr>
            <p:cNvSpPr>
              <a:spLocks noChangeAspect="1" noChangeArrowheads="1"/>
            </p:cNvSpPr>
            <p:nvPr/>
          </p:nvSpPr>
          <p:spPr bwMode="auto">
            <a:xfrm>
              <a:off x="602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>
              <a:hlinkClick r:id="rId9" tooltip="Unsubscribe"/>
            </p:cNvPr>
            <p:cNvSpPr>
              <a:spLocks noChangeAspect="1" noChangeArrowheads="1"/>
            </p:cNvSpPr>
            <p:nvPr/>
          </p:nvSpPr>
          <p:spPr bwMode="auto">
            <a:xfrm>
              <a:off x="365" y="443"/>
              <a:ext cx="61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>
              <a:hlinkClick r:id="rId13" tooltip="Visit our web site"/>
            </p:cNvPr>
            <p:cNvSpPr>
              <a:spLocks noChangeAspect="1" noChangeArrowheads="1"/>
            </p:cNvSpPr>
            <p:nvPr/>
          </p:nvSpPr>
          <p:spPr bwMode="auto">
            <a:xfrm>
              <a:off x="434" y="443"/>
              <a:ext cx="85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>
              <a:hlinkClick r:id="rId14" tooltip="Contact Us"/>
            </p:cNvPr>
            <p:cNvSpPr>
              <a:spLocks noChangeAspect="1" noChangeArrowheads="1"/>
            </p:cNvSpPr>
            <p:nvPr/>
          </p:nvSpPr>
          <p:spPr bwMode="auto">
            <a:xfrm>
              <a:off x="527" y="443"/>
              <a:ext cx="53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588" y="443"/>
              <a:ext cx="34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0" name="Picture 139" descr="email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28800" y="352425"/>
            <a:ext cx="6915150" cy="650557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057400" y="5257800"/>
            <a:ext cx="990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3</a:t>
            </a:r>
            <a:endParaRPr lang="en-US" dirty="0"/>
          </a:p>
        </p:txBody>
      </p:sp>
      <p:grpSp>
        <p:nvGrpSpPr>
          <p:cNvPr id="1080" name="Group 56"/>
          <p:cNvGrpSpPr>
            <a:grpSpLocks noChangeAspect="1"/>
          </p:cNvGrpSpPr>
          <p:nvPr/>
        </p:nvGrpSpPr>
        <p:grpSpPr bwMode="auto">
          <a:xfrm>
            <a:off x="2510192" y="685800"/>
            <a:ext cx="6633808" cy="5781675"/>
            <a:chOff x="0" y="0"/>
            <a:chExt cx="724" cy="631"/>
          </a:xfrm>
        </p:grpSpPr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724" cy="631"/>
            </a:xfrm>
            <a:prstGeom prst="rect">
              <a:avLst/>
            </a:prstGeom>
            <a:noFill/>
          </p:spPr>
        </p:pic>
        <p:sp>
          <p:nvSpPr>
            <p:cNvPr id="1082" name="Rectangle 58">
              <a:hlinkClick r:id="rId6" tooltip="American Lung Association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38" cy="1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59">
              <a:hlinkClick r:id="rId4" tooltip="Visit Our Website"/>
            </p:cNvPr>
            <p:cNvSpPr>
              <a:spLocks noChangeAspect="1" noChangeArrowheads="1"/>
            </p:cNvSpPr>
            <p:nvPr/>
          </p:nvSpPr>
          <p:spPr bwMode="auto">
            <a:xfrm>
              <a:off x="0" y="115"/>
              <a:ext cx="32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60">
              <a:hlinkClick r:id="rId5" tooltip="Tell A Friend"/>
            </p:cNvPr>
            <p:cNvSpPr>
              <a:spLocks noChangeAspect="1" noChangeArrowheads="1"/>
            </p:cNvSpPr>
            <p:nvPr/>
          </p:nvSpPr>
          <p:spPr bwMode="auto">
            <a:xfrm>
              <a:off x="43" y="115"/>
              <a:ext cx="7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125" y="115"/>
              <a:ext cx="4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Rectangle 62">
              <a:hlinkClick r:id="rId7" tooltip="Share thi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434" y="110"/>
              <a:ext cx="92" cy="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>
              <a:hlinkClick r:id="rId10" tooltip="Follow Us on Twitter"/>
            </p:cNvPr>
            <p:cNvSpPr>
              <a:spLocks noChangeAspect="1" noChangeArrowheads="1"/>
            </p:cNvSpPr>
            <p:nvPr/>
          </p:nvSpPr>
          <p:spPr bwMode="auto">
            <a:xfrm>
              <a:off x="558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>
              <a:hlinkClick r:id="rId11" tooltip="Join Us on Facebook"/>
            </p:cNvPr>
            <p:cNvSpPr>
              <a:spLocks noChangeAspect="1" noChangeArrowheads="1"/>
            </p:cNvSpPr>
            <p:nvPr/>
          </p:nvSpPr>
          <p:spPr bwMode="auto">
            <a:xfrm>
              <a:off x="580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65">
              <a:hlinkClick r:id="rId12" tooltip="Join Us on YouTube"/>
            </p:cNvPr>
            <p:cNvSpPr>
              <a:spLocks noChangeAspect="1" noChangeArrowheads="1"/>
            </p:cNvSpPr>
            <p:nvPr/>
          </p:nvSpPr>
          <p:spPr bwMode="auto">
            <a:xfrm>
              <a:off x="602" y="420"/>
              <a:ext cx="19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66">
              <a:hlinkClick r:id="rId9" tooltip="Unsubscribe"/>
            </p:cNvPr>
            <p:cNvSpPr>
              <a:spLocks noChangeAspect="1" noChangeArrowheads="1"/>
            </p:cNvSpPr>
            <p:nvPr/>
          </p:nvSpPr>
          <p:spPr bwMode="auto">
            <a:xfrm>
              <a:off x="365" y="443"/>
              <a:ext cx="61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>
              <a:hlinkClick r:id="rId13" tooltip="Visit our web site"/>
            </p:cNvPr>
            <p:cNvSpPr>
              <a:spLocks noChangeAspect="1" noChangeArrowheads="1"/>
            </p:cNvSpPr>
            <p:nvPr/>
          </p:nvSpPr>
          <p:spPr bwMode="auto">
            <a:xfrm>
              <a:off x="434" y="443"/>
              <a:ext cx="85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68">
              <a:hlinkClick r:id="rId14" tooltip="Contact Us"/>
            </p:cNvPr>
            <p:cNvSpPr>
              <a:spLocks noChangeAspect="1" noChangeArrowheads="1"/>
            </p:cNvSpPr>
            <p:nvPr/>
          </p:nvSpPr>
          <p:spPr bwMode="auto">
            <a:xfrm>
              <a:off x="527" y="443"/>
              <a:ext cx="53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>
              <a:hlinkClick r:id="rId6" tooltip="Donate"/>
            </p:cNvPr>
            <p:cNvSpPr>
              <a:spLocks noChangeAspect="1" noChangeArrowheads="1"/>
            </p:cNvSpPr>
            <p:nvPr/>
          </p:nvSpPr>
          <p:spPr bwMode="auto">
            <a:xfrm>
              <a:off x="588" y="443"/>
              <a:ext cx="34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114800" y="5715000"/>
            <a:ext cx="9906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766A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Topics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Goals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Your </a:t>
            </a:r>
            <a:r>
              <a:rPr lang="en-US" dirty="0" err="1" smtClean="0"/>
              <a:t>Housefile</a:t>
            </a:r>
            <a:r>
              <a:rPr lang="en-US" dirty="0" smtClean="0"/>
              <a:t> Building Campaign</a:t>
            </a:r>
          </a:p>
          <a:p>
            <a:pPr lvl="1" eaLnBrk="1" hangingPunct="1"/>
            <a:r>
              <a:rPr lang="en-US" dirty="0" smtClean="0"/>
              <a:t>The moving pieces</a:t>
            </a:r>
          </a:p>
          <a:p>
            <a:pPr lvl="1" eaLnBrk="1" hangingPunct="1"/>
            <a:r>
              <a:rPr lang="en-US" dirty="0" smtClean="0"/>
              <a:t>Your </a:t>
            </a:r>
            <a:r>
              <a:rPr lang="en-US" dirty="0" smtClean="0"/>
              <a:t>feedback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Program Resources</a:t>
            </a:r>
          </a:p>
          <a:p>
            <a:pPr lvl="1" eaLnBrk="1" hangingPunct="1"/>
            <a:r>
              <a:rPr lang="en-US" dirty="0" smtClean="0"/>
              <a:t>Monthly projects</a:t>
            </a:r>
          </a:p>
          <a:p>
            <a:pPr lvl="1" eaLnBrk="1" hangingPunct="1"/>
            <a:r>
              <a:rPr lang="en-US" dirty="0" smtClean="0"/>
              <a:t>Campaigns: Up next – Sustained Giving!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2005">
  <a:themeElements>
    <a:clrScheme name="pptTemplate2005 16">
      <a:dk1>
        <a:srgbClr val="292929"/>
      </a:dk1>
      <a:lt1>
        <a:srgbClr val="FFFFFF"/>
      </a:lt1>
      <a:dk2>
        <a:srgbClr val="29006A"/>
      </a:dk2>
      <a:lt2>
        <a:srgbClr val="BDBDBD"/>
      </a:lt2>
      <a:accent1>
        <a:srgbClr val="DFEEF0"/>
      </a:accent1>
      <a:accent2>
        <a:srgbClr val="006F82"/>
      </a:accent2>
      <a:accent3>
        <a:srgbClr val="FFFFFF"/>
      </a:accent3>
      <a:accent4>
        <a:srgbClr val="212121"/>
      </a:accent4>
      <a:accent5>
        <a:srgbClr val="ECF5F6"/>
      </a:accent5>
      <a:accent6>
        <a:srgbClr val="006475"/>
      </a:accent6>
      <a:hlink>
        <a:srgbClr val="FFBA00"/>
      </a:hlink>
      <a:folHlink>
        <a:srgbClr val="B7D31B"/>
      </a:folHlink>
    </a:clrScheme>
    <a:fontScheme name="pptTemplate20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tTemplate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2005 13">
        <a:dk1>
          <a:srgbClr val="111111"/>
        </a:dk1>
        <a:lt1>
          <a:srgbClr val="FFFFFF"/>
        </a:lt1>
        <a:dk2>
          <a:srgbClr val="111111"/>
        </a:dk2>
        <a:lt2>
          <a:srgbClr val="BDBDBD"/>
        </a:lt2>
        <a:accent1>
          <a:srgbClr val="DFEEF0"/>
        </a:accent1>
        <a:accent2>
          <a:srgbClr val="006F82"/>
        </a:accent2>
        <a:accent3>
          <a:srgbClr val="FFFFFF"/>
        </a:accent3>
        <a:accent4>
          <a:srgbClr val="0D0D0D"/>
        </a:accent4>
        <a:accent5>
          <a:srgbClr val="ECF5F6"/>
        </a:accent5>
        <a:accent6>
          <a:srgbClr val="006475"/>
        </a:accent6>
        <a:hlink>
          <a:srgbClr val="29006A"/>
        </a:hlink>
        <a:folHlink>
          <a:srgbClr val="FFB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14">
        <a:dk1>
          <a:srgbClr val="111111"/>
        </a:dk1>
        <a:lt1>
          <a:srgbClr val="FFFFFF"/>
        </a:lt1>
        <a:dk2>
          <a:srgbClr val="292929"/>
        </a:dk2>
        <a:lt2>
          <a:srgbClr val="BDBDBD"/>
        </a:lt2>
        <a:accent1>
          <a:srgbClr val="DFEEF0"/>
        </a:accent1>
        <a:accent2>
          <a:srgbClr val="006F82"/>
        </a:accent2>
        <a:accent3>
          <a:srgbClr val="FFFFFF"/>
        </a:accent3>
        <a:accent4>
          <a:srgbClr val="0D0D0D"/>
        </a:accent4>
        <a:accent5>
          <a:srgbClr val="ECF5F6"/>
        </a:accent5>
        <a:accent6>
          <a:srgbClr val="006475"/>
        </a:accent6>
        <a:hlink>
          <a:srgbClr val="29006A"/>
        </a:hlink>
        <a:folHlink>
          <a:srgbClr val="FFB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15">
        <a:dk1>
          <a:srgbClr val="111111"/>
        </a:dk1>
        <a:lt1>
          <a:srgbClr val="FFFFFF"/>
        </a:lt1>
        <a:dk2>
          <a:srgbClr val="29006A"/>
        </a:dk2>
        <a:lt2>
          <a:srgbClr val="BDBDBD"/>
        </a:lt2>
        <a:accent1>
          <a:srgbClr val="DFEEF0"/>
        </a:accent1>
        <a:accent2>
          <a:srgbClr val="006F82"/>
        </a:accent2>
        <a:accent3>
          <a:srgbClr val="FFFFFF"/>
        </a:accent3>
        <a:accent4>
          <a:srgbClr val="0D0D0D"/>
        </a:accent4>
        <a:accent5>
          <a:srgbClr val="ECF5F6"/>
        </a:accent5>
        <a:accent6>
          <a:srgbClr val="006475"/>
        </a:accent6>
        <a:hlink>
          <a:srgbClr val="FFBA00"/>
        </a:hlink>
        <a:folHlink>
          <a:srgbClr val="B7D3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2005 16">
        <a:dk1>
          <a:srgbClr val="292929"/>
        </a:dk1>
        <a:lt1>
          <a:srgbClr val="FFFFFF"/>
        </a:lt1>
        <a:dk2>
          <a:srgbClr val="29006A"/>
        </a:dk2>
        <a:lt2>
          <a:srgbClr val="BDBDBD"/>
        </a:lt2>
        <a:accent1>
          <a:srgbClr val="DFEEF0"/>
        </a:accent1>
        <a:accent2>
          <a:srgbClr val="006F82"/>
        </a:accent2>
        <a:accent3>
          <a:srgbClr val="FFFFFF"/>
        </a:accent3>
        <a:accent4>
          <a:srgbClr val="212121"/>
        </a:accent4>
        <a:accent5>
          <a:srgbClr val="ECF5F6"/>
        </a:accent5>
        <a:accent6>
          <a:srgbClr val="006475"/>
        </a:accent6>
        <a:hlink>
          <a:srgbClr val="FFBA00"/>
        </a:hlink>
        <a:folHlink>
          <a:srgbClr val="B7D3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16780</TotalTime>
  <Words>705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pptTemplate2005</vt:lpstr>
      <vt:lpstr>HFB Campaign &amp; Program Resources</vt:lpstr>
      <vt:lpstr>Today’s Topics</vt:lpstr>
      <vt:lpstr>Go! Program Key Goals</vt:lpstr>
      <vt:lpstr>Today’s Topics</vt:lpstr>
      <vt:lpstr>Slide 5</vt:lpstr>
      <vt:lpstr>Campaign landing page</vt:lpstr>
      <vt:lpstr>Send an e-Card</vt:lpstr>
      <vt:lpstr>Slide 8</vt:lpstr>
      <vt:lpstr>Today’s Topics</vt:lpstr>
      <vt:lpstr>What are these projects you speak of?</vt:lpstr>
      <vt:lpstr>Monthly Projects</vt:lpstr>
      <vt:lpstr>Examples of Standard eNews, Shortened eNews &amp; eBlast</vt:lpstr>
      <vt:lpstr>Your eNews Templates</vt:lpstr>
      <vt:lpstr>Examples of eCards</vt:lpstr>
      <vt:lpstr>Your eCard Templates</vt:lpstr>
      <vt:lpstr>Instructions</vt:lpstr>
      <vt:lpstr>Questions about monthly projects?</vt:lpstr>
      <vt:lpstr>Slide 18</vt:lpstr>
      <vt:lpstr>Today’s Topics</vt:lpstr>
      <vt:lpstr>Next Steps</vt:lpstr>
    </vt:vector>
  </TitlesOfParts>
  <Company>Convio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Convio Strategy Consulting</dc:title>
  <dc:creator>Rachael Ahrens</dc:creator>
  <cp:lastModifiedBy>tshanklin</cp:lastModifiedBy>
  <cp:revision>646</cp:revision>
  <dcterms:created xsi:type="dcterms:W3CDTF">2005-09-19T16:06:32Z</dcterms:created>
  <dcterms:modified xsi:type="dcterms:W3CDTF">2012-02-15T17:07:20Z</dcterms:modified>
</cp:coreProperties>
</file>