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slideLayouts/slideLayout99.xml" ContentType="application/vnd.openxmlformats-officedocument.presentationml.slideLayout+xml"/>
  <Override PartName="/ppt/diagrams/data3.xml" ContentType="application/vnd.openxmlformats-officedocument.drawingml.diagramData+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diagrams/layout3.xml" ContentType="application/vnd.openxmlformats-officedocument.drawingml.diagram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1" r:id="rId3"/>
    <p:sldMasterId id="2147483691" r:id="rId4"/>
    <p:sldMasterId id="2147483701" r:id="rId5"/>
    <p:sldMasterId id="2147483711" r:id="rId6"/>
    <p:sldMasterId id="2147483721" r:id="rId7"/>
    <p:sldMasterId id="2147483731" r:id="rId8"/>
    <p:sldMasterId id="2147483752" r:id="rId9"/>
    <p:sldMasterId id="2147483764" r:id="rId10"/>
    <p:sldMasterId id="2147483783" r:id="rId11"/>
  </p:sldMasterIdLst>
  <p:notesMasterIdLst>
    <p:notesMasterId r:id="rId35"/>
  </p:notesMasterIdLst>
  <p:sldIdLst>
    <p:sldId id="256" r:id="rId12"/>
    <p:sldId id="279" r:id="rId13"/>
    <p:sldId id="273" r:id="rId14"/>
    <p:sldId id="268" r:id="rId15"/>
    <p:sldId id="329" r:id="rId16"/>
    <p:sldId id="275" r:id="rId17"/>
    <p:sldId id="306" r:id="rId18"/>
    <p:sldId id="307" r:id="rId19"/>
    <p:sldId id="308" r:id="rId20"/>
    <p:sldId id="309" r:id="rId21"/>
    <p:sldId id="310" r:id="rId22"/>
    <p:sldId id="269" r:id="rId23"/>
    <p:sldId id="303" r:id="rId24"/>
    <p:sldId id="304" r:id="rId25"/>
    <p:sldId id="296" r:id="rId26"/>
    <p:sldId id="298" r:id="rId27"/>
    <p:sldId id="300" r:id="rId28"/>
    <p:sldId id="301" r:id="rId29"/>
    <p:sldId id="278" r:id="rId30"/>
    <p:sldId id="332" r:id="rId31"/>
    <p:sldId id="351" r:id="rId32"/>
    <p:sldId id="330" r:id="rId33"/>
    <p:sldId id="28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60"/>
  </p:normalViewPr>
  <p:slideViewPr>
    <p:cSldViewPr>
      <p:cViewPr>
        <p:scale>
          <a:sx n="90" d="100"/>
          <a:sy n="90" d="100"/>
        </p:scale>
        <p:origin x="-918"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89E7D-12CD-485B-BB6F-2EC02E036B8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6D92982-6DBF-4ADD-B491-1A71A505E3DD}">
      <dgm:prSet phldrT="[Text]"/>
      <dgm:spPr/>
      <dgm:t>
        <a:bodyPr/>
        <a:lstStyle/>
        <a:p>
          <a:r>
            <a:rPr lang="en-US" dirty="0" smtClean="0"/>
            <a:t>Opportunity Analysis</a:t>
          </a:r>
          <a:endParaRPr lang="en-US" dirty="0"/>
        </a:p>
      </dgm:t>
    </dgm:pt>
    <dgm:pt modelId="{3517EDAD-78F3-4C4E-9402-39B4C2973FF1}" type="parTrans" cxnId="{D5618D3C-08C2-4E13-A794-F6CE01D732A5}">
      <dgm:prSet/>
      <dgm:spPr/>
      <dgm:t>
        <a:bodyPr/>
        <a:lstStyle/>
        <a:p>
          <a:endParaRPr lang="en-US"/>
        </a:p>
      </dgm:t>
    </dgm:pt>
    <dgm:pt modelId="{31B1EDE6-1DC5-4FEA-A477-AA2EF05774B8}" type="sibTrans" cxnId="{D5618D3C-08C2-4E13-A794-F6CE01D732A5}">
      <dgm:prSet/>
      <dgm:spPr/>
      <dgm:t>
        <a:bodyPr/>
        <a:lstStyle/>
        <a:p>
          <a:endParaRPr lang="en-US" dirty="0"/>
        </a:p>
      </dgm:t>
    </dgm:pt>
    <dgm:pt modelId="{3ACC0862-BD04-4EDB-AD1B-4F5D2CD9FB35}">
      <dgm:prSet phldrT="[Text]"/>
      <dgm:spPr/>
      <dgm:t>
        <a:bodyPr/>
        <a:lstStyle/>
        <a:p>
          <a:r>
            <a:rPr lang="en-US" dirty="0" smtClean="0"/>
            <a:t>User/Persona Development</a:t>
          </a:r>
          <a:endParaRPr lang="en-US" dirty="0"/>
        </a:p>
      </dgm:t>
    </dgm:pt>
    <dgm:pt modelId="{ADCCCA14-4C15-4836-AAD2-285480E30C68}" type="parTrans" cxnId="{FB9B6D3A-D020-42D6-82DF-354C2EBD83FA}">
      <dgm:prSet/>
      <dgm:spPr/>
      <dgm:t>
        <a:bodyPr/>
        <a:lstStyle/>
        <a:p>
          <a:endParaRPr lang="en-US"/>
        </a:p>
      </dgm:t>
    </dgm:pt>
    <dgm:pt modelId="{D1DFF01F-FDD6-49A8-B3A5-EEF730A62DC5}" type="sibTrans" cxnId="{FB9B6D3A-D020-42D6-82DF-354C2EBD83FA}">
      <dgm:prSet/>
      <dgm:spPr/>
      <dgm:t>
        <a:bodyPr/>
        <a:lstStyle/>
        <a:p>
          <a:endParaRPr lang="en-US" dirty="0"/>
        </a:p>
      </dgm:t>
    </dgm:pt>
    <dgm:pt modelId="{DCCA67BB-B97F-4C1E-B834-38DF5EB914BD}">
      <dgm:prSet phldrT="[Text]"/>
      <dgm:spPr/>
      <dgm:t>
        <a:bodyPr/>
        <a:lstStyle/>
        <a:p>
          <a:r>
            <a:rPr lang="en-US" dirty="0" smtClean="0"/>
            <a:t>Experience/Story Mapping</a:t>
          </a:r>
          <a:endParaRPr lang="en-US" dirty="0"/>
        </a:p>
      </dgm:t>
    </dgm:pt>
    <dgm:pt modelId="{BA21B915-1F3C-48B2-89D1-10E92ECFECF7}" type="parTrans" cxnId="{12056B69-53DB-4D61-8FD2-B979F316D533}">
      <dgm:prSet/>
      <dgm:spPr/>
      <dgm:t>
        <a:bodyPr/>
        <a:lstStyle/>
        <a:p>
          <a:endParaRPr lang="en-US"/>
        </a:p>
      </dgm:t>
    </dgm:pt>
    <dgm:pt modelId="{4DA53FB7-5C40-4CE2-B61C-ACE92CDB89E7}" type="sibTrans" cxnId="{12056B69-53DB-4D61-8FD2-B979F316D533}">
      <dgm:prSet/>
      <dgm:spPr/>
      <dgm:t>
        <a:bodyPr/>
        <a:lstStyle/>
        <a:p>
          <a:endParaRPr lang="en-US" dirty="0"/>
        </a:p>
      </dgm:t>
    </dgm:pt>
    <dgm:pt modelId="{C0AD6FD9-4727-4FB6-85C9-3BDB06DAC792}">
      <dgm:prSet phldrT="[Text]"/>
      <dgm:spPr/>
      <dgm:t>
        <a:bodyPr/>
        <a:lstStyle/>
        <a:p>
          <a:r>
            <a:rPr lang="en-US" dirty="0" smtClean="0"/>
            <a:t>Prototyping &amp; Validation</a:t>
          </a:r>
          <a:endParaRPr lang="en-US" dirty="0"/>
        </a:p>
      </dgm:t>
    </dgm:pt>
    <dgm:pt modelId="{40A05502-561A-4268-AD3F-D1FADE476B75}" type="parTrans" cxnId="{4F6485E3-7693-40C3-9BFE-A48574D875C2}">
      <dgm:prSet/>
      <dgm:spPr/>
      <dgm:t>
        <a:bodyPr/>
        <a:lstStyle/>
        <a:p>
          <a:endParaRPr lang="en-US"/>
        </a:p>
      </dgm:t>
    </dgm:pt>
    <dgm:pt modelId="{B87E9E54-3159-4DB1-A193-8C1CE069DCA8}" type="sibTrans" cxnId="{4F6485E3-7693-40C3-9BFE-A48574D875C2}">
      <dgm:prSet/>
      <dgm:spPr/>
      <dgm:t>
        <a:bodyPr/>
        <a:lstStyle/>
        <a:p>
          <a:endParaRPr lang="en-US" dirty="0"/>
        </a:p>
      </dgm:t>
    </dgm:pt>
    <dgm:pt modelId="{0554DB0E-2A7D-4E92-924C-B954B7765326}">
      <dgm:prSet phldrT="[Text]"/>
      <dgm:spPr/>
      <dgm:t>
        <a:bodyPr/>
        <a:lstStyle/>
        <a:p>
          <a:r>
            <a:rPr lang="en-US" dirty="0" smtClean="0"/>
            <a:t>Engineering Development</a:t>
          </a:r>
          <a:endParaRPr lang="en-US" dirty="0"/>
        </a:p>
      </dgm:t>
    </dgm:pt>
    <dgm:pt modelId="{1B0B31B9-689F-43DD-9719-258C36736D1E}" type="parTrans" cxnId="{EC88ACA5-3A4F-4660-8E52-E6352A758FDE}">
      <dgm:prSet/>
      <dgm:spPr/>
      <dgm:t>
        <a:bodyPr/>
        <a:lstStyle/>
        <a:p>
          <a:endParaRPr lang="en-US"/>
        </a:p>
      </dgm:t>
    </dgm:pt>
    <dgm:pt modelId="{DF0A33E3-5DB8-4127-99C8-20BE167F6912}" type="sibTrans" cxnId="{EC88ACA5-3A4F-4660-8E52-E6352A758FDE}">
      <dgm:prSet/>
      <dgm:spPr/>
      <dgm:t>
        <a:bodyPr/>
        <a:lstStyle/>
        <a:p>
          <a:endParaRPr lang="en-US" dirty="0"/>
        </a:p>
      </dgm:t>
    </dgm:pt>
    <dgm:pt modelId="{3FAAFBD9-FD72-40EB-8CB0-1E9A53F317A7}">
      <dgm:prSet phldrT="[Text]"/>
      <dgm:spPr/>
      <dgm:t>
        <a:bodyPr/>
        <a:lstStyle/>
        <a:p>
          <a:r>
            <a:rPr lang="en-US" dirty="0" smtClean="0"/>
            <a:t>Iterative Feedback &amp; Learning</a:t>
          </a:r>
          <a:endParaRPr lang="en-US" dirty="0"/>
        </a:p>
      </dgm:t>
    </dgm:pt>
    <dgm:pt modelId="{62A62514-6F8D-4785-97FC-85BBAC663C5F}" type="parTrans" cxnId="{49CD348C-17D7-4D88-8A25-41A56178D4E0}">
      <dgm:prSet/>
      <dgm:spPr/>
      <dgm:t>
        <a:bodyPr/>
        <a:lstStyle/>
        <a:p>
          <a:endParaRPr lang="en-US"/>
        </a:p>
      </dgm:t>
    </dgm:pt>
    <dgm:pt modelId="{C8618E8F-72A6-4AE9-8560-7E37F39C90D6}" type="sibTrans" cxnId="{49CD348C-17D7-4D88-8A25-41A56178D4E0}">
      <dgm:prSet/>
      <dgm:spPr/>
      <dgm:t>
        <a:bodyPr/>
        <a:lstStyle/>
        <a:p>
          <a:endParaRPr lang="en-US" dirty="0"/>
        </a:p>
      </dgm:t>
    </dgm:pt>
    <dgm:pt modelId="{A4BE65A0-14BA-4AA9-88C8-9F4A2D2CD51F}" type="pres">
      <dgm:prSet presAssocID="{67089E7D-12CD-485B-BB6F-2EC02E036B8F}" presName="cycle" presStyleCnt="0">
        <dgm:presLayoutVars>
          <dgm:dir/>
          <dgm:resizeHandles val="exact"/>
        </dgm:presLayoutVars>
      </dgm:prSet>
      <dgm:spPr/>
      <dgm:t>
        <a:bodyPr/>
        <a:lstStyle/>
        <a:p>
          <a:endParaRPr lang="en-US"/>
        </a:p>
      </dgm:t>
    </dgm:pt>
    <dgm:pt modelId="{601724A5-9CAB-4D90-9D5F-3ABA1FF7FEA9}" type="pres">
      <dgm:prSet presAssocID="{E6D92982-6DBF-4ADD-B491-1A71A505E3DD}" presName="node" presStyleLbl="node1" presStyleIdx="0" presStyleCnt="6">
        <dgm:presLayoutVars>
          <dgm:bulletEnabled val="1"/>
        </dgm:presLayoutVars>
      </dgm:prSet>
      <dgm:spPr/>
      <dgm:t>
        <a:bodyPr/>
        <a:lstStyle/>
        <a:p>
          <a:endParaRPr lang="en-US"/>
        </a:p>
      </dgm:t>
    </dgm:pt>
    <dgm:pt modelId="{1E898B4F-5C66-403F-B8FB-575909854534}" type="pres">
      <dgm:prSet presAssocID="{E6D92982-6DBF-4ADD-B491-1A71A505E3DD}" presName="spNode" presStyleCnt="0"/>
      <dgm:spPr/>
    </dgm:pt>
    <dgm:pt modelId="{F096B30E-B7F3-4A9D-9222-AA8A1D515F16}" type="pres">
      <dgm:prSet presAssocID="{31B1EDE6-1DC5-4FEA-A477-AA2EF05774B8}" presName="sibTrans" presStyleLbl="sibTrans1D1" presStyleIdx="0" presStyleCnt="6"/>
      <dgm:spPr/>
      <dgm:t>
        <a:bodyPr/>
        <a:lstStyle/>
        <a:p>
          <a:endParaRPr lang="en-US"/>
        </a:p>
      </dgm:t>
    </dgm:pt>
    <dgm:pt modelId="{FF58EA59-5285-4D2E-9B61-743639E8E96F}" type="pres">
      <dgm:prSet presAssocID="{3ACC0862-BD04-4EDB-AD1B-4F5D2CD9FB35}" presName="node" presStyleLbl="node1" presStyleIdx="1" presStyleCnt="6">
        <dgm:presLayoutVars>
          <dgm:bulletEnabled val="1"/>
        </dgm:presLayoutVars>
      </dgm:prSet>
      <dgm:spPr/>
      <dgm:t>
        <a:bodyPr/>
        <a:lstStyle/>
        <a:p>
          <a:endParaRPr lang="en-US"/>
        </a:p>
      </dgm:t>
    </dgm:pt>
    <dgm:pt modelId="{EDDDA5C4-302B-41B3-843D-47CD8B7057C7}" type="pres">
      <dgm:prSet presAssocID="{3ACC0862-BD04-4EDB-AD1B-4F5D2CD9FB35}" presName="spNode" presStyleCnt="0"/>
      <dgm:spPr/>
    </dgm:pt>
    <dgm:pt modelId="{2D0CF60B-A2C6-4022-A5D7-B4CAB7139D13}" type="pres">
      <dgm:prSet presAssocID="{D1DFF01F-FDD6-49A8-B3A5-EEF730A62DC5}" presName="sibTrans" presStyleLbl="sibTrans1D1" presStyleIdx="1" presStyleCnt="6"/>
      <dgm:spPr/>
      <dgm:t>
        <a:bodyPr/>
        <a:lstStyle/>
        <a:p>
          <a:endParaRPr lang="en-US"/>
        </a:p>
      </dgm:t>
    </dgm:pt>
    <dgm:pt modelId="{C5202134-CFB1-4253-B2AA-D33CA503DBE7}" type="pres">
      <dgm:prSet presAssocID="{DCCA67BB-B97F-4C1E-B834-38DF5EB914BD}" presName="node" presStyleLbl="node1" presStyleIdx="2" presStyleCnt="6">
        <dgm:presLayoutVars>
          <dgm:bulletEnabled val="1"/>
        </dgm:presLayoutVars>
      </dgm:prSet>
      <dgm:spPr/>
      <dgm:t>
        <a:bodyPr/>
        <a:lstStyle/>
        <a:p>
          <a:endParaRPr lang="en-US"/>
        </a:p>
      </dgm:t>
    </dgm:pt>
    <dgm:pt modelId="{AFA8A8FB-0497-41BF-AD66-086CD1BEC301}" type="pres">
      <dgm:prSet presAssocID="{DCCA67BB-B97F-4C1E-B834-38DF5EB914BD}" presName="spNode" presStyleCnt="0"/>
      <dgm:spPr/>
    </dgm:pt>
    <dgm:pt modelId="{BA8AAB6A-D423-4157-B5AE-AF675BED735F}" type="pres">
      <dgm:prSet presAssocID="{4DA53FB7-5C40-4CE2-B61C-ACE92CDB89E7}" presName="sibTrans" presStyleLbl="sibTrans1D1" presStyleIdx="2" presStyleCnt="6"/>
      <dgm:spPr/>
      <dgm:t>
        <a:bodyPr/>
        <a:lstStyle/>
        <a:p>
          <a:endParaRPr lang="en-US"/>
        </a:p>
      </dgm:t>
    </dgm:pt>
    <dgm:pt modelId="{07CA9899-196D-409C-BE0E-39FB3F4A74CB}" type="pres">
      <dgm:prSet presAssocID="{C0AD6FD9-4727-4FB6-85C9-3BDB06DAC792}" presName="node" presStyleLbl="node1" presStyleIdx="3" presStyleCnt="6">
        <dgm:presLayoutVars>
          <dgm:bulletEnabled val="1"/>
        </dgm:presLayoutVars>
      </dgm:prSet>
      <dgm:spPr/>
      <dgm:t>
        <a:bodyPr/>
        <a:lstStyle/>
        <a:p>
          <a:endParaRPr lang="en-US"/>
        </a:p>
      </dgm:t>
    </dgm:pt>
    <dgm:pt modelId="{439DF9EE-BBFA-4B23-BDF5-540C10EA1F7E}" type="pres">
      <dgm:prSet presAssocID="{C0AD6FD9-4727-4FB6-85C9-3BDB06DAC792}" presName="spNode" presStyleCnt="0"/>
      <dgm:spPr/>
    </dgm:pt>
    <dgm:pt modelId="{CA3BB13B-AEB4-4B2B-A33D-5709D75C2D93}" type="pres">
      <dgm:prSet presAssocID="{B87E9E54-3159-4DB1-A193-8C1CE069DCA8}" presName="sibTrans" presStyleLbl="sibTrans1D1" presStyleIdx="3" presStyleCnt="6"/>
      <dgm:spPr/>
      <dgm:t>
        <a:bodyPr/>
        <a:lstStyle/>
        <a:p>
          <a:endParaRPr lang="en-US"/>
        </a:p>
      </dgm:t>
    </dgm:pt>
    <dgm:pt modelId="{1A8EEECA-54E4-4702-A956-F879DF3CAEFF}" type="pres">
      <dgm:prSet presAssocID="{0554DB0E-2A7D-4E92-924C-B954B7765326}" presName="node" presStyleLbl="node1" presStyleIdx="4" presStyleCnt="6">
        <dgm:presLayoutVars>
          <dgm:bulletEnabled val="1"/>
        </dgm:presLayoutVars>
      </dgm:prSet>
      <dgm:spPr/>
      <dgm:t>
        <a:bodyPr/>
        <a:lstStyle/>
        <a:p>
          <a:endParaRPr lang="en-US"/>
        </a:p>
      </dgm:t>
    </dgm:pt>
    <dgm:pt modelId="{5236C51A-D939-4D1D-9759-12A0E2EAE4BC}" type="pres">
      <dgm:prSet presAssocID="{0554DB0E-2A7D-4E92-924C-B954B7765326}" presName="spNode" presStyleCnt="0"/>
      <dgm:spPr/>
    </dgm:pt>
    <dgm:pt modelId="{F5C6E782-8F5F-4FDE-9F7A-E4609DCDDFBF}" type="pres">
      <dgm:prSet presAssocID="{DF0A33E3-5DB8-4127-99C8-20BE167F6912}" presName="sibTrans" presStyleLbl="sibTrans1D1" presStyleIdx="4" presStyleCnt="6"/>
      <dgm:spPr/>
      <dgm:t>
        <a:bodyPr/>
        <a:lstStyle/>
        <a:p>
          <a:endParaRPr lang="en-US"/>
        </a:p>
      </dgm:t>
    </dgm:pt>
    <dgm:pt modelId="{9C88C4FC-DCDF-4B24-B339-04AFAB3634C4}" type="pres">
      <dgm:prSet presAssocID="{3FAAFBD9-FD72-40EB-8CB0-1E9A53F317A7}" presName="node" presStyleLbl="node1" presStyleIdx="5" presStyleCnt="6">
        <dgm:presLayoutVars>
          <dgm:bulletEnabled val="1"/>
        </dgm:presLayoutVars>
      </dgm:prSet>
      <dgm:spPr/>
      <dgm:t>
        <a:bodyPr/>
        <a:lstStyle/>
        <a:p>
          <a:endParaRPr lang="en-US"/>
        </a:p>
      </dgm:t>
    </dgm:pt>
    <dgm:pt modelId="{21EAF4F4-B2F5-4B86-B5FD-143D8723557E}" type="pres">
      <dgm:prSet presAssocID="{3FAAFBD9-FD72-40EB-8CB0-1E9A53F317A7}" presName="spNode" presStyleCnt="0"/>
      <dgm:spPr/>
    </dgm:pt>
    <dgm:pt modelId="{6F15D2AA-4AB7-41D4-8C09-EF91D45CD1F3}" type="pres">
      <dgm:prSet presAssocID="{C8618E8F-72A6-4AE9-8560-7E37F39C90D6}" presName="sibTrans" presStyleLbl="sibTrans1D1" presStyleIdx="5" presStyleCnt="6"/>
      <dgm:spPr/>
      <dgm:t>
        <a:bodyPr/>
        <a:lstStyle/>
        <a:p>
          <a:endParaRPr lang="en-US"/>
        </a:p>
      </dgm:t>
    </dgm:pt>
  </dgm:ptLst>
  <dgm:cxnLst>
    <dgm:cxn modelId="{FB9B6D3A-D020-42D6-82DF-354C2EBD83FA}" srcId="{67089E7D-12CD-485B-BB6F-2EC02E036B8F}" destId="{3ACC0862-BD04-4EDB-AD1B-4F5D2CD9FB35}" srcOrd="1" destOrd="0" parTransId="{ADCCCA14-4C15-4836-AAD2-285480E30C68}" sibTransId="{D1DFF01F-FDD6-49A8-B3A5-EEF730A62DC5}"/>
    <dgm:cxn modelId="{27797582-1654-4860-9DDE-33F2E030A93E}" type="presOf" srcId="{3ACC0862-BD04-4EDB-AD1B-4F5D2CD9FB35}" destId="{FF58EA59-5285-4D2E-9B61-743639E8E96F}" srcOrd="0" destOrd="0" presId="urn:microsoft.com/office/officeart/2005/8/layout/cycle5"/>
    <dgm:cxn modelId="{E082BFCC-0CAF-41BF-8753-E9CDA432D2AE}" type="presOf" srcId="{31B1EDE6-1DC5-4FEA-A477-AA2EF05774B8}" destId="{F096B30E-B7F3-4A9D-9222-AA8A1D515F16}" srcOrd="0" destOrd="0" presId="urn:microsoft.com/office/officeart/2005/8/layout/cycle5"/>
    <dgm:cxn modelId="{13D41F7C-D1F2-4252-8D44-F0DB2E92DB76}" type="presOf" srcId="{C0AD6FD9-4727-4FB6-85C9-3BDB06DAC792}" destId="{07CA9899-196D-409C-BE0E-39FB3F4A74CB}" srcOrd="0" destOrd="0" presId="urn:microsoft.com/office/officeart/2005/8/layout/cycle5"/>
    <dgm:cxn modelId="{18B02F7C-7FDA-41D6-B463-3AFA3A9EDC42}" type="presOf" srcId="{4DA53FB7-5C40-4CE2-B61C-ACE92CDB89E7}" destId="{BA8AAB6A-D423-4157-B5AE-AF675BED735F}" srcOrd="0" destOrd="0" presId="urn:microsoft.com/office/officeart/2005/8/layout/cycle5"/>
    <dgm:cxn modelId="{95008780-30FE-4046-96DB-8C406371B2D1}" type="presOf" srcId="{DF0A33E3-5DB8-4127-99C8-20BE167F6912}" destId="{F5C6E782-8F5F-4FDE-9F7A-E4609DCDDFBF}" srcOrd="0" destOrd="0" presId="urn:microsoft.com/office/officeart/2005/8/layout/cycle5"/>
    <dgm:cxn modelId="{A7160AF4-C52F-4F64-AA8F-0766D104D1C8}" type="presOf" srcId="{B87E9E54-3159-4DB1-A193-8C1CE069DCA8}" destId="{CA3BB13B-AEB4-4B2B-A33D-5709D75C2D93}" srcOrd="0" destOrd="0" presId="urn:microsoft.com/office/officeart/2005/8/layout/cycle5"/>
    <dgm:cxn modelId="{BF99A536-ED47-4561-831B-DCF9FFB3CC76}" type="presOf" srcId="{3FAAFBD9-FD72-40EB-8CB0-1E9A53F317A7}" destId="{9C88C4FC-DCDF-4B24-B339-04AFAB3634C4}" srcOrd="0" destOrd="0" presId="urn:microsoft.com/office/officeart/2005/8/layout/cycle5"/>
    <dgm:cxn modelId="{A62CA9FD-805B-4610-98EE-4341103E70B2}" type="presOf" srcId="{D1DFF01F-FDD6-49A8-B3A5-EEF730A62DC5}" destId="{2D0CF60B-A2C6-4022-A5D7-B4CAB7139D13}" srcOrd="0" destOrd="0" presId="urn:microsoft.com/office/officeart/2005/8/layout/cycle5"/>
    <dgm:cxn modelId="{EC12DC75-BB8F-42C0-9A4B-9EDF70CA73EC}" type="presOf" srcId="{C8618E8F-72A6-4AE9-8560-7E37F39C90D6}" destId="{6F15D2AA-4AB7-41D4-8C09-EF91D45CD1F3}" srcOrd="0" destOrd="0" presId="urn:microsoft.com/office/officeart/2005/8/layout/cycle5"/>
    <dgm:cxn modelId="{C22C8102-4DC0-4998-9D8A-3B4EF9088ACE}" type="presOf" srcId="{0554DB0E-2A7D-4E92-924C-B954B7765326}" destId="{1A8EEECA-54E4-4702-A956-F879DF3CAEFF}" srcOrd="0" destOrd="0" presId="urn:microsoft.com/office/officeart/2005/8/layout/cycle5"/>
    <dgm:cxn modelId="{D5618D3C-08C2-4E13-A794-F6CE01D732A5}" srcId="{67089E7D-12CD-485B-BB6F-2EC02E036B8F}" destId="{E6D92982-6DBF-4ADD-B491-1A71A505E3DD}" srcOrd="0" destOrd="0" parTransId="{3517EDAD-78F3-4C4E-9402-39B4C2973FF1}" sibTransId="{31B1EDE6-1DC5-4FEA-A477-AA2EF05774B8}"/>
    <dgm:cxn modelId="{49CD348C-17D7-4D88-8A25-41A56178D4E0}" srcId="{67089E7D-12CD-485B-BB6F-2EC02E036B8F}" destId="{3FAAFBD9-FD72-40EB-8CB0-1E9A53F317A7}" srcOrd="5" destOrd="0" parTransId="{62A62514-6F8D-4785-97FC-85BBAC663C5F}" sibTransId="{C8618E8F-72A6-4AE9-8560-7E37F39C90D6}"/>
    <dgm:cxn modelId="{EAFBFD13-5E67-4702-B3A7-A07967321467}" type="presOf" srcId="{E6D92982-6DBF-4ADD-B491-1A71A505E3DD}" destId="{601724A5-9CAB-4D90-9D5F-3ABA1FF7FEA9}" srcOrd="0" destOrd="0" presId="urn:microsoft.com/office/officeart/2005/8/layout/cycle5"/>
    <dgm:cxn modelId="{929A2FBF-0020-40C5-84F0-EEDEC8C72341}" type="presOf" srcId="{67089E7D-12CD-485B-BB6F-2EC02E036B8F}" destId="{A4BE65A0-14BA-4AA9-88C8-9F4A2D2CD51F}" srcOrd="0" destOrd="0" presId="urn:microsoft.com/office/officeart/2005/8/layout/cycle5"/>
    <dgm:cxn modelId="{4F6485E3-7693-40C3-9BFE-A48574D875C2}" srcId="{67089E7D-12CD-485B-BB6F-2EC02E036B8F}" destId="{C0AD6FD9-4727-4FB6-85C9-3BDB06DAC792}" srcOrd="3" destOrd="0" parTransId="{40A05502-561A-4268-AD3F-D1FADE476B75}" sibTransId="{B87E9E54-3159-4DB1-A193-8C1CE069DCA8}"/>
    <dgm:cxn modelId="{27357546-A206-46A2-A726-E9C127822374}" type="presOf" srcId="{DCCA67BB-B97F-4C1E-B834-38DF5EB914BD}" destId="{C5202134-CFB1-4253-B2AA-D33CA503DBE7}" srcOrd="0" destOrd="0" presId="urn:microsoft.com/office/officeart/2005/8/layout/cycle5"/>
    <dgm:cxn modelId="{EC88ACA5-3A4F-4660-8E52-E6352A758FDE}" srcId="{67089E7D-12CD-485B-BB6F-2EC02E036B8F}" destId="{0554DB0E-2A7D-4E92-924C-B954B7765326}" srcOrd="4" destOrd="0" parTransId="{1B0B31B9-689F-43DD-9719-258C36736D1E}" sibTransId="{DF0A33E3-5DB8-4127-99C8-20BE167F6912}"/>
    <dgm:cxn modelId="{12056B69-53DB-4D61-8FD2-B979F316D533}" srcId="{67089E7D-12CD-485B-BB6F-2EC02E036B8F}" destId="{DCCA67BB-B97F-4C1E-B834-38DF5EB914BD}" srcOrd="2" destOrd="0" parTransId="{BA21B915-1F3C-48B2-89D1-10E92ECFECF7}" sibTransId="{4DA53FB7-5C40-4CE2-B61C-ACE92CDB89E7}"/>
    <dgm:cxn modelId="{25B32B69-2653-4007-95C4-9BA59125B75D}" type="presParOf" srcId="{A4BE65A0-14BA-4AA9-88C8-9F4A2D2CD51F}" destId="{601724A5-9CAB-4D90-9D5F-3ABA1FF7FEA9}" srcOrd="0" destOrd="0" presId="urn:microsoft.com/office/officeart/2005/8/layout/cycle5"/>
    <dgm:cxn modelId="{D116E582-EDD1-4E3A-9580-20224231253F}" type="presParOf" srcId="{A4BE65A0-14BA-4AA9-88C8-9F4A2D2CD51F}" destId="{1E898B4F-5C66-403F-B8FB-575909854534}" srcOrd="1" destOrd="0" presId="urn:microsoft.com/office/officeart/2005/8/layout/cycle5"/>
    <dgm:cxn modelId="{9129F650-819C-455F-AB39-63DDBDFB58C9}" type="presParOf" srcId="{A4BE65A0-14BA-4AA9-88C8-9F4A2D2CD51F}" destId="{F096B30E-B7F3-4A9D-9222-AA8A1D515F16}" srcOrd="2" destOrd="0" presId="urn:microsoft.com/office/officeart/2005/8/layout/cycle5"/>
    <dgm:cxn modelId="{9D1821D7-B4F8-4B49-9AC6-24E965CF4393}" type="presParOf" srcId="{A4BE65A0-14BA-4AA9-88C8-9F4A2D2CD51F}" destId="{FF58EA59-5285-4D2E-9B61-743639E8E96F}" srcOrd="3" destOrd="0" presId="urn:microsoft.com/office/officeart/2005/8/layout/cycle5"/>
    <dgm:cxn modelId="{6A509481-2D15-491E-9A2E-2CF1150109B8}" type="presParOf" srcId="{A4BE65A0-14BA-4AA9-88C8-9F4A2D2CD51F}" destId="{EDDDA5C4-302B-41B3-843D-47CD8B7057C7}" srcOrd="4" destOrd="0" presId="urn:microsoft.com/office/officeart/2005/8/layout/cycle5"/>
    <dgm:cxn modelId="{8484E2A6-C100-404E-AF00-DDF26AA208F8}" type="presParOf" srcId="{A4BE65A0-14BA-4AA9-88C8-9F4A2D2CD51F}" destId="{2D0CF60B-A2C6-4022-A5D7-B4CAB7139D13}" srcOrd="5" destOrd="0" presId="urn:microsoft.com/office/officeart/2005/8/layout/cycle5"/>
    <dgm:cxn modelId="{6D07AD26-700B-4A6A-963A-3006FD180D0F}" type="presParOf" srcId="{A4BE65A0-14BA-4AA9-88C8-9F4A2D2CD51F}" destId="{C5202134-CFB1-4253-B2AA-D33CA503DBE7}" srcOrd="6" destOrd="0" presId="urn:microsoft.com/office/officeart/2005/8/layout/cycle5"/>
    <dgm:cxn modelId="{71DB3B43-C9F9-4755-8D0C-90E650B8BC38}" type="presParOf" srcId="{A4BE65A0-14BA-4AA9-88C8-9F4A2D2CD51F}" destId="{AFA8A8FB-0497-41BF-AD66-086CD1BEC301}" srcOrd="7" destOrd="0" presId="urn:microsoft.com/office/officeart/2005/8/layout/cycle5"/>
    <dgm:cxn modelId="{E534BF5F-B003-4DAF-90B9-11A965B2ED68}" type="presParOf" srcId="{A4BE65A0-14BA-4AA9-88C8-9F4A2D2CD51F}" destId="{BA8AAB6A-D423-4157-B5AE-AF675BED735F}" srcOrd="8" destOrd="0" presId="urn:microsoft.com/office/officeart/2005/8/layout/cycle5"/>
    <dgm:cxn modelId="{30D70A50-5417-4673-8CAE-6F0D715D00F2}" type="presParOf" srcId="{A4BE65A0-14BA-4AA9-88C8-9F4A2D2CD51F}" destId="{07CA9899-196D-409C-BE0E-39FB3F4A74CB}" srcOrd="9" destOrd="0" presId="urn:microsoft.com/office/officeart/2005/8/layout/cycle5"/>
    <dgm:cxn modelId="{07DB7110-F222-4121-8431-C74E14473E21}" type="presParOf" srcId="{A4BE65A0-14BA-4AA9-88C8-9F4A2D2CD51F}" destId="{439DF9EE-BBFA-4B23-BDF5-540C10EA1F7E}" srcOrd="10" destOrd="0" presId="urn:microsoft.com/office/officeart/2005/8/layout/cycle5"/>
    <dgm:cxn modelId="{BE22FB14-F69B-4813-A87B-C018ED97BC44}" type="presParOf" srcId="{A4BE65A0-14BA-4AA9-88C8-9F4A2D2CD51F}" destId="{CA3BB13B-AEB4-4B2B-A33D-5709D75C2D93}" srcOrd="11" destOrd="0" presId="urn:microsoft.com/office/officeart/2005/8/layout/cycle5"/>
    <dgm:cxn modelId="{45CB9BC2-A66D-4D0B-A22E-155685A59FB6}" type="presParOf" srcId="{A4BE65A0-14BA-4AA9-88C8-9F4A2D2CD51F}" destId="{1A8EEECA-54E4-4702-A956-F879DF3CAEFF}" srcOrd="12" destOrd="0" presId="urn:microsoft.com/office/officeart/2005/8/layout/cycle5"/>
    <dgm:cxn modelId="{FBBCCC29-8621-4320-A766-7F0E62772009}" type="presParOf" srcId="{A4BE65A0-14BA-4AA9-88C8-9F4A2D2CD51F}" destId="{5236C51A-D939-4D1D-9759-12A0E2EAE4BC}" srcOrd="13" destOrd="0" presId="urn:microsoft.com/office/officeart/2005/8/layout/cycle5"/>
    <dgm:cxn modelId="{A6FFDEA7-4FAC-441C-8875-0895FCE7305D}" type="presParOf" srcId="{A4BE65A0-14BA-4AA9-88C8-9F4A2D2CD51F}" destId="{F5C6E782-8F5F-4FDE-9F7A-E4609DCDDFBF}" srcOrd="14" destOrd="0" presId="urn:microsoft.com/office/officeart/2005/8/layout/cycle5"/>
    <dgm:cxn modelId="{AAE9826D-8C07-481D-A963-6FBD6ABCC44C}" type="presParOf" srcId="{A4BE65A0-14BA-4AA9-88C8-9F4A2D2CD51F}" destId="{9C88C4FC-DCDF-4B24-B339-04AFAB3634C4}" srcOrd="15" destOrd="0" presId="urn:microsoft.com/office/officeart/2005/8/layout/cycle5"/>
    <dgm:cxn modelId="{4C177619-C911-45B6-B3BB-FCD236D9EC79}" type="presParOf" srcId="{A4BE65A0-14BA-4AA9-88C8-9F4A2D2CD51F}" destId="{21EAF4F4-B2F5-4B86-B5FD-143D8723557E}" srcOrd="16" destOrd="0" presId="urn:microsoft.com/office/officeart/2005/8/layout/cycle5"/>
    <dgm:cxn modelId="{FDFFFCBA-28B2-4A6B-8341-7F32E5ED9D8B}" type="presParOf" srcId="{A4BE65A0-14BA-4AA9-88C8-9F4A2D2CD51F}" destId="{6F15D2AA-4AB7-41D4-8C09-EF91D45CD1F3}" srcOrd="17"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2C275B-9A23-4F43-80EE-DBF53F4A22A8}" type="doc">
      <dgm:prSet loTypeId="urn:microsoft.com/office/officeart/2005/8/layout/venn1" loCatId="relationship" qsTypeId="urn:microsoft.com/office/officeart/2005/8/quickstyle/simple1" qsCatId="simple" csTypeId="urn:microsoft.com/office/officeart/2005/8/colors/accent1_2" csCatId="accent1" phldr="1"/>
      <dgm:spPr/>
    </dgm:pt>
    <dgm:pt modelId="{865F87B0-3C87-4F1E-A0BD-F704AB812CE4}">
      <dgm:prSet phldrT="[Text]"/>
      <dgm:spPr/>
      <dgm:t>
        <a:bodyPr/>
        <a:lstStyle/>
        <a:p>
          <a:r>
            <a:rPr lang="en-US" dirty="0" smtClean="0"/>
            <a:t>Valuable?</a:t>
          </a:r>
          <a:endParaRPr lang="en-US" dirty="0"/>
        </a:p>
      </dgm:t>
    </dgm:pt>
    <dgm:pt modelId="{6DD12B3E-555E-4252-8C1D-829C49C3CB4F}" type="parTrans" cxnId="{56E0D233-74AB-4C3A-BD2D-7738B92685DD}">
      <dgm:prSet/>
      <dgm:spPr/>
      <dgm:t>
        <a:bodyPr/>
        <a:lstStyle/>
        <a:p>
          <a:endParaRPr lang="en-US"/>
        </a:p>
      </dgm:t>
    </dgm:pt>
    <dgm:pt modelId="{8EE017A0-381F-4509-B333-685FAD45894C}" type="sibTrans" cxnId="{56E0D233-74AB-4C3A-BD2D-7738B92685DD}">
      <dgm:prSet/>
      <dgm:spPr/>
      <dgm:t>
        <a:bodyPr/>
        <a:lstStyle/>
        <a:p>
          <a:endParaRPr lang="en-US"/>
        </a:p>
      </dgm:t>
    </dgm:pt>
    <dgm:pt modelId="{A7E4E9B1-CA54-4FC9-98C9-B1CE3A7C1433}">
      <dgm:prSet phldrT="[Text]"/>
      <dgm:spPr/>
      <dgm:t>
        <a:bodyPr/>
        <a:lstStyle/>
        <a:p>
          <a:r>
            <a:rPr lang="en-US" dirty="0" smtClean="0"/>
            <a:t>Usable?</a:t>
          </a:r>
          <a:endParaRPr lang="en-US" dirty="0"/>
        </a:p>
      </dgm:t>
    </dgm:pt>
    <dgm:pt modelId="{22A418AE-0B63-4A55-8557-C02BE6C494AB}" type="parTrans" cxnId="{EE98BD00-3CCC-440F-8069-3006696C26B4}">
      <dgm:prSet/>
      <dgm:spPr/>
      <dgm:t>
        <a:bodyPr/>
        <a:lstStyle/>
        <a:p>
          <a:endParaRPr lang="en-US"/>
        </a:p>
      </dgm:t>
    </dgm:pt>
    <dgm:pt modelId="{CB95255D-0D9B-427C-83A3-E2321BD59A09}" type="sibTrans" cxnId="{EE98BD00-3CCC-440F-8069-3006696C26B4}">
      <dgm:prSet/>
      <dgm:spPr/>
      <dgm:t>
        <a:bodyPr/>
        <a:lstStyle/>
        <a:p>
          <a:endParaRPr lang="en-US"/>
        </a:p>
      </dgm:t>
    </dgm:pt>
    <dgm:pt modelId="{1D406AEF-E54E-43E1-B66F-AB9AB1CFB5BA}">
      <dgm:prSet phldrT="[Text]"/>
      <dgm:spPr/>
      <dgm:t>
        <a:bodyPr/>
        <a:lstStyle/>
        <a:p>
          <a:r>
            <a:rPr lang="en-US" dirty="0" smtClean="0"/>
            <a:t>Feasible?</a:t>
          </a:r>
          <a:endParaRPr lang="en-US" dirty="0"/>
        </a:p>
      </dgm:t>
    </dgm:pt>
    <dgm:pt modelId="{F85BD555-12C1-4556-AA50-A033D9F507EA}" type="parTrans" cxnId="{3907F5BA-F4D4-4EA2-81B9-A4FB985D6529}">
      <dgm:prSet/>
      <dgm:spPr/>
      <dgm:t>
        <a:bodyPr/>
        <a:lstStyle/>
        <a:p>
          <a:endParaRPr lang="en-US"/>
        </a:p>
      </dgm:t>
    </dgm:pt>
    <dgm:pt modelId="{C359D93D-CC4C-4051-B93D-FCB15E90B9F8}" type="sibTrans" cxnId="{3907F5BA-F4D4-4EA2-81B9-A4FB985D6529}">
      <dgm:prSet/>
      <dgm:spPr/>
      <dgm:t>
        <a:bodyPr/>
        <a:lstStyle/>
        <a:p>
          <a:endParaRPr lang="en-US"/>
        </a:p>
      </dgm:t>
    </dgm:pt>
    <dgm:pt modelId="{074C1DC3-8112-4B1D-9D49-7809812CDD36}" type="pres">
      <dgm:prSet presAssocID="{112C275B-9A23-4F43-80EE-DBF53F4A22A8}" presName="compositeShape" presStyleCnt="0">
        <dgm:presLayoutVars>
          <dgm:chMax val="7"/>
          <dgm:dir/>
          <dgm:resizeHandles val="exact"/>
        </dgm:presLayoutVars>
      </dgm:prSet>
      <dgm:spPr/>
    </dgm:pt>
    <dgm:pt modelId="{ED4A7092-70E8-40B1-B2E7-7BBDEDD2DA51}" type="pres">
      <dgm:prSet presAssocID="{865F87B0-3C87-4F1E-A0BD-F704AB812CE4}" presName="circ1" presStyleLbl="vennNode1" presStyleIdx="0" presStyleCnt="3"/>
      <dgm:spPr/>
      <dgm:t>
        <a:bodyPr/>
        <a:lstStyle/>
        <a:p>
          <a:endParaRPr lang="en-US"/>
        </a:p>
      </dgm:t>
    </dgm:pt>
    <dgm:pt modelId="{52714FA1-1663-4D4A-9608-B19A9674F3EC}" type="pres">
      <dgm:prSet presAssocID="{865F87B0-3C87-4F1E-A0BD-F704AB812CE4}" presName="circ1Tx" presStyleLbl="revTx" presStyleIdx="0" presStyleCnt="0">
        <dgm:presLayoutVars>
          <dgm:chMax val="0"/>
          <dgm:chPref val="0"/>
          <dgm:bulletEnabled val="1"/>
        </dgm:presLayoutVars>
      </dgm:prSet>
      <dgm:spPr/>
      <dgm:t>
        <a:bodyPr/>
        <a:lstStyle/>
        <a:p>
          <a:endParaRPr lang="en-US"/>
        </a:p>
      </dgm:t>
    </dgm:pt>
    <dgm:pt modelId="{3FD9CCDF-59CE-4916-B680-BE4358830493}" type="pres">
      <dgm:prSet presAssocID="{A7E4E9B1-CA54-4FC9-98C9-B1CE3A7C1433}" presName="circ2" presStyleLbl="vennNode1" presStyleIdx="1" presStyleCnt="3"/>
      <dgm:spPr/>
      <dgm:t>
        <a:bodyPr/>
        <a:lstStyle/>
        <a:p>
          <a:endParaRPr lang="en-US"/>
        </a:p>
      </dgm:t>
    </dgm:pt>
    <dgm:pt modelId="{82E0963B-98E2-4914-A4D5-E31C1B9B6CB4}" type="pres">
      <dgm:prSet presAssocID="{A7E4E9B1-CA54-4FC9-98C9-B1CE3A7C1433}" presName="circ2Tx" presStyleLbl="revTx" presStyleIdx="0" presStyleCnt="0">
        <dgm:presLayoutVars>
          <dgm:chMax val="0"/>
          <dgm:chPref val="0"/>
          <dgm:bulletEnabled val="1"/>
        </dgm:presLayoutVars>
      </dgm:prSet>
      <dgm:spPr/>
      <dgm:t>
        <a:bodyPr/>
        <a:lstStyle/>
        <a:p>
          <a:endParaRPr lang="en-US"/>
        </a:p>
      </dgm:t>
    </dgm:pt>
    <dgm:pt modelId="{EF430B87-46AE-4F5F-A33F-A7D3FDF74280}" type="pres">
      <dgm:prSet presAssocID="{1D406AEF-E54E-43E1-B66F-AB9AB1CFB5BA}" presName="circ3" presStyleLbl="vennNode1" presStyleIdx="2" presStyleCnt="3"/>
      <dgm:spPr/>
      <dgm:t>
        <a:bodyPr/>
        <a:lstStyle/>
        <a:p>
          <a:endParaRPr lang="en-US"/>
        </a:p>
      </dgm:t>
    </dgm:pt>
    <dgm:pt modelId="{5EB4FA41-C7AD-464D-A442-0164D2705D4B}" type="pres">
      <dgm:prSet presAssocID="{1D406AEF-E54E-43E1-B66F-AB9AB1CFB5BA}" presName="circ3Tx" presStyleLbl="revTx" presStyleIdx="0" presStyleCnt="0">
        <dgm:presLayoutVars>
          <dgm:chMax val="0"/>
          <dgm:chPref val="0"/>
          <dgm:bulletEnabled val="1"/>
        </dgm:presLayoutVars>
      </dgm:prSet>
      <dgm:spPr/>
      <dgm:t>
        <a:bodyPr/>
        <a:lstStyle/>
        <a:p>
          <a:endParaRPr lang="en-US"/>
        </a:p>
      </dgm:t>
    </dgm:pt>
  </dgm:ptLst>
  <dgm:cxnLst>
    <dgm:cxn modelId="{B2839C7D-87AB-447C-A2A2-F69EAA450B0F}" type="presOf" srcId="{1D406AEF-E54E-43E1-B66F-AB9AB1CFB5BA}" destId="{EF430B87-46AE-4F5F-A33F-A7D3FDF74280}" srcOrd="0" destOrd="0" presId="urn:microsoft.com/office/officeart/2005/8/layout/venn1"/>
    <dgm:cxn modelId="{60307E61-A39D-4394-8193-A13DF8B824D9}" type="presOf" srcId="{A7E4E9B1-CA54-4FC9-98C9-B1CE3A7C1433}" destId="{82E0963B-98E2-4914-A4D5-E31C1B9B6CB4}" srcOrd="1" destOrd="0" presId="urn:microsoft.com/office/officeart/2005/8/layout/venn1"/>
    <dgm:cxn modelId="{56E0D233-74AB-4C3A-BD2D-7738B92685DD}" srcId="{112C275B-9A23-4F43-80EE-DBF53F4A22A8}" destId="{865F87B0-3C87-4F1E-A0BD-F704AB812CE4}" srcOrd="0" destOrd="0" parTransId="{6DD12B3E-555E-4252-8C1D-829C49C3CB4F}" sibTransId="{8EE017A0-381F-4509-B333-685FAD45894C}"/>
    <dgm:cxn modelId="{B049FE88-C6A7-4CA6-BF12-8BF3F66CBD7A}" type="presOf" srcId="{865F87B0-3C87-4F1E-A0BD-F704AB812CE4}" destId="{ED4A7092-70E8-40B1-B2E7-7BBDEDD2DA51}" srcOrd="0" destOrd="0" presId="urn:microsoft.com/office/officeart/2005/8/layout/venn1"/>
    <dgm:cxn modelId="{33C12FCE-8F6B-4C02-A467-5ECC01E7D242}" type="presOf" srcId="{865F87B0-3C87-4F1E-A0BD-F704AB812CE4}" destId="{52714FA1-1663-4D4A-9608-B19A9674F3EC}" srcOrd="1" destOrd="0" presId="urn:microsoft.com/office/officeart/2005/8/layout/venn1"/>
    <dgm:cxn modelId="{EE98BD00-3CCC-440F-8069-3006696C26B4}" srcId="{112C275B-9A23-4F43-80EE-DBF53F4A22A8}" destId="{A7E4E9B1-CA54-4FC9-98C9-B1CE3A7C1433}" srcOrd="1" destOrd="0" parTransId="{22A418AE-0B63-4A55-8557-C02BE6C494AB}" sibTransId="{CB95255D-0D9B-427C-83A3-E2321BD59A09}"/>
    <dgm:cxn modelId="{E98B00B0-3E10-4791-9B9C-A29D6E433927}" type="presOf" srcId="{112C275B-9A23-4F43-80EE-DBF53F4A22A8}" destId="{074C1DC3-8112-4B1D-9D49-7809812CDD36}" srcOrd="0" destOrd="0" presId="urn:microsoft.com/office/officeart/2005/8/layout/venn1"/>
    <dgm:cxn modelId="{3907F5BA-F4D4-4EA2-81B9-A4FB985D6529}" srcId="{112C275B-9A23-4F43-80EE-DBF53F4A22A8}" destId="{1D406AEF-E54E-43E1-B66F-AB9AB1CFB5BA}" srcOrd="2" destOrd="0" parTransId="{F85BD555-12C1-4556-AA50-A033D9F507EA}" sibTransId="{C359D93D-CC4C-4051-B93D-FCB15E90B9F8}"/>
    <dgm:cxn modelId="{0E6F749B-8E47-4537-8FAC-2E91024DB05E}" type="presOf" srcId="{A7E4E9B1-CA54-4FC9-98C9-B1CE3A7C1433}" destId="{3FD9CCDF-59CE-4916-B680-BE4358830493}" srcOrd="0" destOrd="0" presId="urn:microsoft.com/office/officeart/2005/8/layout/venn1"/>
    <dgm:cxn modelId="{FB556E6C-B6D8-4397-82A7-849935624310}" type="presOf" srcId="{1D406AEF-E54E-43E1-B66F-AB9AB1CFB5BA}" destId="{5EB4FA41-C7AD-464D-A442-0164D2705D4B}" srcOrd="1" destOrd="0" presId="urn:microsoft.com/office/officeart/2005/8/layout/venn1"/>
    <dgm:cxn modelId="{6A98745F-226C-42BC-A26B-1F8693357FA0}" type="presParOf" srcId="{074C1DC3-8112-4B1D-9D49-7809812CDD36}" destId="{ED4A7092-70E8-40B1-B2E7-7BBDEDD2DA51}" srcOrd="0" destOrd="0" presId="urn:microsoft.com/office/officeart/2005/8/layout/venn1"/>
    <dgm:cxn modelId="{303BB7C3-51B7-426D-AC5A-F44228069377}" type="presParOf" srcId="{074C1DC3-8112-4B1D-9D49-7809812CDD36}" destId="{52714FA1-1663-4D4A-9608-B19A9674F3EC}" srcOrd="1" destOrd="0" presId="urn:microsoft.com/office/officeart/2005/8/layout/venn1"/>
    <dgm:cxn modelId="{E7113BB5-44AA-4264-B6F3-FC140FE2BD99}" type="presParOf" srcId="{074C1DC3-8112-4B1D-9D49-7809812CDD36}" destId="{3FD9CCDF-59CE-4916-B680-BE4358830493}" srcOrd="2" destOrd="0" presId="urn:microsoft.com/office/officeart/2005/8/layout/venn1"/>
    <dgm:cxn modelId="{C372C883-96AA-485A-B1B8-33659ED5AA96}" type="presParOf" srcId="{074C1DC3-8112-4B1D-9D49-7809812CDD36}" destId="{82E0963B-98E2-4914-A4D5-E31C1B9B6CB4}" srcOrd="3" destOrd="0" presId="urn:microsoft.com/office/officeart/2005/8/layout/venn1"/>
    <dgm:cxn modelId="{34DAA039-409E-475F-8E67-49CFDB572E9F}" type="presParOf" srcId="{074C1DC3-8112-4B1D-9D49-7809812CDD36}" destId="{EF430B87-46AE-4F5F-A33F-A7D3FDF74280}" srcOrd="4" destOrd="0" presId="urn:microsoft.com/office/officeart/2005/8/layout/venn1"/>
    <dgm:cxn modelId="{FF190029-593A-4A2F-98E0-74997E27C57B}" type="presParOf" srcId="{074C1DC3-8112-4B1D-9D49-7809812CDD36}" destId="{5EB4FA41-C7AD-464D-A442-0164D2705D4B}" srcOrd="5" destOrd="0" presId="urn:microsoft.com/office/officeart/2005/8/layout/ven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6601BE-0752-406F-82DC-6BDA0B4DFE2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6F1F344-8197-4C33-9339-748DCDCCCCE5}">
      <dgm:prSet phldrT="[Text]"/>
      <dgm:spPr/>
      <dgm:t>
        <a:bodyPr/>
        <a:lstStyle/>
        <a:p>
          <a:r>
            <a:rPr lang="en-US" dirty="0" smtClean="0"/>
            <a:t>Online Fundraising </a:t>
          </a:r>
          <a:endParaRPr lang="en-US" dirty="0"/>
        </a:p>
      </dgm:t>
    </dgm:pt>
    <dgm:pt modelId="{028C26EA-A9AF-4553-9A1E-65845A18CB15}" type="parTrans" cxnId="{ECECA828-77BB-4F01-9B4D-D2F186B560A6}">
      <dgm:prSet/>
      <dgm:spPr/>
      <dgm:t>
        <a:bodyPr/>
        <a:lstStyle/>
        <a:p>
          <a:endParaRPr lang="en-US"/>
        </a:p>
      </dgm:t>
    </dgm:pt>
    <dgm:pt modelId="{A461D38C-91DA-4832-B597-0F4558A58287}" type="sibTrans" cxnId="{ECECA828-77BB-4F01-9B4D-D2F186B560A6}">
      <dgm:prSet/>
      <dgm:spPr/>
      <dgm:t>
        <a:bodyPr/>
        <a:lstStyle/>
        <a:p>
          <a:endParaRPr lang="en-US"/>
        </a:p>
      </dgm:t>
    </dgm:pt>
    <dgm:pt modelId="{F2BE305D-B62C-4350-A23E-DD93D080CAB3}">
      <dgm:prSet phldrT="[Text]"/>
      <dgm:spPr/>
      <dgm:t>
        <a:bodyPr/>
        <a:lstStyle/>
        <a:p>
          <a:r>
            <a:rPr lang="en-US" dirty="0" smtClean="0"/>
            <a:t>Integrated Online </a:t>
          </a:r>
          <a:endParaRPr lang="en-US" dirty="0"/>
        </a:p>
      </dgm:t>
    </dgm:pt>
    <dgm:pt modelId="{C4AF7396-FD0B-423C-8CC5-7AB679DF4896}" type="parTrans" cxnId="{2A307171-32E9-4064-AA0C-A05E197593F6}">
      <dgm:prSet/>
      <dgm:spPr/>
      <dgm:t>
        <a:bodyPr/>
        <a:lstStyle/>
        <a:p>
          <a:endParaRPr lang="en-US"/>
        </a:p>
      </dgm:t>
    </dgm:pt>
    <dgm:pt modelId="{C1C79129-28FE-415E-84F4-37E5F5A2B82A}" type="sibTrans" cxnId="{2A307171-32E9-4064-AA0C-A05E197593F6}">
      <dgm:prSet/>
      <dgm:spPr/>
      <dgm:t>
        <a:bodyPr/>
        <a:lstStyle/>
        <a:p>
          <a:endParaRPr lang="en-US"/>
        </a:p>
      </dgm:t>
    </dgm:pt>
    <dgm:pt modelId="{95690DDA-0C13-4F5E-9AAB-540A4DE1868B}">
      <dgm:prSet phldrT="[Text]"/>
      <dgm:spPr/>
      <dgm:t>
        <a:bodyPr/>
        <a:lstStyle/>
        <a:p>
          <a:r>
            <a:rPr lang="en-US" dirty="0" smtClean="0"/>
            <a:t>Integrated Multichannel</a:t>
          </a:r>
          <a:endParaRPr lang="en-US" dirty="0"/>
        </a:p>
      </dgm:t>
    </dgm:pt>
    <dgm:pt modelId="{63BF5B31-D4B2-438A-9589-8A7322117684}" type="parTrans" cxnId="{82CDE2FA-F4A2-4DA6-9A16-798403F87488}">
      <dgm:prSet/>
      <dgm:spPr/>
      <dgm:t>
        <a:bodyPr/>
        <a:lstStyle/>
        <a:p>
          <a:endParaRPr lang="en-US"/>
        </a:p>
      </dgm:t>
    </dgm:pt>
    <dgm:pt modelId="{CE63548B-0276-490F-97F5-1B8F53C7C400}" type="sibTrans" cxnId="{82CDE2FA-F4A2-4DA6-9A16-798403F87488}">
      <dgm:prSet/>
      <dgm:spPr/>
      <dgm:t>
        <a:bodyPr/>
        <a:lstStyle/>
        <a:p>
          <a:endParaRPr lang="en-US"/>
        </a:p>
      </dgm:t>
    </dgm:pt>
    <dgm:pt modelId="{E2D9B39A-17E4-4DCE-9AF1-AFE25EBB0705}">
      <dgm:prSet phldrT="[Text]"/>
      <dgm:spPr/>
      <dgm:t>
        <a:bodyPr/>
        <a:lstStyle/>
        <a:p>
          <a:r>
            <a:rPr lang="en-US" dirty="0" smtClean="0"/>
            <a:t>Retool, Rethink, Re-Envision</a:t>
          </a:r>
          <a:endParaRPr lang="en-US" dirty="0"/>
        </a:p>
      </dgm:t>
    </dgm:pt>
    <dgm:pt modelId="{00D3684A-FD41-4B27-AF09-30D8F29B0BC5}" type="parTrans" cxnId="{2A36622D-311D-47B3-B0B7-40227E8F8632}">
      <dgm:prSet/>
      <dgm:spPr/>
      <dgm:t>
        <a:bodyPr/>
        <a:lstStyle/>
        <a:p>
          <a:endParaRPr lang="en-US"/>
        </a:p>
      </dgm:t>
    </dgm:pt>
    <dgm:pt modelId="{69172348-C33A-456F-97A4-1D0699D4E22F}" type="sibTrans" cxnId="{2A36622D-311D-47B3-B0B7-40227E8F8632}">
      <dgm:prSet/>
      <dgm:spPr/>
      <dgm:t>
        <a:bodyPr/>
        <a:lstStyle/>
        <a:p>
          <a:endParaRPr lang="en-US"/>
        </a:p>
      </dgm:t>
    </dgm:pt>
    <dgm:pt modelId="{846FC5B7-BD5D-4233-87E0-4A25A323D37E}">
      <dgm:prSet phldrT="[Text]"/>
      <dgm:spPr/>
      <dgm:t>
        <a:bodyPr/>
        <a:lstStyle/>
        <a:p>
          <a:r>
            <a:rPr lang="en-US" dirty="0" smtClean="0"/>
            <a:t>???</a:t>
          </a:r>
          <a:endParaRPr lang="en-US" dirty="0"/>
        </a:p>
      </dgm:t>
    </dgm:pt>
    <dgm:pt modelId="{B15611A7-CB42-4271-8587-9DC851C8F657}" type="parTrans" cxnId="{FFE258FA-6687-4945-8D41-D2C48BB00AFE}">
      <dgm:prSet/>
      <dgm:spPr/>
      <dgm:t>
        <a:bodyPr/>
        <a:lstStyle/>
        <a:p>
          <a:endParaRPr lang="en-US"/>
        </a:p>
      </dgm:t>
    </dgm:pt>
    <dgm:pt modelId="{4BEC9AFE-BC04-4868-A001-3EC46A785500}" type="sibTrans" cxnId="{FFE258FA-6687-4945-8D41-D2C48BB00AFE}">
      <dgm:prSet/>
      <dgm:spPr/>
      <dgm:t>
        <a:bodyPr/>
        <a:lstStyle/>
        <a:p>
          <a:endParaRPr lang="en-US"/>
        </a:p>
      </dgm:t>
    </dgm:pt>
    <dgm:pt modelId="{228EC308-52D4-40EC-9FEB-8ABA172EBAF6}">
      <dgm:prSet/>
      <dgm:spPr/>
      <dgm:t>
        <a:bodyPr/>
        <a:lstStyle/>
        <a:p>
          <a:r>
            <a:rPr lang="en-US" dirty="0" smtClean="0"/>
            <a:t>Mobile, Social, Gamification</a:t>
          </a:r>
          <a:endParaRPr lang="en-US" dirty="0"/>
        </a:p>
      </dgm:t>
    </dgm:pt>
    <dgm:pt modelId="{DA54F267-A6A6-4AC2-B66E-A47CAAD8AAAC}" type="parTrans" cxnId="{E154432C-26C6-4256-8570-6439565D3575}">
      <dgm:prSet/>
      <dgm:spPr/>
      <dgm:t>
        <a:bodyPr/>
        <a:lstStyle/>
        <a:p>
          <a:endParaRPr lang="en-US"/>
        </a:p>
      </dgm:t>
    </dgm:pt>
    <dgm:pt modelId="{4745FE89-4CE8-4AFF-8A1A-2CB7AA29FD37}" type="sibTrans" cxnId="{E154432C-26C6-4256-8570-6439565D3575}">
      <dgm:prSet/>
      <dgm:spPr/>
      <dgm:t>
        <a:bodyPr/>
        <a:lstStyle/>
        <a:p>
          <a:endParaRPr lang="en-US"/>
        </a:p>
      </dgm:t>
    </dgm:pt>
    <dgm:pt modelId="{5BBCF4E9-9F6B-4974-83A9-478FEC4688AB}" type="pres">
      <dgm:prSet presAssocID="{3E6601BE-0752-406F-82DC-6BDA0B4DFE20}" presName="Name0" presStyleCnt="0">
        <dgm:presLayoutVars>
          <dgm:dir/>
          <dgm:resizeHandles val="exact"/>
        </dgm:presLayoutVars>
      </dgm:prSet>
      <dgm:spPr/>
      <dgm:t>
        <a:bodyPr/>
        <a:lstStyle/>
        <a:p>
          <a:endParaRPr lang="en-US"/>
        </a:p>
      </dgm:t>
    </dgm:pt>
    <dgm:pt modelId="{A33C554F-F6EB-42A6-A588-788FFCA2019E}" type="pres">
      <dgm:prSet presAssocID="{36F1F344-8197-4C33-9339-748DCDCCCCE5}" presName="node" presStyleLbl="node1" presStyleIdx="0" presStyleCnt="6">
        <dgm:presLayoutVars>
          <dgm:bulletEnabled val="1"/>
        </dgm:presLayoutVars>
      </dgm:prSet>
      <dgm:spPr/>
      <dgm:t>
        <a:bodyPr/>
        <a:lstStyle/>
        <a:p>
          <a:endParaRPr lang="en-US"/>
        </a:p>
      </dgm:t>
    </dgm:pt>
    <dgm:pt modelId="{D87C9308-2394-4CD4-98F7-D9A268E8B7B4}" type="pres">
      <dgm:prSet presAssocID="{A461D38C-91DA-4832-B597-0F4558A58287}" presName="sibTrans" presStyleCnt="0"/>
      <dgm:spPr/>
    </dgm:pt>
    <dgm:pt modelId="{4171D864-3E46-4132-9E4D-916B090BC2E2}" type="pres">
      <dgm:prSet presAssocID="{F2BE305D-B62C-4350-A23E-DD93D080CAB3}" presName="node" presStyleLbl="node1" presStyleIdx="1" presStyleCnt="6">
        <dgm:presLayoutVars>
          <dgm:bulletEnabled val="1"/>
        </dgm:presLayoutVars>
      </dgm:prSet>
      <dgm:spPr/>
      <dgm:t>
        <a:bodyPr/>
        <a:lstStyle/>
        <a:p>
          <a:endParaRPr lang="en-US"/>
        </a:p>
      </dgm:t>
    </dgm:pt>
    <dgm:pt modelId="{F5BAD10E-1D8E-41C3-A858-83E63E5F4E1D}" type="pres">
      <dgm:prSet presAssocID="{C1C79129-28FE-415E-84F4-37E5F5A2B82A}" presName="sibTrans" presStyleCnt="0"/>
      <dgm:spPr/>
    </dgm:pt>
    <dgm:pt modelId="{2BF809AB-B3AC-4B62-8341-D4D901523694}" type="pres">
      <dgm:prSet presAssocID="{95690DDA-0C13-4F5E-9AAB-540A4DE1868B}" presName="node" presStyleLbl="node1" presStyleIdx="2" presStyleCnt="6">
        <dgm:presLayoutVars>
          <dgm:bulletEnabled val="1"/>
        </dgm:presLayoutVars>
      </dgm:prSet>
      <dgm:spPr/>
      <dgm:t>
        <a:bodyPr/>
        <a:lstStyle/>
        <a:p>
          <a:endParaRPr lang="en-US"/>
        </a:p>
      </dgm:t>
    </dgm:pt>
    <dgm:pt modelId="{A722A282-D650-4004-B5A5-AE597B8890C3}" type="pres">
      <dgm:prSet presAssocID="{CE63548B-0276-490F-97F5-1B8F53C7C400}" presName="sibTrans" presStyleCnt="0"/>
      <dgm:spPr/>
    </dgm:pt>
    <dgm:pt modelId="{F028483C-37BD-4BDC-832A-FA30C6A77BBA}" type="pres">
      <dgm:prSet presAssocID="{E2D9B39A-17E4-4DCE-9AF1-AFE25EBB0705}" presName="node" presStyleLbl="node1" presStyleIdx="3" presStyleCnt="6" custLinFactNeighborX="13860" custLinFactNeighborY="-7031">
        <dgm:presLayoutVars>
          <dgm:bulletEnabled val="1"/>
        </dgm:presLayoutVars>
      </dgm:prSet>
      <dgm:spPr/>
      <dgm:t>
        <a:bodyPr/>
        <a:lstStyle/>
        <a:p>
          <a:endParaRPr lang="en-US"/>
        </a:p>
      </dgm:t>
    </dgm:pt>
    <dgm:pt modelId="{F68A0AC1-5E95-4498-BAF4-44960C2F4921}" type="pres">
      <dgm:prSet presAssocID="{69172348-C33A-456F-97A4-1D0699D4E22F}" presName="sibTrans" presStyleCnt="0"/>
      <dgm:spPr/>
    </dgm:pt>
    <dgm:pt modelId="{36760CD1-7BA8-4A49-93C7-59D47744DED9}" type="pres">
      <dgm:prSet presAssocID="{228EC308-52D4-40EC-9FEB-8ABA172EBAF6}" presName="node" presStyleLbl="node1" presStyleIdx="4" presStyleCnt="6">
        <dgm:presLayoutVars>
          <dgm:bulletEnabled val="1"/>
        </dgm:presLayoutVars>
      </dgm:prSet>
      <dgm:spPr/>
      <dgm:t>
        <a:bodyPr/>
        <a:lstStyle/>
        <a:p>
          <a:endParaRPr lang="en-US"/>
        </a:p>
      </dgm:t>
    </dgm:pt>
    <dgm:pt modelId="{97EF1CEB-00D2-4579-9848-BFB642C349EB}" type="pres">
      <dgm:prSet presAssocID="{4745FE89-4CE8-4AFF-8A1A-2CB7AA29FD37}" presName="sibTrans" presStyleCnt="0"/>
      <dgm:spPr/>
    </dgm:pt>
    <dgm:pt modelId="{BA5A9D8B-D2A5-47F1-ACBA-EFF919506897}" type="pres">
      <dgm:prSet presAssocID="{846FC5B7-BD5D-4233-87E0-4A25A323D37E}" presName="node" presStyleLbl="node1" presStyleIdx="5" presStyleCnt="6">
        <dgm:presLayoutVars>
          <dgm:bulletEnabled val="1"/>
        </dgm:presLayoutVars>
      </dgm:prSet>
      <dgm:spPr/>
      <dgm:t>
        <a:bodyPr/>
        <a:lstStyle/>
        <a:p>
          <a:endParaRPr lang="en-US"/>
        </a:p>
      </dgm:t>
    </dgm:pt>
  </dgm:ptLst>
  <dgm:cxnLst>
    <dgm:cxn modelId="{B6F84957-28A4-4B23-9903-D94F29A19E25}" type="presOf" srcId="{36F1F344-8197-4C33-9339-748DCDCCCCE5}" destId="{A33C554F-F6EB-42A6-A588-788FFCA2019E}" srcOrd="0" destOrd="0" presId="urn:microsoft.com/office/officeart/2005/8/layout/hList6"/>
    <dgm:cxn modelId="{13813D63-D119-42A4-8C56-A84945586201}" type="presOf" srcId="{3E6601BE-0752-406F-82DC-6BDA0B4DFE20}" destId="{5BBCF4E9-9F6B-4974-83A9-478FEC4688AB}" srcOrd="0" destOrd="0" presId="urn:microsoft.com/office/officeart/2005/8/layout/hList6"/>
    <dgm:cxn modelId="{ECECA828-77BB-4F01-9B4D-D2F186B560A6}" srcId="{3E6601BE-0752-406F-82DC-6BDA0B4DFE20}" destId="{36F1F344-8197-4C33-9339-748DCDCCCCE5}" srcOrd="0" destOrd="0" parTransId="{028C26EA-A9AF-4553-9A1E-65845A18CB15}" sibTransId="{A461D38C-91DA-4832-B597-0F4558A58287}"/>
    <dgm:cxn modelId="{5DDC6FD7-131F-4A22-A3AC-D4E82FA6D57A}" type="presOf" srcId="{F2BE305D-B62C-4350-A23E-DD93D080CAB3}" destId="{4171D864-3E46-4132-9E4D-916B090BC2E2}" srcOrd="0" destOrd="0" presId="urn:microsoft.com/office/officeart/2005/8/layout/hList6"/>
    <dgm:cxn modelId="{FFE258FA-6687-4945-8D41-D2C48BB00AFE}" srcId="{3E6601BE-0752-406F-82DC-6BDA0B4DFE20}" destId="{846FC5B7-BD5D-4233-87E0-4A25A323D37E}" srcOrd="5" destOrd="0" parTransId="{B15611A7-CB42-4271-8587-9DC851C8F657}" sibTransId="{4BEC9AFE-BC04-4868-A001-3EC46A785500}"/>
    <dgm:cxn modelId="{D92D1C8D-21C0-4BC6-A42A-E554B6B985CB}" type="presOf" srcId="{E2D9B39A-17E4-4DCE-9AF1-AFE25EBB0705}" destId="{F028483C-37BD-4BDC-832A-FA30C6A77BBA}" srcOrd="0" destOrd="0" presId="urn:microsoft.com/office/officeart/2005/8/layout/hList6"/>
    <dgm:cxn modelId="{82CDE2FA-F4A2-4DA6-9A16-798403F87488}" srcId="{3E6601BE-0752-406F-82DC-6BDA0B4DFE20}" destId="{95690DDA-0C13-4F5E-9AAB-540A4DE1868B}" srcOrd="2" destOrd="0" parTransId="{63BF5B31-D4B2-438A-9589-8A7322117684}" sibTransId="{CE63548B-0276-490F-97F5-1B8F53C7C400}"/>
    <dgm:cxn modelId="{2A36622D-311D-47B3-B0B7-40227E8F8632}" srcId="{3E6601BE-0752-406F-82DC-6BDA0B4DFE20}" destId="{E2D9B39A-17E4-4DCE-9AF1-AFE25EBB0705}" srcOrd="3" destOrd="0" parTransId="{00D3684A-FD41-4B27-AF09-30D8F29B0BC5}" sibTransId="{69172348-C33A-456F-97A4-1D0699D4E22F}"/>
    <dgm:cxn modelId="{BFD85172-7C88-4BFC-AB1D-A053EF22A92D}" type="presOf" srcId="{846FC5B7-BD5D-4233-87E0-4A25A323D37E}" destId="{BA5A9D8B-D2A5-47F1-ACBA-EFF919506897}" srcOrd="0" destOrd="0" presId="urn:microsoft.com/office/officeart/2005/8/layout/hList6"/>
    <dgm:cxn modelId="{643A018C-C376-405F-ADC5-BBA3AE6BACE0}" type="presOf" srcId="{95690DDA-0C13-4F5E-9AAB-540A4DE1868B}" destId="{2BF809AB-B3AC-4B62-8341-D4D901523694}" srcOrd="0" destOrd="0" presId="urn:microsoft.com/office/officeart/2005/8/layout/hList6"/>
    <dgm:cxn modelId="{9D9C1AF6-BF63-479D-AB99-BB6268146712}" type="presOf" srcId="{228EC308-52D4-40EC-9FEB-8ABA172EBAF6}" destId="{36760CD1-7BA8-4A49-93C7-59D47744DED9}" srcOrd="0" destOrd="0" presId="urn:microsoft.com/office/officeart/2005/8/layout/hList6"/>
    <dgm:cxn modelId="{E154432C-26C6-4256-8570-6439565D3575}" srcId="{3E6601BE-0752-406F-82DC-6BDA0B4DFE20}" destId="{228EC308-52D4-40EC-9FEB-8ABA172EBAF6}" srcOrd="4" destOrd="0" parTransId="{DA54F267-A6A6-4AC2-B66E-A47CAAD8AAAC}" sibTransId="{4745FE89-4CE8-4AFF-8A1A-2CB7AA29FD37}"/>
    <dgm:cxn modelId="{2A307171-32E9-4064-AA0C-A05E197593F6}" srcId="{3E6601BE-0752-406F-82DC-6BDA0B4DFE20}" destId="{F2BE305D-B62C-4350-A23E-DD93D080CAB3}" srcOrd="1" destOrd="0" parTransId="{C4AF7396-FD0B-423C-8CC5-7AB679DF4896}" sibTransId="{C1C79129-28FE-415E-84F4-37E5F5A2B82A}"/>
    <dgm:cxn modelId="{F04C27DD-6BA2-472C-AC3A-C71A82A26519}" type="presParOf" srcId="{5BBCF4E9-9F6B-4974-83A9-478FEC4688AB}" destId="{A33C554F-F6EB-42A6-A588-788FFCA2019E}" srcOrd="0" destOrd="0" presId="urn:microsoft.com/office/officeart/2005/8/layout/hList6"/>
    <dgm:cxn modelId="{A18D477A-DD4A-424E-9720-AFF73046D29A}" type="presParOf" srcId="{5BBCF4E9-9F6B-4974-83A9-478FEC4688AB}" destId="{D87C9308-2394-4CD4-98F7-D9A268E8B7B4}" srcOrd="1" destOrd="0" presId="urn:microsoft.com/office/officeart/2005/8/layout/hList6"/>
    <dgm:cxn modelId="{946DE401-A395-4926-84A8-CAD2F473C555}" type="presParOf" srcId="{5BBCF4E9-9F6B-4974-83A9-478FEC4688AB}" destId="{4171D864-3E46-4132-9E4D-916B090BC2E2}" srcOrd="2" destOrd="0" presId="urn:microsoft.com/office/officeart/2005/8/layout/hList6"/>
    <dgm:cxn modelId="{AEEE52EF-DFA7-4988-BF98-B90CF851A0B3}" type="presParOf" srcId="{5BBCF4E9-9F6B-4974-83A9-478FEC4688AB}" destId="{F5BAD10E-1D8E-41C3-A858-83E63E5F4E1D}" srcOrd="3" destOrd="0" presId="urn:microsoft.com/office/officeart/2005/8/layout/hList6"/>
    <dgm:cxn modelId="{76B6EC1E-B184-43EE-80C6-0F2798159215}" type="presParOf" srcId="{5BBCF4E9-9F6B-4974-83A9-478FEC4688AB}" destId="{2BF809AB-B3AC-4B62-8341-D4D901523694}" srcOrd="4" destOrd="0" presId="urn:microsoft.com/office/officeart/2005/8/layout/hList6"/>
    <dgm:cxn modelId="{6876471F-1641-44EC-BEF7-6D93DA2DB0F7}" type="presParOf" srcId="{5BBCF4E9-9F6B-4974-83A9-478FEC4688AB}" destId="{A722A282-D650-4004-B5A5-AE597B8890C3}" srcOrd="5" destOrd="0" presId="urn:microsoft.com/office/officeart/2005/8/layout/hList6"/>
    <dgm:cxn modelId="{67747A28-7141-48F7-9871-F83A9148BB85}" type="presParOf" srcId="{5BBCF4E9-9F6B-4974-83A9-478FEC4688AB}" destId="{F028483C-37BD-4BDC-832A-FA30C6A77BBA}" srcOrd="6" destOrd="0" presId="urn:microsoft.com/office/officeart/2005/8/layout/hList6"/>
    <dgm:cxn modelId="{3AB470D0-E82E-410F-AF05-9D2B634A6D09}" type="presParOf" srcId="{5BBCF4E9-9F6B-4974-83A9-478FEC4688AB}" destId="{F68A0AC1-5E95-4498-BAF4-44960C2F4921}" srcOrd="7" destOrd="0" presId="urn:microsoft.com/office/officeart/2005/8/layout/hList6"/>
    <dgm:cxn modelId="{BC3D167C-FC8E-4E9D-B9D4-C988D446E2E4}" type="presParOf" srcId="{5BBCF4E9-9F6B-4974-83A9-478FEC4688AB}" destId="{36760CD1-7BA8-4A49-93C7-59D47744DED9}" srcOrd="8" destOrd="0" presId="urn:microsoft.com/office/officeart/2005/8/layout/hList6"/>
    <dgm:cxn modelId="{70BFF29C-90E1-4BB8-84FB-DA73B35BC232}" type="presParOf" srcId="{5BBCF4E9-9F6B-4974-83A9-478FEC4688AB}" destId="{97EF1CEB-00D2-4579-9848-BFB642C349EB}" srcOrd="9" destOrd="0" presId="urn:microsoft.com/office/officeart/2005/8/layout/hList6"/>
    <dgm:cxn modelId="{5C2B7092-9492-4FEE-A30C-914A339A805A}" type="presParOf" srcId="{5BBCF4E9-9F6B-4974-83A9-478FEC4688AB}" destId="{BA5A9D8B-D2A5-47F1-ACBA-EFF919506897}" srcOrd="10"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1724A5-9CAB-4D90-9D5F-3ABA1FF7FEA9}">
      <dsp:nvSpPr>
        <dsp:cNvPr id="0" name=""/>
        <dsp:cNvSpPr/>
      </dsp:nvSpPr>
      <dsp:spPr>
        <a:xfrm>
          <a:off x="2744985" y="327"/>
          <a:ext cx="1139428" cy="7406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Opportunity Analysis</a:t>
          </a:r>
          <a:endParaRPr lang="en-US" sz="1000" kern="1200" dirty="0"/>
        </a:p>
      </dsp:txBody>
      <dsp:txXfrm>
        <a:off x="2744985" y="327"/>
        <a:ext cx="1139428" cy="740628"/>
      </dsp:txXfrm>
    </dsp:sp>
    <dsp:sp modelId="{F096B30E-B7F3-4A9D-9222-AA8A1D515F16}">
      <dsp:nvSpPr>
        <dsp:cNvPr id="0" name=""/>
        <dsp:cNvSpPr/>
      </dsp:nvSpPr>
      <dsp:spPr>
        <a:xfrm>
          <a:off x="1567830" y="370641"/>
          <a:ext cx="3493738" cy="3493738"/>
        </a:xfrm>
        <a:custGeom>
          <a:avLst/>
          <a:gdLst/>
          <a:ahLst/>
          <a:cxnLst/>
          <a:rect l="0" t="0" r="0" b="0"/>
          <a:pathLst>
            <a:path>
              <a:moveTo>
                <a:pt x="2460329" y="152338"/>
              </a:moveTo>
              <a:arcTo wR="1746869" hR="1746869" stAng="17646345" swAng="9255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F58EA59-5285-4D2E-9B61-743639E8E96F}">
      <dsp:nvSpPr>
        <dsp:cNvPr id="0" name=""/>
        <dsp:cNvSpPr/>
      </dsp:nvSpPr>
      <dsp:spPr>
        <a:xfrm>
          <a:off x="4257819" y="873761"/>
          <a:ext cx="1139428" cy="7406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User/Persona Development</a:t>
          </a:r>
          <a:endParaRPr lang="en-US" sz="1000" kern="1200" dirty="0"/>
        </a:p>
      </dsp:txBody>
      <dsp:txXfrm>
        <a:off x="4257819" y="873761"/>
        <a:ext cx="1139428" cy="740628"/>
      </dsp:txXfrm>
    </dsp:sp>
    <dsp:sp modelId="{2D0CF60B-A2C6-4022-A5D7-B4CAB7139D13}">
      <dsp:nvSpPr>
        <dsp:cNvPr id="0" name=""/>
        <dsp:cNvSpPr/>
      </dsp:nvSpPr>
      <dsp:spPr>
        <a:xfrm>
          <a:off x="1567830" y="370641"/>
          <a:ext cx="3493738" cy="3493738"/>
        </a:xfrm>
        <a:custGeom>
          <a:avLst/>
          <a:gdLst/>
          <a:ahLst/>
          <a:cxnLst/>
          <a:rect l="0" t="0" r="0" b="0"/>
          <a:pathLst>
            <a:path>
              <a:moveTo>
                <a:pt x="3466462" y="1439378"/>
              </a:moveTo>
              <a:arcTo wR="1746869" hR="1746869" stAng="20991705" swAng="12165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5202134-CFB1-4253-B2AA-D33CA503DBE7}">
      <dsp:nvSpPr>
        <dsp:cNvPr id="0" name=""/>
        <dsp:cNvSpPr/>
      </dsp:nvSpPr>
      <dsp:spPr>
        <a:xfrm>
          <a:off x="4257819" y="2620630"/>
          <a:ext cx="1139428" cy="7406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Experience/Story Mapping</a:t>
          </a:r>
          <a:endParaRPr lang="en-US" sz="1000" kern="1200" dirty="0"/>
        </a:p>
      </dsp:txBody>
      <dsp:txXfrm>
        <a:off x="4257819" y="2620630"/>
        <a:ext cx="1139428" cy="740628"/>
      </dsp:txXfrm>
    </dsp:sp>
    <dsp:sp modelId="{BA8AAB6A-D423-4157-B5AE-AF675BED735F}">
      <dsp:nvSpPr>
        <dsp:cNvPr id="0" name=""/>
        <dsp:cNvSpPr/>
      </dsp:nvSpPr>
      <dsp:spPr>
        <a:xfrm>
          <a:off x="1567830" y="370641"/>
          <a:ext cx="3493738" cy="3493738"/>
        </a:xfrm>
        <a:custGeom>
          <a:avLst/>
          <a:gdLst/>
          <a:ahLst/>
          <a:cxnLst/>
          <a:rect l="0" t="0" r="0" b="0"/>
          <a:pathLst>
            <a:path>
              <a:moveTo>
                <a:pt x="2858760" y="3094181"/>
              </a:moveTo>
              <a:arcTo wR="1746869" hR="1746869" stAng="3028097" swAng="9255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CA9899-196D-409C-BE0E-39FB3F4A74CB}">
      <dsp:nvSpPr>
        <dsp:cNvPr id="0" name=""/>
        <dsp:cNvSpPr/>
      </dsp:nvSpPr>
      <dsp:spPr>
        <a:xfrm>
          <a:off x="2744985" y="3494065"/>
          <a:ext cx="1139428" cy="7406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Prototyping &amp; Validation</a:t>
          </a:r>
          <a:endParaRPr lang="en-US" sz="1000" kern="1200" dirty="0"/>
        </a:p>
      </dsp:txBody>
      <dsp:txXfrm>
        <a:off x="2744985" y="3494065"/>
        <a:ext cx="1139428" cy="740628"/>
      </dsp:txXfrm>
    </dsp:sp>
    <dsp:sp modelId="{CA3BB13B-AEB4-4B2B-A33D-5709D75C2D93}">
      <dsp:nvSpPr>
        <dsp:cNvPr id="0" name=""/>
        <dsp:cNvSpPr/>
      </dsp:nvSpPr>
      <dsp:spPr>
        <a:xfrm>
          <a:off x="1567830" y="370641"/>
          <a:ext cx="3493738" cy="3493738"/>
        </a:xfrm>
        <a:custGeom>
          <a:avLst/>
          <a:gdLst/>
          <a:ahLst/>
          <a:cxnLst/>
          <a:rect l="0" t="0" r="0" b="0"/>
          <a:pathLst>
            <a:path>
              <a:moveTo>
                <a:pt x="1033409" y="3341399"/>
              </a:moveTo>
              <a:arcTo wR="1746869" hR="1746869" stAng="6846345" swAng="9255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A8EEECA-54E4-4702-A956-F879DF3CAEFF}">
      <dsp:nvSpPr>
        <dsp:cNvPr id="0" name=""/>
        <dsp:cNvSpPr/>
      </dsp:nvSpPr>
      <dsp:spPr>
        <a:xfrm>
          <a:off x="1232152" y="2620630"/>
          <a:ext cx="1139428" cy="7406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Engineering Development</a:t>
          </a:r>
          <a:endParaRPr lang="en-US" sz="1000" kern="1200" dirty="0"/>
        </a:p>
      </dsp:txBody>
      <dsp:txXfrm>
        <a:off x="1232152" y="2620630"/>
        <a:ext cx="1139428" cy="740628"/>
      </dsp:txXfrm>
    </dsp:sp>
    <dsp:sp modelId="{F5C6E782-8F5F-4FDE-9F7A-E4609DCDDFBF}">
      <dsp:nvSpPr>
        <dsp:cNvPr id="0" name=""/>
        <dsp:cNvSpPr/>
      </dsp:nvSpPr>
      <dsp:spPr>
        <a:xfrm>
          <a:off x="1567830" y="370641"/>
          <a:ext cx="3493738" cy="3493738"/>
        </a:xfrm>
        <a:custGeom>
          <a:avLst/>
          <a:gdLst/>
          <a:ahLst/>
          <a:cxnLst/>
          <a:rect l="0" t="0" r="0" b="0"/>
          <a:pathLst>
            <a:path>
              <a:moveTo>
                <a:pt x="27275" y="2054359"/>
              </a:moveTo>
              <a:arcTo wR="1746869" hR="1746869" stAng="10191705" swAng="12165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C88C4FC-DCDF-4B24-B339-04AFAB3634C4}">
      <dsp:nvSpPr>
        <dsp:cNvPr id="0" name=""/>
        <dsp:cNvSpPr/>
      </dsp:nvSpPr>
      <dsp:spPr>
        <a:xfrm>
          <a:off x="1232152" y="873761"/>
          <a:ext cx="1139428" cy="7406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Iterative Feedback &amp; Learning</a:t>
          </a:r>
          <a:endParaRPr lang="en-US" sz="1000" kern="1200" dirty="0"/>
        </a:p>
      </dsp:txBody>
      <dsp:txXfrm>
        <a:off x="1232152" y="873761"/>
        <a:ext cx="1139428" cy="740628"/>
      </dsp:txXfrm>
    </dsp:sp>
    <dsp:sp modelId="{6F15D2AA-4AB7-41D4-8C09-EF91D45CD1F3}">
      <dsp:nvSpPr>
        <dsp:cNvPr id="0" name=""/>
        <dsp:cNvSpPr/>
      </dsp:nvSpPr>
      <dsp:spPr>
        <a:xfrm>
          <a:off x="1567830" y="370641"/>
          <a:ext cx="3493738" cy="3493738"/>
        </a:xfrm>
        <a:custGeom>
          <a:avLst/>
          <a:gdLst/>
          <a:ahLst/>
          <a:cxnLst/>
          <a:rect l="0" t="0" r="0" b="0"/>
          <a:pathLst>
            <a:path>
              <a:moveTo>
                <a:pt x="634977" y="399557"/>
              </a:moveTo>
              <a:arcTo wR="1746869" hR="1746869" stAng="13828097" swAng="9255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4A7092-70E8-40B1-B2E7-7BBDEDD2DA51}">
      <dsp:nvSpPr>
        <dsp:cNvPr id="0" name=""/>
        <dsp:cNvSpPr/>
      </dsp:nvSpPr>
      <dsp:spPr>
        <a:xfrm>
          <a:off x="942050" y="22429"/>
          <a:ext cx="1076629" cy="107662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Valuable?</a:t>
          </a:r>
          <a:endParaRPr lang="en-US" sz="1100" kern="1200" dirty="0"/>
        </a:p>
      </dsp:txBody>
      <dsp:txXfrm>
        <a:off x="1085600" y="210839"/>
        <a:ext cx="789528" cy="484483"/>
      </dsp:txXfrm>
    </dsp:sp>
    <dsp:sp modelId="{3FD9CCDF-59CE-4916-B680-BE4358830493}">
      <dsp:nvSpPr>
        <dsp:cNvPr id="0" name=""/>
        <dsp:cNvSpPr/>
      </dsp:nvSpPr>
      <dsp:spPr>
        <a:xfrm>
          <a:off x="1330534" y="695323"/>
          <a:ext cx="1076629" cy="107662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Usable?</a:t>
          </a:r>
          <a:endParaRPr lang="en-US" sz="1100" kern="1200" dirty="0"/>
        </a:p>
      </dsp:txBody>
      <dsp:txXfrm>
        <a:off x="1659803" y="973452"/>
        <a:ext cx="645977" cy="592146"/>
      </dsp:txXfrm>
    </dsp:sp>
    <dsp:sp modelId="{EF430B87-46AE-4F5F-A33F-A7D3FDF74280}">
      <dsp:nvSpPr>
        <dsp:cNvPr id="0" name=""/>
        <dsp:cNvSpPr/>
      </dsp:nvSpPr>
      <dsp:spPr>
        <a:xfrm>
          <a:off x="553566" y="695323"/>
          <a:ext cx="1076629" cy="107662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Feasible?</a:t>
          </a:r>
          <a:endParaRPr lang="en-US" sz="1100" kern="1200" dirty="0"/>
        </a:p>
      </dsp:txBody>
      <dsp:txXfrm>
        <a:off x="654949" y="973452"/>
        <a:ext cx="645977" cy="5921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3C554F-F6EB-42A6-A588-788FFCA2019E}">
      <dsp:nvSpPr>
        <dsp:cNvPr id="0" name=""/>
        <dsp:cNvSpPr/>
      </dsp:nvSpPr>
      <dsp:spPr>
        <a:xfrm rot="16200000">
          <a:off x="-1034281" y="1037260"/>
          <a:ext cx="3251200" cy="117667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561" bIns="0" numCol="1" spcCol="1270" anchor="ctr" anchorCtr="0">
          <a:noAutofit/>
        </a:bodyPr>
        <a:lstStyle/>
        <a:p>
          <a:pPr lvl="0" algn="ctr" defTabSz="622300">
            <a:lnSpc>
              <a:spcPct val="90000"/>
            </a:lnSpc>
            <a:spcBef>
              <a:spcPct val="0"/>
            </a:spcBef>
            <a:spcAft>
              <a:spcPct val="35000"/>
            </a:spcAft>
          </a:pPr>
          <a:r>
            <a:rPr lang="en-US" sz="1400" kern="1200" dirty="0" smtClean="0"/>
            <a:t>Online Fundraising </a:t>
          </a:r>
          <a:endParaRPr lang="en-US" sz="1400" kern="1200" dirty="0"/>
        </a:p>
      </dsp:txBody>
      <dsp:txXfrm rot="16200000">
        <a:off x="-1034281" y="1037260"/>
        <a:ext cx="3251200" cy="1176679"/>
      </dsp:txXfrm>
    </dsp:sp>
    <dsp:sp modelId="{4171D864-3E46-4132-9E4D-916B090BC2E2}">
      <dsp:nvSpPr>
        <dsp:cNvPr id="0" name=""/>
        <dsp:cNvSpPr/>
      </dsp:nvSpPr>
      <dsp:spPr>
        <a:xfrm rot="16200000">
          <a:off x="230648" y="1037260"/>
          <a:ext cx="3251200" cy="117667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561" bIns="0" numCol="1" spcCol="1270" anchor="ctr" anchorCtr="0">
          <a:noAutofit/>
        </a:bodyPr>
        <a:lstStyle/>
        <a:p>
          <a:pPr lvl="0" algn="ctr" defTabSz="622300">
            <a:lnSpc>
              <a:spcPct val="90000"/>
            </a:lnSpc>
            <a:spcBef>
              <a:spcPct val="0"/>
            </a:spcBef>
            <a:spcAft>
              <a:spcPct val="35000"/>
            </a:spcAft>
          </a:pPr>
          <a:r>
            <a:rPr lang="en-US" sz="1400" kern="1200" dirty="0" smtClean="0"/>
            <a:t>Integrated Online </a:t>
          </a:r>
          <a:endParaRPr lang="en-US" sz="1400" kern="1200" dirty="0"/>
        </a:p>
      </dsp:txBody>
      <dsp:txXfrm rot="16200000">
        <a:off x="230648" y="1037260"/>
        <a:ext cx="3251200" cy="1176679"/>
      </dsp:txXfrm>
    </dsp:sp>
    <dsp:sp modelId="{2BF809AB-B3AC-4B62-8341-D4D901523694}">
      <dsp:nvSpPr>
        <dsp:cNvPr id="0" name=""/>
        <dsp:cNvSpPr/>
      </dsp:nvSpPr>
      <dsp:spPr>
        <a:xfrm rot="16200000">
          <a:off x="1495578" y="1037260"/>
          <a:ext cx="3251200" cy="117667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561" bIns="0" numCol="1" spcCol="1270" anchor="ctr" anchorCtr="0">
          <a:noAutofit/>
        </a:bodyPr>
        <a:lstStyle/>
        <a:p>
          <a:pPr lvl="0" algn="ctr" defTabSz="622300">
            <a:lnSpc>
              <a:spcPct val="90000"/>
            </a:lnSpc>
            <a:spcBef>
              <a:spcPct val="0"/>
            </a:spcBef>
            <a:spcAft>
              <a:spcPct val="35000"/>
            </a:spcAft>
          </a:pPr>
          <a:r>
            <a:rPr lang="en-US" sz="1400" kern="1200" dirty="0" smtClean="0"/>
            <a:t>Integrated Multichannel</a:t>
          </a:r>
          <a:endParaRPr lang="en-US" sz="1400" kern="1200" dirty="0"/>
        </a:p>
      </dsp:txBody>
      <dsp:txXfrm rot="16200000">
        <a:off x="1495578" y="1037260"/>
        <a:ext cx="3251200" cy="1176679"/>
      </dsp:txXfrm>
    </dsp:sp>
    <dsp:sp modelId="{F028483C-37BD-4BDC-832A-FA30C6A77BBA}">
      <dsp:nvSpPr>
        <dsp:cNvPr id="0" name=""/>
        <dsp:cNvSpPr/>
      </dsp:nvSpPr>
      <dsp:spPr>
        <a:xfrm rot="16200000">
          <a:off x="2772740" y="1037260"/>
          <a:ext cx="3251200" cy="117667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561" bIns="0" numCol="1" spcCol="1270" anchor="ctr" anchorCtr="0">
          <a:noAutofit/>
        </a:bodyPr>
        <a:lstStyle/>
        <a:p>
          <a:pPr lvl="0" algn="ctr" defTabSz="622300">
            <a:lnSpc>
              <a:spcPct val="90000"/>
            </a:lnSpc>
            <a:spcBef>
              <a:spcPct val="0"/>
            </a:spcBef>
            <a:spcAft>
              <a:spcPct val="35000"/>
            </a:spcAft>
          </a:pPr>
          <a:r>
            <a:rPr lang="en-US" sz="1400" kern="1200" dirty="0" smtClean="0"/>
            <a:t>Retool, Rethink, Re-Envision</a:t>
          </a:r>
          <a:endParaRPr lang="en-US" sz="1400" kern="1200" dirty="0"/>
        </a:p>
      </dsp:txBody>
      <dsp:txXfrm rot="16200000">
        <a:off x="2772740" y="1037260"/>
        <a:ext cx="3251200" cy="1176679"/>
      </dsp:txXfrm>
    </dsp:sp>
    <dsp:sp modelId="{36760CD1-7BA8-4A49-93C7-59D47744DED9}">
      <dsp:nvSpPr>
        <dsp:cNvPr id="0" name=""/>
        <dsp:cNvSpPr/>
      </dsp:nvSpPr>
      <dsp:spPr>
        <a:xfrm rot="16200000">
          <a:off x="4025439" y="1037260"/>
          <a:ext cx="3251200" cy="117667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561" bIns="0" numCol="1" spcCol="1270" anchor="ctr" anchorCtr="0">
          <a:noAutofit/>
        </a:bodyPr>
        <a:lstStyle/>
        <a:p>
          <a:pPr lvl="0" algn="ctr" defTabSz="622300">
            <a:lnSpc>
              <a:spcPct val="90000"/>
            </a:lnSpc>
            <a:spcBef>
              <a:spcPct val="0"/>
            </a:spcBef>
            <a:spcAft>
              <a:spcPct val="35000"/>
            </a:spcAft>
          </a:pPr>
          <a:r>
            <a:rPr lang="en-US" sz="1400" kern="1200" dirty="0" smtClean="0"/>
            <a:t>Mobile, Social, Gamification</a:t>
          </a:r>
          <a:endParaRPr lang="en-US" sz="1400" kern="1200" dirty="0"/>
        </a:p>
      </dsp:txBody>
      <dsp:txXfrm rot="16200000">
        <a:off x="4025439" y="1037260"/>
        <a:ext cx="3251200" cy="1176679"/>
      </dsp:txXfrm>
    </dsp:sp>
    <dsp:sp modelId="{BA5A9D8B-D2A5-47F1-ACBA-EFF919506897}">
      <dsp:nvSpPr>
        <dsp:cNvPr id="0" name=""/>
        <dsp:cNvSpPr/>
      </dsp:nvSpPr>
      <dsp:spPr>
        <a:xfrm rot="16200000">
          <a:off x="5290369" y="1037260"/>
          <a:ext cx="3251200" cy="117667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561" bIns="0" numCol="1" spcCol="1270" anchor="ctr" anchorCtr="0">
          <a:noAutofit/>
        </a:bodyPr>
        <a:lstStyle/>
        <a:p>
          <a:pPr lvl="0" algn="ctr" defTabSz="622300">
            <a:lnSpc>
              <a:spcPct val="90000"/>
            </a:lnSpc>
            <a:spcBef>
              <a:spcPct val="0"/>
            </a:spcBef>
            <a:spcAft>
              <a:spcPct val="35000"/>
            </a:spcAft>
          </a:pPr>
          <a:r>
            <a:rPr lang="en-US" sz="1400" kern="1200" dirty="0" smtClean="0"/>
            <a:t>???</a:t>
          </a:r>
          <a:endParaRPr lang="en-US" sz="1400" kern="1200" dirty="0"/>
        </a:p>
      </dsp:txBody>
      <dsp:txXfrm rot="16200000">
        <a:off x="5290369" y="1037260"/>
        <a:ext cx="3251200" cy="117667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6AFDF2-6001-4CA4-9182-4E553B801F36}" type="datetimeFigureOut">
              <a:rPr lang="en-US" smtClean="0"/>
              <a:pPr/>
              <a:t>10/3/2013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10C03-E423-4ABE-A69F-33B51FC3DBB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6 big things that have been driving our strategic engineering work in 2013</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278E083-934F-4C5D-826B-77B9A37DC686}"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6 big things that have been driving our strategic engineering work in 2013</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278E083-934F-4C5D-826B-77B9A37DC686}"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6 big things that have been driving our strategic engineering work in 2013</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278E083-934F-4C5D-826B-77B9A37DC686}"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6 big things that have been driving our strategic engineering work in 2013</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278E083-934F-4C5D-826B-77B9A37DC686}"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6 big things that have been driving our strategic engineering work in 2013</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278E083-934F-4C5D-826B-77B9A37DC686}"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6 big things that have been driving our strategic engineering work in 2013</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278E083-934F-4C5D-826B-77B9A37DC686}"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8E083-934F-4C5D-826B-77B9A37DC686}"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2012, the average American spent 142 hours per year playing video games. This is a steep rise from 2005 when the estimated time spent playing video games in the United States averaged roughly 78 hours.  </a:t>
            </a:r>
            <a:r>
              <a:rPr lang="en-US" i="1" dirty="0" smtClean="0"/>
              <a:t>- Statistia.com, March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http://www.onlineeducation.net/videogame</a:t>
            </a:r>
          </a:p>
          <a:p>
            <a:endParaRPr lang="en-US" dirty="0"/>
          </a:p>
        </p:txBody>
      </p:sp>
      <p:sp>
        <p:nvSpPr>
          <p:cNvPr id="4" name="Slide Number Placeholder 3"/>
          <p:cNvSpPr>
            <a:spLocks noGrp="1"/>
          </p:cNvSpPr>
          <p:nvPr>
            <p:ph type="sldNum" sz="quarter" idx="10"/>
          </p:nvPr>
        </p:nvSpPr>
        <p:spPr/>
        <p:txBody>
          <a:bodyPr/>
          <a:lstStyle/>
          <a:p>
            <a:fld id="{E278E083-934F-4C5D-826B-77B9A37DC686}" type="slidenum">
              <a:rPr lang="en-US" smtClean="0"/>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92F72D-7AC7-4AE0-9373-6C2F4E768246}"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hyperlink" Target="mailto:kristin.foldvik@blackbaud.com" TargetMode="External"/><Relationship Id="rId2" Type="http://schemas.openxmlformats.org/officeDocument/2006/relationships/image" Target="../media/image17.jpeg"/><Relationship Id="rId1" Type="http://schemas.openxmlformats.org/officeDocument/2006/relationships/slideMaster" Target="../slideMasters/slideMaster10.xml"/><Relationship Id="rId4" Type="http://schemas.openxmlformats.org/officeDocument/2006/relationships/image" Target="../media/image18.emf"/></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0.xml"/><Relationship Id="rId4" Type="http://schemas.openxmlformats.org/officeDocument/2006/relationships/image" Target="../media/image12.pn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mailto:kristin.foldvik@blackbaud.com" TargetMode="External"/><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18.emf"/></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mailto:kristin.foldvik@blackbaud.com" TargetMode="External"/><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18.emf"/></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9.xml"/><Relationship Id="rId4" Type="http://schemas.openxmlformats.org/officeDocument/2006/relationships/image" Target="../media/image1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pic>
        <p:nvPicPr>
          <p:cNvPr id="4"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5"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9"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rPr>
              <a:pPr fontAlgn="auto">
                <a:spcBef>
                  <a:spcPts val="0"/>
                </a:spcBef>
                <a:spcAft>
                  <a:spcPts val="0"/>
                </a:spcAft>
                <a:defRPr/>
              </a:pPr>
              <a:t>10/3/2013</a:t>
            </a:fld>
            <a:endParaRPr lang="en-US" sz="1000" b="1" dirty="0">
              <a:solidFill>
                <a:srgbClr val="6B6F71"/>
              </a:solidFill>
              <a:latin typeface="+mn-lt"/>
            </a:endParaRPr>
          </a:p>
        </p:txBody>
      </p:sp>
      <p:sp>
        <p:nvSpPr>
          <p:cNvPr id="10" name="TextBox 14"/>
          <p:cNvSpPr txBox="1"/>
          <p:nvPr/>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6B6F71"/>
                </a:solidFill>
                <a:latin typeface="+mn-lt"/>
              </a:rPr>
              <a:t>Footer</a:t>
            </a:r>
          </a:p>
        </p:txBody>
      </p:sp>
      <p:sp>
        <p:nvSpPr>
          <p:cNvPr id="11"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A9132D85-C2DD-494F-A31A-94B9000D1CDA}" type="slidenum">
              <a:rPr lang="en-US" sz="1000" b="1">
                <a:solidFill>
                  <a:srgbClr val="6B6F71"/>
                </a:solidFill>
                <a:latin typeface="+mn-lt"/>
              </a:rPr>
              <a:pPr algn="ctr" fontAlgn="auto">
                <a:spcBef>
                  <a:spcPts val="0"/>
                </a:spcBef>
                <a:spcAft>
                  <a:spcPts val="0"/>
                </a:spcAft>
                <a:defRPr/>
              </a:pPr>
              <a:t>‹#›</a:t>
            </a:fld>
            <a:endParaRPr lang="en-US" sz="1000" b="1" dirty="0">
              <a:solidFill>
                <a:srgbClr val="6B6F71"/>
              </a:solidFill>
              <a:latin typeface="+mn-lt"/>
            </a:endParaRPr>
          </a:p>
        </p:txBody>
      </p:sp>
      <p:sp>
        <p:nvSpPr>
          <p:cNvPr id="12" name="Rectangle 1"/>
          <p:cNvSpPr>
            <a:spLocks/>
          </p:cNvSpPr>
          <p:nvPr/>
        </p:nvSpPr>
        <p:spPr bwMode="auto">
          <a:xfrm>
            <a:off x="0" y="0"/>
            <a:ext cx="9144000" cy="6858000"/>
          </a:xfrm>
          <a:prstGeom prst="rect">
            <a:avLst/>
          </a:prstGeom>
          <a:gradFill rotWithShape="0">
            <a:gsLst>
              <a:gs pos="0">
                <a:srgbClr val="A6A6A6"/>
              </a:gs>
              <a:gs pos="5699">
                <a:srgbClr val="D2D2D2"/>
              </a:gs>
              <a:gs pos="29015">
                <a:srgbClr val="FFFFFF"/>
              </a:gs>
              <a:gs pos="86009">
                <a:srgbClr val="FFFFFF"/>
              </a:gs>
              <a:gs pos="100000">
                <a:srgbClr val="CBCBCB"/>
              </a:gs>
            </a:gsLst>
            <a:lin ang="5400000" scaled="1"/>
          </a:gradFill>
          <a:ln w="25400" cap="flat">
            <a:noFill/>
            <a:miter lim="800000"/>
            <a:headEnd type="none" w="med" len="med"/>
            <a:tailEnd type="none" w="med" len="med"/>
          </a:ln>
        </p:spPr>
        <p:txBody>
          <a:bodyPr lIns="0" tIns="0" rIns="0" bIns="0"/>
          <a:lstStyle/>
          <a:p>
            <a:pPr fontAlgn="auto">
              <a:spcBef>
                <a:spcPts val="0"/>
              </a:spcBef>
              <a:spcAft>
                <a:spcPts val="0"/>
              </a:spcAft>
              <a:defRPr/>
            </a:pPr>
            <a:endParaRPr lang="en-US" dirty="0">
              <a:latin typeface="GillSans" pitchFamily="-108" charset="0"/>
              <a:ea typeface="ヒラギノ角ゴ ProN W3" pitchFamily="-108" charset="-128"/>
              <a:cs typeface="ヒラギノ角ゴ ProN W3" pitchFamily="-108" charset="-128"/>
              <a:sym typeface="GillSans" pitchFamily="-108" charset="0"/>
            </a:endParaRPr>
          </a:p>
        </p:txBody>
      </p:sp>
      <p:pic>
        <p:nvPicPr>
          <p:cNvPr id="13" name="Picture 11"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pic>
        <p:nvPicPr>
          <p:cNvPr id="14" name="Picture 7" descr="bb_logo_wtag.png"/>
          <p:cNvPicPr>
            <a:picLocks noChangeAspect="1"/>
          </p:cNvPicPr>
          <p:nvPr/>
        </p:nvPicPr>
        <p:blipFill>
          <a:blip r:embed="rId4" cstate="print"/>
          <a:srcRect/>
          <a:stretch>
            <a:fillRect/>
          </a:stretch>
        </p:blipFill>
        <p:spPr bwMode="auto">
          <a:xfrm>
            <a:off x="6154738" y="5592763"/>
            <a:ext cx="2486025" cy="619125"/>
          </a:xfrm>
          <a:prstGeom prst="rect">
            <a:avLst/>
          </a:prstGeom>
          <a:noFill/>
          <a:ln w="9525">
            <a:noFill/>
            <a:miter lim="800000"/>
            <a:headEnd/>
            <a:tailEnd/>
          </a:ln>
        </p:spPr>
      </p:pic>
      <p:pic>
        <p:nvPicPr>
          <p:cNvPr id="15" name="Picture 8" descr="bb_arrow.png"/>
          <p:cNvPicPr>
            <a:picLocks noChangeAspect="1"/>
          </p:cNvPicPr>
          <p:nvPr/>
        </p:nvPicPr>
        <p:blipFill>
          <a:blip r:embed="rId5" cstate="print"/>
          <a:srcRect/>
          <a:stretch>
            <a:fillRect/>
          </a:stretch>
        </p:blipFill>
        <p:spPr bwMode="auto">
          <a:xfrm>
            <a:off x="611188" y="1928813"/>
            <a:ext cx="201612" cy="254000"/>
          </a:xfrm>
          <a:prstGeom prst="rect">
            <a:avLst/>
          </a:prstGeom>
          <a:noFill/>
          <a:ln w="9525">
            <a:noFill/>
            <a:miter lim="800000"/>
            <a:headEnd/>
            <a:tailEnd/>
          </a:ln>
        </p:spPr>
      </p:pic>
      <p:sp>
        <p:nvSpPr>
          <p:cNvPr id="6" name="Title 1"/>
          <p:cNvSpPr>
            <a:spLocks noGrp="1"/>
          </p:cNvSpPr>
          <p:nvPr>
            <p:ph type="ctrTitle"/>
          </p:nvPr>
        </p:nvSpPr>
        <p:spPr>
          <a:xfrm>
            <a:off x="877824" y="1745488"/>
            <a:ext cx="7595616" cy="543052"/>
          </a:xfrm>
        </p:spPr>
        <p:txBody>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D0BAA1-D42F-44FF-8514-869AE9820045}" type="datetimeFigureOut">
              <a:rPr lang="en-US" smtClean="0"/>
              <a:pPr/>
              <a:t>10/3/2013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DEDF338-204E-45C3-A6ED-BAE35F1B8197}"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712C6-ADA0-4880-BFEB-D56452E71E3B}" type="datetimeFigureOut">
              <a:rPr lang="en-US" smtClean="0"/>
              <a:pPr/>
              <a:t>10/3/2013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7D0591-649D-47B8-A4F5-3631B154EFC3}" type="slidenum">
              <a:rPr lang="en-US" smtClean="0"/>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712C6-ADA0-4880-BFEB-D56452E71E3B}" type="datetimeFigureOut">
              <a:rPr lang="en-US" smtClean="0"/>
              <a:pPr/>
              <a:t>10/3/2013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7D0591-649D-47B8-A4F5-3631B154EFC3}" type="slidenum">
              <a:rPr lang="en-US" smtClean="0"/>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712C6-ADA0-4880-BFEB-D56452E71E3B}" type="datetimeFigureOut">
              <a:rPr lang="en-US" smtClean="0"/>
              <a:pPr/>
              <a:t>10/3/2013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7D0591-649D-47B8-A4F5-3631B154EFC3}" type="slidenum">
              <a:rPr lang="en-US" smtClean="0"/>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712C6-ADA0-4880-BFEB-D56452E71E3B}"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7D0591-649D-47B8-A4F5-3631B154EFC3}" type="slidenum">
              <a:rPr lang="en-US" smtClean="0"/>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712C6-ADA0-4880-BFEB-D56452E71E3B}"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7D0591-649D-47B8-A4F5-3631B154EFC3}" type="slidenum">
              <a:rPr lang="en-US" smtClean="0"/>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712C6-ADA0-4880-BFEB-D56452E71E3B}"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7D0591-649D-47B8-A4F5-3631B154EFC3}" type="slidenum">
              <a:rPr lang="en-US" smtClean="0"/>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712C6-ADA0-4880-BFEB-D56452E71E3B}"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7D0591-649D-47B8-A4F5-3631B154EFC3}" type="slidenum">
              <a:rPr lang="en-US" smtClean="0"/>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6" name="Picture 15" descr="5-11.SpeakerPPT.OpeningSlide.jpg"/>
          <p:cNvPicPr>
            <a:picLocks noChangeAspect="1"/>
          </p:cNvPicPr>
          <p:nvPr userDrawn="1"/>
        </p:nvPicPr>
        <p:blipFill>
          <a:blip r:embed="rId2" cstate="print"/>
          <a:stretch>
            <a:fillRect/>
          </a:stretch>
        </p:blipFill>
        <p:spPr>
          <a:xfrm>
            <a:off x="-233680" y="0"/>
            <a:ext cx="9144000" cy="6858000"/>
          </a:xfrm>
          <a:prstGeom prst="rect">
            <a:avLst/>
          </a:prstGeom>
        </p:spPr>
      </p:pic>
      <p:sp>
        <p:nvSpPr>
          <p:cNvPr id="14" name="TextBox 13"/>
          <p:cNvSpPr txBox="1"/>
          <p:nvPr userDrawn="1"/>
        </p:nvSpPr>
        <p:spPr>
          <a:xfrm>
            <a:off x="582360" y="1016000"/>
            <a:ext cx="6549959" cy="4106332"/>
          </a:xfrm>
          <a:prstGeom prst="rect">
            <a:avLst/>
          </a:prstGeom>
          <a:noFill/>
        </p:spPr>
        <p:txBody>
          <a:bodyPr wrap="square" rtlCol="0" anchor="ctr">
            <a:noAutofit/>
          </a:bodyPr>
          <a:lstStyle/>
          <a:p>
            <a:pPr algn="l">
              <a:lnSpc>
                <a:spcPts val="4000"/>
              </a:lnSpc>
              <a:spcBef>
                <a:spcPts val="1200"/>
              </a:spcBef>
            </a:pPr>
            <a:r>
              <a:rPr lang="en-US" sz="2400" b="1" i="0" spc="50" dirty="0" smtClean="0">
                <a:solidFill>
                  <a:schemeClr val="tx2"/>
                </a:solidFill>
                <a:latin typeface="Arial Narrow"/>
                <a:cs typeface="Arial Narrow"/>
              </a:rPr>
              <a:t>BBCON Overview </a:t>
            </a:r>
          </a:p>
          <a:p>
            <a:pPr>
              <a:lnSpc>
                <a:spcPts val="4000"/>
              </a:lnSpc>
              <a:spcBef>
                <a:spcPts val="1200"/>
              </a:spcBef>
            </a:pPr>
            <a:r>
              <a:rPr lang="en-US" sz="2400" b="0" i="0" cap="all" spc="50" dirty="0" smtClean="0">
                <a:solidFill>
                  <a:schemeClr val="tx1"/>
                </a:solidFill>
                <a:latin typeface="Arial Narrow"/>
                <a:cs typeface="Arial Narrow"/>
              </a:rPr>
              <a:t>Kristin Foldvik, CMP</a:t>
            </a:r>
            <a:r>
              <a:rPr lang="en-US" sz="2400" b="0" i="0" cap="all" spc="50" baseline="0" dirty="0" smtClean="0">
                <a:solidFill>
                  <a:schemeClr val="tx1"/>
                </a:solidFill>
                <a:latin typeface="Arial Narrow"/>
                <a:cs typeface="Arial Narrow"/>
              </a:rPr>
              <a:t/>
            </a:r>
            <a:br>
              <a:rPr lang="en-US" sz="2400" b="0" i="0" cap="all" spc="50" baseline="0" dirty="0" smtClean="0">
                <a:solidFill>
                  <a:schemeClr val="tx1"/>
                </a:solidFill>
                <a:latin typeface="Arial Narrow"/>
                <a:cs typeface="Arial Narrow"/>
              </a:rPr>
            </a:br>
            <a:r>
              <a:rPr lang="en-US" sz="2400" b="0" i="0" cap="all" spc="50" baseline="0" dirty="0" smtClean="0">
                <a:solidFill>
                  <a:schemeClr val="tx1"/>
                </a:solidFill>
                <a:latin typeface="Arial Narrow"/>
                <a:cs typeface="Arial Narrow"/>
                <a:hlinkClick r:id="rId3"/>
              </a:rPr>
              <a:t>kristin.foldvik@blackbaud.com</a:t>
            </a:r>
            <a:endParaRPr lang="en-US" sz="2400" b="0" i="0" cap="all" spc="50" baseline="0" dirty="0" smtClean="0">
              <a:solidFill>
                <a:schemeClr val="tx1"/>
              </a:solidFill>
              <a:latin typeface="Arial Narrow"/>
              <a:cs typeface="Arial Narrow"/>
            </a:endParaRPr>
          </a:p>
          <a:p>
            <a:pPr>
              <a:lnSpc>
                <a:spcPts val="4000"/>
              </a:lnSpc>
              <a:spcBef>
                <a:spcPts val="1200"/>
              </a:spcBef>
            </a:pPr>
            <a:endParaRPr lang="en-US" sz="2400" b="1" i="0" spc="50" dirty="0" smtClean="0">
              <a:solidFill>
                <a:schemeClr val="tx2"/>
              </a:solidFill>
              <a:latin typeface="Arial Narrow"/>
              <a:cs typeface="Arial Narrow"/>
            </a:endParaRPr>
          </a:p>
          <a:p>
            <a:pPr>
              <a:lnSpc>
                <a:spcPts val="4000"/>
              </a:lnSpc>
              <a:spcBef>
                <a:spcPts val="1200"/>
              </a:spcBef>
            </a:pPr>
            <a:r>
              <a:rPr lang="en-US" sz="2200" b="0" i="0" cap="all" spc="50" baseline="0" dirty="0" smtClean="0">
                <a:solidFill>
                  <a:schemeClr val="tx1"/>
                </a:solidFill>
                <a:latin typeface="Arial Narrow"/>
                <a:cs typeface="Arial Narrow"/>
              </a:rPr>
              <a:t/>
            </a:r>
            <a:br>
              <a:rPr lang="en-US" sz="2200" b="0" i="0" cap="all" spc="50" baseline="0" dirty="0" smtClean="0">
                <a:solidFill>
                  <a:schemeClr val="tx1"/>
                </a:solidFill>
                <a:latin typeface="Arial Narrow"/>
                <a:cs typeface="Arial Narrow"/>
              </a:rPr>
            </a:br>
            <a:endParaRPr lang="en-US" sz="2200" b="0" i="0" cap="all" spc="50" dirty="0" smtClean="0">
              <a:solidFill>
                <a:schemeClr val="tx1"/>
              </a:solidFill>
              <a:latin typeface="Arial Narrow"/>
              <a:cs typeface="Arial Narrow"/>
            </a:endParaRPr>
          </a:p>
        </p:txBody>
      </p:sp>
      <p:pic>
        <p:nvPicPr>
          <p:cNvPr id="6" name="Picture 5" descr="bbconDC2.eps"/>
          <p:cNvPicPr>
            <a:picLocks noChangeAspect="1"/>
          </p:cNvPicPr>
          <p:nvPr userDrawn="1"/>
        </p:nvPicPr>
        <p:blipFill>
          <a:blip r:embed="rId4" cstate="print"/>
          <a:stretch>
            <a:fillRect/>
          </a:stretch>
        </p:blipFill>
        <p:spPr>
          <a:xfrm>
            <a:off x="582361" y="5748012"/>
            <a:ext cx="1781175" cy="775335"/>
          </a:xfrm>
          <a:prstGeom prst="rect">
            <a:avLst/>
          </a:prstGeom>
        </p:spPr>
      </p:pic>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2" name="Picture 11" descr="bb_spectrum_ppt_crop.jpg"/>
          <p:cNvPicPr>
            <a:picLocks noChangeAspect="1"/>
          </p:cNvPicPr>
          <p:nvPr userDrawn="1"/>
        </p:nvPicPr>
        <p:blipFill>
          <a:blip r:embed="rId2" cstate="print"/>
          <a:stretch>
            <a:fillRect/>
          </a:stretch>
        </p:blipFill>
        <p:spPr>
          <a:xfrm>
            <a:off x="0" y="0"/>
            <a:ext cx="9144000" cy="155448"/>
          </a:xfrm>
          <a:prstGeom prst="rect">
            <a:avLst/>
          </a:prstGeom>
          <a:effectLst>
            <a:outerShdw blurRad="50800" dist="38100" dir="5700000">
              <a:srgbClr val="000000">
                <a:alpha val="43000"/>
              </a:srgbClr>
            </a:outerShdw>
          </a:effectLst>
        </p:spPr>
      </p:pic>
      <p:sp>
        <p:nvSpPr>
          <p:cNvPr id="6" name="Title 1"/>
          <p:cNvSpPr>
            <a:spLocks noGrp="1"/>
          </p:cNvSpPr>
          <p:nvPr>
            <p:ph type="ctrTitle"/>
          </p:nvPr>
        </p:nvSpPr>
        <p:spPr>
          <a:xfrm>
            <a:off x="877824" y="1745488"/>
            <a:ext cx="7595616" cy="543052"/>
          </a:xfrm>
        </p:spPr>
        <p:txBody>
          <a:bodyPr>
            <a:noAutofit/>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b_logo_wtag.png"/>
          <p:cNvPicPr>
            <a:picLocks noChangeAspect="1"/>
          </p:cNvPicPr>
          <p:nvPr userDrawn="1"/>
        </p:nvPicPr>
        <p:blipFill>
          <a:blip r:embed="rId3" cstate="print"/>
          <a:stretch>
            <a:fillRect/>
          </a:stretch>
        </p:blipFill>
        <p:spPr>
          <a:xfrm>
            <a:off x="6154163" y="5593138"/>
            <a:ext cx="2487173" cy="618745"/>
          </a:xfrm>
          <a:prstGeom prst="rect">
            <a:avLst/>
          </a:prstGeom>
        </p:spPr>
      </p:pic>
      <p:pic>
        <p:nvPicPr>
          <p:cNvPr id="9" name="Picture 8" descr="bb_arrow.png"/>
          <p:cNvPicPr>
            <a:picLocks noChangeAspect="1"/>
          </p:cNvPicPr>
          <p:nvPr userDrawn="1"/>
        </p:nvPicPr>
        <p:blipFill>
          <a:blip r:embed="rId4" cstate="print"/>
          <a:stretch>
            <a:fillRect/>
          </a:stretch>
        </p:blipFill>
        <p:spPr>
          <a:xfrm>
            <a:off x="611631" y="1929384"/>
            <a:ext cx="201168" cy="252985"/>
          </a:xfrm>
          <a:prstGeom prst="rect">
            <a:avLst/>
          </a:prstGeom>
        </p:spPr>
      </p:pic>
      <p:sp>
        <p:nvSpPr>
          <p:cNvPr id="11" name="Rectangle 10"/>
          <p:cNvSpPr/>
          <p:nvPr userDrawn="1"/>
        </p:nvSpPr>
        <p:spPr>
          <a:xfrm>
            <a:off x="0" y="6211883"/>
            <a:ext cx="9144000" cy="6461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04483027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boxe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pic>
        <p:nvPicPr>
          <p:cNvPr id="7" name="Picture 6" descr="bb_arrow.png"/>
          <p:cNvPicPr>
            <a:picLocks noChangeAspect="1"/>
          </p:cNvPicPr>
          <p:nvPr userDrawn="1"/>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4"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5"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9"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rPr>
              <a:pPr fontAlgn="auto">
                <a:spcBef>
                  <a:spcPts val="0"/>
                </a:spcBef>
                <a:spcAft>
                  <a:spcPts val="0"/>
                </a:spcAft>
                <a:defRPr/>
              </a:pPr>
              <a:t>10/3/2013</a:t>
            </a:fld>
            <a:endParaRPr lang="en-US" sz="1000" b="1" dirty="0">
              <a:solidFill>
                <a:srgbClr val="6B6F71"/>
              </a:solidFill>
              <a:latin typeface="+mn-lt"/>
            </a:endParaRPr>
          </a:p>
        </p:txBody>
      </p:sp>
      <p:sp>
        <p:nvSpPr>
          <p:cNvPr id="10" name="TextBox 14"/>
          <p:cNvSpPr txBox="1"/>
          <p:nvPr/>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6B6F71"/>
                </a:solidFill>
                <a:latin typeface="+mn-lt"/>
              </a:rPr>
              <a:t>Footer</a:t>
            </a:r>
          </a:p>
        </p:txBody>
      </p:sp>
      <p:sp>
        <p:nvSpPr>
          <p:cNvPr id="11"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A7D737FD-3929-4410-BEFB-EAEDC33FC63E}" type="slidenum">
              <a:rPr lang="en-US" sz="1000" b="1">
                <a:solidFill>
                  <a:srgbClr val="6B6F71"/>
                </a:solidFill>
                <a:latin typeface="+mn-lt"/>
              </a:rPr>
              <a:pPr algn="ctr" fontAlgn="auto">
                <a:spcBef>
                  <a:spcPts val="0"/>
                </a:spcBef>
                <a:spcAft>
                  <a:spcPts val="0"/>
                </a:spcAft>
                <a:defRPr/>
              </a:pPr>
              <a:t>‹#›</a:t>
            </a:fld>
            <a:endParaRPr lang="en-US" sz="1000" b="1" dirty="0">
              <a:solidFill>
                <a:srgbClr val="6B6F71"/>
              </a:solidFill>
              <a:latin typeface="+mn-lt"/>
            </a:endParaRPr>
          </a:p>
        </p:txBody>
      </p:sp>
      <p:pic>
        <p:nvPicPr>
          <p:cNvPr id="12" name="Picture 11" descr="bb_spectrum_ppt_crop.jpg"/>
          <p:cNvPicPr>
            <a:picLocks noChangeAspect="1"/>
          </p:cNvPicPr>
          <p:nvPr userDrawn="1"/>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pic>
        <p:nvPicPr>
          <p:cNvPr id="13" name="Picture 7" descr="bb_logo_wtag.png"/>
          <p:cNvPicPr>
            <a:picLocks noChangeAspect="1"/>
          </p:cNvPicPr>
          <p:nvPr userDrawn="1"/>
        </p:nvPicPr>
        <p:blipFill>
          <a:blip r:embed="rId4" cstate="print"/>
          <a:srcRect/>
          <a:stretch>
            <a:fillRect/>
          </a:stretch>
        </p:blipFill>
        <p:spPr bwMode="auto">
          <a:xfrm>
            <a:off x="6154738" y="5592763"/>
            <a:ext cx="2486025" cy="619125"/>
          </a:xfrm>
          <a:prstGeom prst="rect">
            <a:avLst/>
          </a:prstGeom>
          <a:noFill/>
          <a:ln w="9525">
            <a:noFill/>
            <a:miter lim="800000"/>
            <a:headEnd/>
            <a:tailEnd/>
          </a:ln>
        </p:spPr>
      </p:pic>
      <p:pic>
        <p:nvPicPr>
          <p:cNvPr id="14" name="Picture 8" descr="bb_arrow.png"/>
          <p:cNvPicPr>
            <a:picLocks noChangeAspect="1"/>
          </p:cNvPicPr>
          <p:nvPr userDrawn="1"/>
        </p:nvPicPr>
        <p:blipFill>
          <a:blip r:embed="rId5" cstate="print"/>
          <a:srcRect/>
          <a:stretch>
            <a:fillRect/>
          </a:stretch>
        </p:blipFill>
        <p:spPr bwMode="auto">
          <a:xfrm>
            <a:off x="611188" y="1928813"/>
            <a:ext cx="201612" cy="254000"/>
          </a:xfrm>
          <a:prstGeom prst="rect">
            <a:avLst/>
          </a:prstGeom>
          <a:noFill/>
          <a:ln w="9525">
            <a:noFill/>
            <a:miter lim="800000"/>
            <a:headEnd/>
            <a:tailEnd/>
          </a:ln>
        </p:spPr>
      </p:pic>
      <p:sp>
        <p:nvSpPr>
          <p:cNvPr id="6" name="Title 1"/>
          <p:cNvSpPr>
            <a:spLocks noGrp="1"/>
          </p:cNvSpPr>
          <p:nvPr>
            <p:ph type="ctrTitle"/>
          </p:nvPr>
        </p:nvSpPr>
        <p:spPr>
          <a:xfrm>
            <a:off x="877824" y="1745488"/>
            <a:ext cx="7595616" cy="543052"/>
          </a:xfrm>
        </p:spPr>
        <p:txBody>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ubhead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userDrawn="1"/>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userDrawn="1"/>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Tree>
  </p:cSld>
  <p:clrMapOvr>
    <a:masterClrMapping/>
  </p:clrMapOvr>
  <p:transition>
    <p:fade/>
  </p:transition>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spTree>
  </p:cSld>
  <p:clrMapOvr>
    <a:masterClrMapping/>
  </p:clrMapOvr>
  <p:transition>
    <p:fade/>
  </p:transition>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4"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5"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9" name="TextBox 13"/>
          <p:cNvSpPr txBox="1"/>
          <p:nvPr/>
        </p:nvSpPr>
        <p:spPr>
          <a:xfrm>
            <a:off x="357188" y="6400800"/>
            <a:ext cx="1014412" cy="365125"/>
          </a:xfrm>
          <a:prstGeom prst="rect">
            <a:avLst/>
          </a:prstGeom>
          <a:noFill/>
        </p:spPr>
        <p:txBody>
          <a:bodyPr anchor="ctr"/>
          <a:lstStyle/>
          <a:p>
            <a:pPr defTabSz="457200">
              <a:defRPr/>
            </a:pPr>
            <a:fld id="{D0BA1F1C-67BF-5C4A-9165-8621CFBAC045}" type="datetime1">
              <a:rPr lang="en-US" sz="1000" b="1">
                <a:solidFill>
                  <a:srgbClr val="6B6F71"/>
                </a:solidFill>
              </a:rPr>
              <a:pPr defTabSz="457200">
                <a:defRPr/>
              </a:pPr>
              <a:t>10/3/2013</a:t>
            </a:fld>
            <a:endParaRPr lang="en-US" sz="1000" b="1" dirty="0">
              <a:solidFill>
                <a:srgbClr val="6B6F71"/>
              </a:solidFill>
            </a:endParaRPr>
          </a:p>
        </p:txBody>
      </p:sp>
      <p:sp>
        <p:nvSpPr>
          <p:cNvPr id="10" name="TextBox 14"/>
          <p:cNvSpPr txBox="1"/>
          <p:nvPr/>
        </p:nvSpPr>
        <p:spPr>
          <a:xfrm>
            <a:off x="1371600" y="6400800"/>
            <a:ext cx="2895600" cy="365125"/>
          </a:xfrm>
          <a:prstGeom prst="rect">
            <a:avLst/>
          </a:prstGeom>
          <a:noFill/>
        </p:spPr>
        <p:txBody>
          <a:bodyPr anchor="ctr"/>
          <a:lstStyle/>
          <a:p>
            <a:pPr defTabSz="457200">
              <a:defRPr/>
            </a:pPr>
            <a:r>
              <a:rPr lang="en-US" sz="1000" b="1" dirty="0">
                <a:solidFill>
                  <a:srgbClr val="6B6F71"/>
                </a:solidFill>
              </a:rPr>
              <a:t>Footer</a:t>
            </a:r>
          </a:p>
        </p:txBody>
      </p:sp>
      <p:sp>
        <p:nvSpPr>
          <p:cNvPr id="11" name="TextBox 15"/>
          <p:cNvSpPr txBox="1"/>
          <p:nvPr/>
        </p:nvSpPr>
        <p:spPr>
          <a:xfrm>
            <a:off x="4343400" y="6400800"/>
            <a:ext cx="457200" cy="369888"/>
          </a:xfrm>
          <a:prstGeom prst="rect">
            <a:avLst/>
          </a:prstGeom>
          <a:noFill/>
        </p:spPr>
        <p:txBody>
          <a:bodyPr anchor="ctr"/>
          <a:lstStyle/>
          <a:p>
            <a:pPr algn="ctr" defTabSz="457200">
              <a:defRPr/>
            </a:pPr>
            <a:fld id="{73E8F3B5-40AF-43DD-9AED-B10D7622CEB1}" type="slidenum">
              <a:rPr lang="en-US" sz="1000" b="1">
                <a:solidFill>
                  <a:srgbClr val="6B6F71"/>
                </a:solidFill>
              </a:rPr>
              <a:pPr algn="ctr" defTabSz="457200">
                <a:defRPr/>
              </a:pPr>
              <a:t>‹#›</a:t>
            </a:fld>
            <a:endParaRPr lang="en-US" sz="1000" b="1" dirty="0">
              <a:solidFill>
                <a:srgbClr val="6B6F71"/>
              </a:solidFill>
            </a:endParaRPr>
          </a:p>
        </p:txBody>
      </p:sp>
      <p:pic>
        <p:nvPicPr>
          <p:cNvPr id="12" name="Picture 11" descr="bb_spectrum_ppt_crop.jpg"/>
          <p:cNvPicPr>
            <a:picLocks noChangeAspect="1"/>
          </p:cNvPicPr>
          <p:nvPr userDrawn="1"/>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pic>
        <p:nvPicPr>
          <p:cNvPr id="13" name="Picture 7" descr="bb_logo_wtag.png"/>
          <p:cNvPicPr>
            <a:picLocks noChangeAspect="1"/>
          </p:cNvPicPr>
          <p:nvPr userDrawn="1"/>
        </p:nvPicPr>
        <p:blipFill>
          <a:blip r:embed="rId4" cstate="print"/>
          <a:srcRect/>
          <a:stretch>
            <a:fillRect/>
          </a:stretch>
        </p:blipFill>
        <p:spPr bwMode="auto">
          <a:xfrm>
            <a:off x="6154738" y="5592763"/>
            <a:ext cx="2486025" cy="619125"/>
          </a:xfrm>
          <a:prstGeom prst="rect">
            <a:avLst/>
          </a:prstGeom>
          <a:noFill/>
          <a:ln w="9525">
            <a:noFill/>
            <a:miter lim="800000"/>
            <a:headEnd/>
            <a:tailEnd/>
          </a:ln>
        </p:spPr>
      </p:pic>
      <p:pic>
        <p:nvPicPr>
          <p:cNvPr id="14" name="Picture 8" descr="bb_arrow.png"/>
          <p:cNvPicPr>
            <a:picLocks noChangeAspect="1"/>
          </p:cNvPicPr>
          <p:nvPr userDrawn="1"/>
        </p:nvPicPr>
        <p:blipFill>
          <a:blip r:embed="rId5" cstate="print"/>
          <a:srcRect/>
          <a:stretch>
            <a:fillRect/>
          </a:stretch>
        </p:blipFill>
        <p:spPr bwMode="auto">
          <a:xfrm>
            <a:off x="611188" y="1928813"/>
            <a:ext cx="201612" cy="254000"/>
          </a:xfrm>
          <a:prstGeom prst="rect">
            <a:avLst/>
          </a:prstGeom>
          <a:noFill/>
          <a:ln w="9525">
            <a:noFill/>
            <a:miter lim="800000"/>
            <a:headEnd/>
            <a:tailEnd/>
          </a:ln>
        </p:spPr>
      </p:pic>
      <p:sp>
        <p:nvSpPr>
          <p:cNvPr id="15" name="Rectangle 9"/>
          <p:cNvSpPr/>
          <p:nvPr userDrawn="1"/>
        </p:nvSpPr>
        <p:spPr>
          <a:xfrm>
            <a:off x="0" y="6211888"/>
            <a:ext cx="9144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6" name="Title 1"/>
          <p:cNvSpPr>
            <a:spLocks noGrp="1"/>
          </p:cNvSpPr>
          <p:nvPr>
            <p:ph type="ctrTitle"/>
          </p:nvPr>
        </p:nvSpPr>
        <p:spPr>
          <a:xfrm>
            <a:off x="877824" y="1745488"/>
            <a:ext cx="7595616" cy="543052"/>
          </a:xfrm>
        </p:spPr>
        <p:txBody>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371757767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5"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7" name="TextBox 13"/>
          <p:cNvSpPr txBox="1"/>
          <p:nvPr/>
        </p:nvSpPr>
        <p:spPr>
          <a:xfrm>
            <a:off x="357188" y="6400800"/>
            <a:ext cx="1014412" cy="365125"/>
          </a:xfrm>
          <a:prstGeom prst="rect">
            <a:avLst/>
          </a:prstGeom>
          <a:noFill/>
        </p:spPr>
        <p:txBody>
          <a:bodyPr anchor="ctr"/>
          <a:lstStyle/>
          <a:p>
            <a:pPr defTabSz="457200">
              <a:defRPr/>
            </a:pPr>
            <a:fld id="{D0BA1F1C-67BF-5C4A-9165-8621CFBAC045}" type="datetime1">
              <a:rPr lang="en-US" sz="1000" b="1">
                <a:solidFill>
                  <a:srgbClr val="6B6F71"/>
                </a:solidFill>
              </a:rPr>
              <a:pPr defTabSz="457200">
                <a:defRPr/>
              </a:pPr>
              <a:t>10/3/2013</a:t>
            </a:fld>
            <a:endParaRPr lang="en-US" sz="1000" b="1" dirty="0">
              <a:solidFill>
                <a:srgbClr val="6B6F71"/>
              </a:solidFill>
            </a:endParaRPr>
          </a:p>
        </p:txBody>
      </p:sp>
      <p:sp>
        <p:nvSpPr>
          <p:cNvPr id="9" name="TextBox 15"/>
          <p:cNvSpPr txBox="1"/>
          <p:nvPr/>
        </p:nvSpPr>
        <p:spPr>
          <a:xfrm>
            <a:off x="4343400" y="6400800"/>
            <a:ext cx="457200" cy="369888"/>
          </a:xfrm>
          <a:prstGeom prst="rect">
            <a:avLst/>
          </a:prstGeom>
          <a:noFill/>
        </p:spPr>
        <p:txBody>
          <a:bodyPr anchor="ctr"/>
          <a:lstStyle/>
          <a:p>
            <a:pPr algn="ctr" defTabSz="457200">
              <a:defRPr/>
            </a:pPr>
            <a:fld id="{E89A49CE-8375-4BED-B46B-8B484834E241}" type="slidenum">
              <a:rPr lang="en-US" sz="1000" b="1">
                <a:solidFill>
                  <a:srgbClr val="6B6F71"/>
                </a:solidFill>
              </a:rPr>
              <a:pPr algn="ctr" defTabSz="457200">
                <a:defRPr/>
              </a:pPr>
              <a:t>‹#›</a:t>
            </a:fld>
            <a:endParaRPr lang="en-US" sz="1000" b="1" dirty="0">
              <a:solidFill>
                <a:srgbClr val="6B6F71"/>
              </a:solidFill>
            </a:endParaRPr>
          </a:p>
        </p:txBody>
      </p:sp>
      <p:pic>
        <p:nvPicPr>
          <p:cNvPr id="10" name="Picture 6" descr="bb_arrow.png"/>
          <p:cNvPicPr>
            <a:picLocks noChangeAspect="1"/>
          </p:cNvPicPr>
          <p:nvPr userDrawn="1"/>
        </p:nvPicPr>
        <p:blipFill>
          <a:blip r:embed="rId4" cstate="print"/>
          <a:srcRect/>
          <a:stretch>
            <a:fillRect/>
          </a:stretch>
        </p:blipFill>
        <p:spPr bwMode="auto">
          <a:xfrm>
            <a:off x="612775" y="741363"/>
            <a:ext cx="201613" cy="252412"/>
          </a:xfrm>
          <a:prstGeom prst="rect">
            <a:avLst/>
          </a:prstGeom>
          <a:noFill/>
          <a:ln w="9525">
            <a:noFill/>
            <a:miter lim="800000"/>
            <a:headEnd/>
            <a:tailEnd/>
          </a:ln>
        </p:spPr>
      </p:pic>
      <p:sp>
        <p:nvSpPr>
          <p:cNvPr id="3" name="Content Placeholder 2"/>
          <p:cNvSpPr>
            <a:spLocks noGrp="1"/>
          </p:cNvSpPr>
          <p:nvPr>
            <p:ph idx="1"/>
          </p:nvPr>
        </p:nvSpPr>
        <p:spPr>
          <a:xfrm>
            <a:off x="841248" y="1350582"/>
            <a:ext cx="7507224" cy="4796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extLst>
      <p:ext uri="{BB962C8B-B14F-4D97-AF65-F5344CB8AC3E}">
        <p14:creationId xmlns="" xmlns:p14="http://schemas.microsoft.com/office/powerpoint/2010/main" val="1685164289"/>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Section">
    <p:spTree>
      <p:nvGrpSpPr>
        <p:cNvPr id="1" name=""/>
        <p:cNvGrpSpPr/>
        <p:nvPr/>
      </p:nvGrpSpPr>
      <p:grpSpPr>
        <a:xfrm>
          <a:off x="0" y="0"/>
          <a:ext cx="0" cy="0"/>
          <a:chOff x="0" y="0"/>
          <a:chExt cx="0" cy="0"/>
        </a:xfrm>
      </p:grpSpPr>
      <p:pic>
        <p:nvPicPr>
          <p:cNvPr id="3"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4"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6" name="TextBox 13"/>
          <p:cNvSpPr txBox="1"/>
          <p:nvPr/>
        </p:nvSpPr>
        <p:spPr>
          <a:xfrm>
            <a:off x="357188" y="6400800"/>
            <a:ext cx="1014412" cy="365125"/>
          </a:xfrm>
          <a:prstGeom prst="rect">
            <a:avLst/>
          </a:prstGeom>
          <a:noFill/>
        </p:spPr>
        <p:txBody>
          <a:bodyPr anchor="ctr"/>
          <a:lstStyle/>
          <a:p>
            <a:pPr defTabSz="457200">
              <a:defRPr/>
            </a:pPr>
            <a:fld id="{D0BA1F1C-67BF-5C4A-9165-8621CFBAC045}" type="datetime1">
              <a:rPr lang="en-US" sz="1000" b="1">
                <a:solidFill>
                  <a:srgbClr val="6B6F71"/>
                </a:solidFill>
              </a:rPr>
              <a:pPr defTabSz="457200">
                <a:defRPr/>
              </a:pPr>
              <a:t>10/3/2013</a:t>
            </a:fld>
            <a:endParaRPr lang="en-US" sz="1000" b="1" dirty="0">
              <a:solidFill>
                <a:srgbClr val="6B6F71"/>
              </a:solidFill>
            </a:endParaRPr>
          </a:p>
        </p:txBody>
      </p:sp>
      <p:sp>
        <p:nvSpPr>
          <p:cNvPr id="7" name="TextBox 14"/>
          <p:cNvSpPr txBox="1"/>
          <p:nvPr/>
        </p:nvSpPr>
        <p:spPr>
          <a:xfrm>
            <a:off x="1371600" y="6400800"/>
            <a:ext cx="2895600" cy="365125"/>
          </a:xfrm>
          <a:prstGeom prst="rect">
            <a:avLst/>
          </a:prstGeom>
          <a:noFill/>
        </p:spPr>
        <p:txBody>
          <a:bodyPr anchor="ctr"/>
          <a:lstStyle/>
          <a:p>
            <a:pPr defTabSz="457200" fontAlgn="base">
              <a:spcBef>
                <a:spcPct val="0"/>
              </a:spcBef>
              <a:spcAft>
                <a:spcPct val="0"/>
              </a:spcAft>
            </a:pPr>
            <a:r>
              <a:rPr lang="en-US" sz="1000" b="1" dirty="0" smtClean="0">
                <a:solidFill>
                  <a:srgbClr val="6B6F71"/>
                </a:solidFill>
              </a:rPr>
              <a:t>BBCon 2012 Review</a:t>
            </a:r>
            <a:endParaRPr lang="en-US" sz="1000" b="1" dirty="0">
              <a:solidFill>
                <a:srgbClr val="6B6F71"/>
              </a:solidFill>
            </a:endParaRPr>
          </a:p>
        </p:txBody>
      </p:sp>
      <p:sp>
        <p:nvSpPr>
          <p:cNvPr id="8" name="TextBox 15"/>
          <p:cNvSpPr txBox="1"/>
          <p:nvPr/>
        </p:nvSpPr>
        <p:spPr>
          <a:xfrm>
            <a:off x="4343400" y="6400800"/>
            <a:ext cx="457200" cy="369888"/>
          </a:xfrm>
          <a:prstGeom prst="rect">
            <a:avLst/>
          </a:prstGeom>
          <a:noFill/>
        </p:spPr>
        <p:txBody>
          <a:bodyPr anchor="ctr"/>
          <a:lstStyle/>
          <a:p>
            <a:pPr algn="ctr" defTabSz="457200">
              <a:defRPr/>
            </a:pPr>
            <a:fld id="{06C6292E-63F9-4CC0-A324-A6528D432086}" type="slidenum">
              <a:rPr lang="en-US" sz="1000" b="1">
                <a:solidFill>
                  <a:srgbClr val="6B6F71"/>
                </a:solidFill>
              </a:rPr>
              <a:pPr algn="ctr" defTabSz="457200">
                <a:defRPr/>
              </a:pPr>
              <a:t>‹#›</a:t>
            </a:fld>
            <a:endParaRPr lang="en-US" sz="1000" b="1" dirty="0">
              <a:solidFill>
                <a:srgbClr val="6B6F71"/>
              </a:solidFill>
            </a:endParaRPr>
          </a:p>
        </p:txBody>
      </p:sp>
      <p:pic>
        <p:nvPicPr>
          <p:cNvPr id="9" name="Picture 7" descr="bb_arrow.png"/>
          <p:cNvPicPr>
            <a:picLocks noChangeAspect="1"/>
          </p:cNvPicPr>
          <p:nvPr userDrawn="1"/>
        </p:nvPicPr>
        <p:blipFill>
          <a:blip r:embed="rId4" cstate="print"/>
          <a:srcRect/>
          <a:stretch>
            <a:fillRect/>
          </a:stretch>
        </p:blipFill>
        <p:spPr bwMode="auto">
          <a:xfrm>
            <a:off x="612775" y="3186113"/>
            <a:ext cx="201613" cy="252412"/>
          </a:xfrm>
          <a:prstGeom prst="rect">
            <a:avLst/>
          </a:prstGeom>
          <a:noFill/>
          <a:ln w="9525">
            <a:noFill/>
            <a:miter lim="800000"/>
            <a:headEnd/>
            <a:tailEnd/>
          </a:ln>
        </p:spPr>
      </p:pic>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138432508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ubhead &amp; bullets">
    <p:spTree>
      <p:nvGrpSpPr>
        <p:cNvPr id="1" name=""/>
        <p:cNvGrpSpPr/>
        <p:nvPr/>
      </p:nvGrpSpPr>
      <p:grpSpPr>
        <a:xfrm>
          <a:off x="0" y="0"/>
          <a:ext cx="0" cy="0"/>
          <a:chOff x="0" y="0"/>
          <a:chExt cx="0" cy="0"/>
        </a:xfrm>
      </p:grpSpPr>
      <p:pic>
        <p:nvPicPr>
          <p:cNvPr id="5"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6"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8" name="TextBox 13"/>
          <p:cNvSpPr txBox="1"/>
          <p:nvPr/>
        </p:nvSpPr>
        <p:spPr>
          <a:xfrm>
            <a:off x="357188" y="6400800"/>
            <a:ext cx="1014412" cy="365125"/>
          </a:xfrm>
          <a:prstGeom prst="rect">
            <a:avLst/>
          </a:prstGeom>
          <a:noFill/>
        </p:spPr>
        <p:txBody>
          <a:bodyPr anchor="ctr"/>
          <a:lstStyle/>
          <a:p>
            <a:pPr defTabSz="457200">
              <a:defRPr/>
            </a:pPr>
            <a:fld id="{D0BA1F1C-67BF-5C4A-9165-8621CFBAC045}" type="datetime1">
              <a:rPr lang="en-US" sz="1000" b="1">
                <a:solidFill>
                  <a:srgbClr val="6B6F71"/>
                </a:solidFill>
              </a:rPr>
              <a:pPr defTabSz="457200">
                <a:defRPr/>
              </a:pPr>
              <a:t>10/3/2013</a:t>
            </a:fld>
            <a:endParaRPr lang="en-US" sz="1000" b="1" dirty="0">
              <a:solidFill>
                <a:srgbClr val="6B6F71"/>
              </a:solidFill>
            </a:endParaRPr>
          </a:p>
        </p:txBody>
      </p:sp>
      <p:sp>
        <p:nvSpPr>
          <p:cNvPr id="10" name="TextBox 14"/>
          <p:cNvSpPr txBox="1"/>
          <p:nvPr/>
        </p:nvSpPr>
        <p:spPr>
          <a:xfrm>
            <a:off x="1371600" y="6400800"/>
            <a:ext cx="2895600" cy="365125"/>
          </a:xfrm>
          <a:prstGeom prst="rect">
            <a:avLst/>
          </a:prstGeom>
          <a:noFill/>
        </p:spPr>
        <p:txBody>
          <a:bodyPr anchor="ctr"/>
          <a:lstStyle/>
          <a:p>
            <a:pPr defTabSz="457200" fontAlgn="base">
              <a:spcBef>
                <a:spcPct val="0"/>
              </a:spcBef>
              <a:spcAft>
                <a:spcPct val="0"/>
              </a:spcAft>
            </a:pPr>
            <a:r>
              <a:rPr lang="en-US" sz="1000" b="1" dirty="0" smtClean="0">
                <a:solidFill>
                  <a:srgbClr val="6B6F71"/>
                </a:solidFill>
              </a:rPr>
              <a:t>BBCon 2012 Review</a:t>
            </a:r>
            <a:endParaRPr lang="en-US" sz="1000" b="1" dirty="0">
              <a:solidFill>
                <a:srgbClr val="6B6F71"/>
              </a:solidFill>
            </a:endParaRPr>
          </a:p>
        </p:txBody>
      </p:sp>
      <p:sp>
        <p:nvSpPr>
          <p:cNvPr id="11" name="TextBox 15"/>
          <p:cNvSpPr txBox="1"/>
          <p:nvPr/>
        </p:nvSpPr>
        <p:spPr>
          <a:xfrm>
            <a:off x="4343400" y="6400800"/>
            <a:ext cx="457200" cy="369888"/>
          </a:xfrm>
          <a:prstGeom prst="rect">
            <a:avLst/>
          </a:prstGeom>
          <a:noFill/>
        </p:spPr>
        <p:txBody>
          <a:bodyPr anchor="ctr"/>
          <a:lstStyle/>
          <a:p>
            <a:pPr algn="ctr" defTabSz="457200">
              <a:defRPr/>
            </a:pPr>
            <a:fld id="{0EB589C2-E758-4EDE-AC52-E50194255404}" type="slidenum">
              <a:rPr lang="en-US" sz="1000" b="1">
                <a:solidFill>
                  <a:srgbClr val="6B6F71"/>
                </a:solidFill>
              </a:rPr>
              <a:pPr algn="ctr" defTabSz="457200">
                <a:defRPr/>
              </a:pPr>
              <a:t>‹#›</a:t>
            </a:fld>
            <a:endParaRPr lang="en-US" sz="1000" b="1" dirty="0">
              <a:solidFill>
                <a:srgbClr val="6B6F71"/>
              </a:solidFill>
            </a:endParaRPr>
          </a:p>
        </p:txBody>
      </p:sp>
      <p:pic>
        <p:nvPicPr>
          <p:cNvPr id="12" name="Picture 6" descr="bb_arrow.png"/>
          <p:cNvPicPr>
            <a:picLocks noChangeAspect="1"/>
          </p:cNvPicPr>
          <p:nvPr userDrawn="1"/>
        </p:nvPicPr>
        <p:blipFill>
          <a:blip r:embed="rId4"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Tree>
    <p:extLst>
      <p:ext uri="{BB962C8B-B14F-4D97-AF65-F5344CB8AC3E}">
        <p14:creationId xmlns="" xmlns:p14="http://schemas.microsoft.com/office/powerpoint/2010/main" val="3634175848"/>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ext boxes">
    <p:spTree>
      <p:nvGrpSpPr>
        <p:cNvPr id="1" name=""/>
        <p:cNvGrpSpPr/>
        <p:nvPr/>
      </p:nvGrpSpPr>
      <p:grpSpPr>
        <a:xfrm>
          <a:off x="0" y="0"/>
          <a:ext cx="0" cy="0"/>
          <a:chOff x="0" y="0"/>
          <a:chExt cx="0" cy="0"/>
        </a:xfrm>
      </p:grpSpPr>
      <p:pic>
        <p:nvPicPr>
          <p:cNvPr id="6"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7"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10" name="TextBox 13"/>
          <p:cNvSpPr txBox="1"/>
          <p:nvPr/>
        </p:nvSpPr>
        <p:spPr>
          <a:xfrm>
            <a:off x="357188" y="6400800"/>
            <a:ext cx="1014412" cy="365125"/>
          </a:xfrm>
          <a:prstGeom prst="rect">
            <a:avLst/>
          </a:prstGeom>
          <a:noFill/>
        </p:spPr>
        <p:txBody>
          <a:bodyPr anchor="ctr"/>
          <a:lstStyle/>
          <a:p>
            <a:pPr defTabSz="457200">
              <a:defRPr/>
            </a:pPr>
            <a:fld id="{D0BA1F1C-67BF-5C4A-9165-8621CFBAC045}" type="datetime1">
              <a:rPr lang="en-US" sz="1000" b="1">
                <a:solidFill>
                  <a:srgbClr val="6B6F71"/>
                </a:solidFill>
              </a:rPr>
              <a:pPr defTabSz="457200">
                <a:defRPr/>
              </a:pPr>
              <a:t>10/3/2013</a:t>
            </a:fld>
            <a:endParaRPr lang="en-US" sz="1000" b="1" dirty="0">
              <a:solidFill>
                <a:srgbClr val="6B6F71"/>
              </a:solidFill>
            </a:endParaRPr>
          </a:p>
        </p:txBody>
      </p:sp>
      <p:sp>
        <p:nvSpPr>
          <p:cNvPr id="12" name="TextBox 14"/>
          <p:cNvSpPr txBox="1"/>
          <p:nvPr/>
        </p:nvSpPr>
        <p:spPr>
          <a:xfrm>
            <a:off x="1371600" y="6400800"/>
            <a:ext cx="2895600" cy="365125"/>
          </a:xfrm>
          <a:prstGeom prst="rect">
            <a:avLst/>
          </a:prstGeom>
          <a:noFill/>
        </p:spPr>
        <p:txBody>
          <a:bodyPr anchor="ctr"/>
          <a:lstStyle/>
          <a:p>
            <a:pPr defTabSz="457200" fontAlgn="base">
              <a:spcBef>
                <a:spcPct val="0"/>
              </a:spcBef>
              <a:spcAft>
                <a:spcPct val="0"/>
              </a:spcAft>
            </a:pPr>
            <a:r>
              <a:rPr lang="en-US" sz="1000" b="1" dirty="0" smtClean="0">
                <a:solidFill>
                  <a:srgbClr val="6B6F71"/>
                </a:solidFill>
              </a:rPr>
              <a:t>BBCon 2012 Review</a:t>
            </a:r>
            <a:endParaRPr lang="en-US" sz="1000" b="1" dirty="0">
              <a:solidFill>
                <a:srgbClr val="6B6F71"/>
              </a:solidFill>
            </a:endParaRPr>
          </a:p>
        </p:txBody>
      </p:sp>
      <p:sp>
        <p:nvSpPr>
          <p:cNvPr id="13" name="TextBox 15"/>
          <p:cNvSpPr txBox="1"/>
          <p:nvPr/>
        </p:nvSpPr>
        <p:spPr>
          <a:xfrm>
            <a:off x="4343400" y="6400800"/>
            <a:ext cx="457200" cy="369888"/>
          </a:xfrm>
          <a:prstGeom prst="rect">
            <a:avLst/>
          </a:prstGeom>
          <a:noFill/>
        </p:spPr>
        <p:txBody>
          <a:bodyPr anchor="ctr"/>
          <a:lstStyle/>
          <a:p>
            <a:pPr algn="ctr" defTabSz="457200">
              <a:defRPr/>
            </a:pPr>
            <a:fld id="{F5B85347-F7F0-43E9-A244-207474B454EC}" type="slidenum">
              <a:rPr lang="en-US" sz="1000" b="1">
                <a:solidFill>
                  <a:srgbClr val="6B6F71"/>
                </a:solidFill>
              </a:rPr>
              <a:pPr algn="ctr" defTabSz="457200">
                <a:defRPr/>
              </a:pPr>
              <a:t>‹#›</a:t>
            </a:fld>
            <a:endParaRPr lang="en-US" sz="1000" b="1" dirty="0">
              <a:solidFill>
                <a:srgbClr val="6B6F71"/>
              </a:solidFill>
            </a:endParaRPr>
          </a:p>
        </p:txBody>
      </p:sp>
      <p:pic>
        <p:nvPicPr>
          <p:cNvPr id="14" name="Picture 6" descr="bb_arrow.png"/>
          <p:cNvPicPr>
            <a:picLocks noChangeAspect="1"/>
          </p:cNvPicPr>
          <p:nvPr userDrawn="1"/>
        </p:nvPicPr>
        <p:blipFill>
          <a:blip r:embed="rId4"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84988616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ext boxes w/ subheaders">
    <p:spTree>
      <p:nvGrpSpPr>
        <p:cNvPr id="1" name=""/>
        <p:cNvGrpSpPr/>
        <p:nvPr/>
      </p:nvGrpSpPr>
      <p:grpSpPr>
        <a:xfrm>
          <a:off x="0" y="0"/>
          <a:ext cx="0" cy="0"/>
          <a:chOff x="0" y="0"/>
          <a:chExt cx="0" cy="0"/>
        </a:xfrm>
      </p:grpSpPr>
      <p:pic>
        <p:nvPicPr>
          <p:cNvPr id="7"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8"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3"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14" name="TextBox 13"/>
          <p:cNvSpPr txBox="1"/>
          <p:nvPr/>
        </p:nvSpPr>
        <p:spPr>
          <a:xfrm>
            <a:off x="357188" y="6400800"/>
            <a:ext cx="1014412" cy="365125"/>
          </a:xfrm>
          <a:prstGeom prst="rect">
            <a:avLst/>
          </a:prstGeom>
          <a:noFill/>
        </p:spPr>
        <p:txBody>
          <a:bodyPr anchor="ctr"/>
          <a:lstStyle/>
          <a:p>
            <a:pPr defTabSz="457200">
              <a:defRPr/>
            </a:pPr>
            <a:fld id="{D0BA1F1C-67BF-5C4A-9165-8621CFBAC045}" type="datetime1">
              <a:rPr lang="en-US" sz="1000" b="1">
                <a:solidFill>
                  <a:srgbClr val="6B6F71"/>
                </a:solidFill>
              </a:rPr>
              <a:pPr defTabSz="457200">
                <a:defRPr/>
              </a:pPr>
              <a:t>10/3/2013</a:t>
            </a:fld>
            <a:endParaRPr lang="en-US" sz="1000" b="1" dirty="0">
              <a:solidFill>
                <a:srgbClr val="6B6F71"/>
              </a:solidFill>
            </a:endParaRPr>
          </a:p>
        </p:txBody>
      </p:sp>
      <p:sp>
        <p:nvSpPr>
          <p:cNvPr id="15" name="TextBox 14"/>
          <p:cNvSpPr txBox="1"/>
          <p:nvPr/>
        </p:nvSpPr>
        <p:spPr>
          <a:xfrm>
            <a:off x="1371600" y="6400800"/>
            <a:ext cx="2895600" cy="365125"/>
          </a:xfrm>
          <a:prstGeom prst="rect">
            <a:avLst/>
          </a:prstGeom>
          <a:noFill/>
        </p:spPr>
        <p:txBody>
          <a:bodyPr anchor="ctr"/>
          <a:lstStyle/>
          <a:p>
            <a:pPr defTabSz="457200" fontAlgn="base">
              <a:spcBef>
                <a:spcPct val="0"/>
              </a:spcBef>
              <a:spcAft>
                <a:spcPct val="0"/>
              </a:spcAft>
            </a:pPr>
            <a:r>
              <a:rPr lang="en-US" sz="1000" b="1" dirty="0" smtClean="0">
                <a:solidFill>
                  <a:srgbClr val="6B6F71"/>
                </a:solidFill>
              </a:rPr>
              <a:t>BBCon 2012 Review</a:t>
            </a:r>
            <a:endParaRPr lang="en-US" sz="1000" b="1" dirty="0">
              <a:solidFill>
                <a:srgbClr val="6B6F71"/>
              </a:solidFill>
            </a:endParaRPr>
          </a:p>
        </p:txBody>
      </p:sp>
      <p:sp>
        <p:nvSpPr>
          <p:cNvPr id="16" name="TextBox 15"/>
          <p:cNvSpPr txBox="1"/>
          <p:nvPr/>
        </p:nvSpPr>
        <p:spPr>
          <a:xfrm>
            <a:off x="4343400" y="6400800"/>
            <a:ext cx="457200" cy="369888"/>
          </a:xfrm>
          <a:prstGeom prst="rect">
            <a:avLst/>
          </a:prstGeom>
          <a:noFill/>
        </p:spPr>
        <p:txBody>
          <a:bodyPr anchor="ctr"/>
          <a:lstStyle/>
          <a:p>
            <a:pPr algn="ctr" defTabSz="457200">
              <a:defRPr/>
            </a:pPr>
            <a:fld id="{799CEDDB-ECB9-4E93-92BB-0AABCA17EC34}" type="slidenum">
              <a:rPr lang="en-US" sz="1000" b="1">
                <a:solidFill>
                  <a:srgbClr val="6B6F71"/>
                </a:solidFill>
              </a:rPr>
              <a:pPr algn="ctr" defTabSz="457200">
                <a:defRPr/>
              </a:pPr>
              <a:t>‹#›</a:t>
            </a:fld>
            <a:endParaRPr lang="en-US" sz="1000" b="1" dirty="0">
              <a:solidFill>
                <a:srgbClr val="6B6F71"/>
              </a:solidFill>
            </a:endParaRPr>
          </a:p>
        </p:txBody>
      </p:sp>
      <p:pic>
        <p:nvPicPr>
          <p:cNvPr id="17" name="Picture 6" descr="bb_arrow.png"/>
          <p:cNvPicPr>
            <a:picLocks noChangeAspect="1"/>
          </p:cNvPicPr>
          <p:nvPr userDrawn="1"/>
        </p:nvPicPr>
        <p:blipFill>
          <a:blip r:embed="rId4"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8882385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5"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7"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rPr>
              <a:pPr fontAlgn="auto">
                <a:spcBef>
                  <a:spcPts val="0"/>
                </a:spcBef>
                <a:spcAft>
                  <a:spcPts val="0"/>
                </a:spcAft>
                <a:defRPr/>
              </a:pPr>
              <a:t>10/3/2013</a:t>
            </a:fld>
            <a:endParaRPr lang="en-US" sz="1000" b="1" dirty="0">
              <a:solidFill>
                <a:srgbClr val="6B6F71"/>
              </a:solidFill>
              <a:latin typeface="+mn-lt"/>
            </a:endParaRPr>
          </a:p>
        </p:txBody>
      </p:sp>
      <p:sp>
        <p:nvSpPr>
          <p:cNvPr id="8" name="TextBox 14"/>
          <p:cNvSpPr txBox="1"/>
          <p:nvPr/>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6B6F71"/>
                </a:solidFill>
                <a:latin typeface="+mn-lt"/>
              </a:rPr>
              <a:t>Footer</a:t>
            </a:r>
          </a:p>
        </p:txBody>
      </p:sp>
      <p:sp>
        <p:nvSpPr>
          <p:cNvPr id="9"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F1B6CBC0-7948-40E6-A4AC-A28EF28C1C92}" type="slidenum">
              <a:rPr lang="en-US" sz="1000" b="1">
                <a:solidFill>
                  <a:srgbClr val="6B6F71"/>
                </a:solidFill>
                <a:latin typeface="+mn-lt"/>
              </a:rPr>
              <a:pPr algn="ctr" fontAlgn="auto">
                <a:spcBef>
                  <a:spcPts val="0"/>
                </a:spcBef>
                <a:spcAft>
                  <a:spcPts val="0"/>
                </a:spcAft>
                <a:defRPr/>
              </a:pPr>
              <a:t>‹#›</a:t>
            </a:fld>
            <a:endParaRPr lang="en-US" sz="1000" b="1" dirty="0">
              <a:solidFill>
                <a:srgbClr val="6B6F71"/>
              </a:solidFill>
              <a:latin typeface="+mn-lt"/>
            </a:endParaRPr>
          </a:p>
        </p:txBody>
      </p:sp>
      <p:pic>
        <p:nvPicPr>
          <p:cNvPr id="10" name="Picture 6" descr="bb_arrow.png"/>
          <p:cNvPicPr>
            <a:picLocks noChangeAspect="1"/>
          </p:cNvPicPr>
          <p:nvPr userDrawn="1"/>
        </p:nvPicPr>
        <p:blipFill>
          <a:blip r:embed="rId4" cstate="print"/>
          <a:srcRect/>
          <a:stretch>
            <a:fillRect/>
          </a:stretch>
        </p:blipFill>
        <p:spPr bwMode="auto">
          <a:xfrm>
            <a:off x="612775" y="741363"/>
            <a:ext cx="201613" cy="252412"/>
          </a:xfrm>
          <a:prstGeom prst="rect">
            <a:avLst/>
          </a:prstGeom>
          <a:noFill/>
          <a:ln w="9525">
            <a:noFill/>
            <a:miter lim="800000"/>
            <a:headEnd/>
            <a:tailEnd/>
          </a:ln>
        </p:spPr>
      </p:pic>
      <p:sp>
        <p:nvSpPr>
          <p:cNvPr id="3" name="Content Placeholder 2"/>
          <p:cNvSpPr>
            <a:spLocks noGrp="1"/>
          </p:cNvSpPr>
          <p:nvPr>
            <p:ph idx="1"/>
          </p:nvPr>
        </p:nvSpPr>
        <p:spPr>
          <a:xfrm>
            <a:off x="841248" y="1350582"/>
            <a:ext cx="7507224" cy="4796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ext_Chart">
    <p:spTree>
      <p:nvGrpSpPr>
        <p:cNvPr id="1" name=""/>
        <p:cNvGrpSpPr/>
        <p:nvPr/>
      </p:nvGrpSpPr>
      <p:grpSpPr>
        <a:xfrm>
          <a:off x="0" y="0"/>
          <a:ext cx="0" cy="0"/>
          <a:chOff x="0" y="0"/>
          <a:chExt cx="0" cy="0"/>
        </a:xfrm>
      </p:grpSpPr>
      <p:pic>
        <p:nvPicPr>
          <p:cNvPr id="4"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5"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7" name="TextBox 13"/>
          <p:cNvSpPr txBox="1"/>
          <p:nvPr/>
        </p:nvSpPr>
        <p:spPr>
          <a:xfrm>
            <a:off x="357188" y="6400800"/>
            <a:ext cx="1014412" cy="365125"/>
          </a:xfrm>
          <a:prstGeom prst="rect">
            <a:avLst/>
          </a:prstGeom>
          <a:noFill/>
        </p:spPr>
        <p:txBody>
          <a:bodyPr anchor="ctr"/>
          <a:lstStyle/>
          <a:p>
            <a:pPr defTabSz="457200">
              <a:defRPr/>
            </a:pPr>
            <a:fld id="{D0BA1F1C-67BF-5C4A-9165-8621CFBAC045}" type="datetime1">
              <a:rPr lang="en-US" sz="1000" b="1">
                <a:solidFill>
                  <a:srgbClr val="6B6F71"/>
                </a:solidFill>
              </a:rPr>
              <a:pPr defTabSz="457200">
                <a:defRPr/>
              </a:pPr>
              <a:t>10/3/2013</a:t>
            </a:fld>
            <a:endParaRPr lang="en-US" sz="1000" b="1" dirty="0">
              <a:solidFill>
                <a:srgbClr val="6B6F71"/>
              </a:solidFill>
            </a:endParaRPr>
          </a:p>
        </p:txBody>
      </p:sp>
      <p:sp>
        <p:nvSpPr>
          <p:cNvPr id="8" name="TextBox 14"/>
          <p:cNvSpPr txBox="1"/>
          <p:nvPr/>
        </p:nvSpPr>
        <p:spPr>
          <a:xfrm>
            <a:off x="1371600" y="6400800"/>
            <a:ext cx="2895600" cy="365125"/>
          </a:xfrm>
          <a:prstGeom prst="rect">
            <a:avLst/>
          </a:prstGeom>
          <a:noFill/>
        </p:spPr>
        <p:txBody>
          <a:bodyPr anchor="ctr"/>
          <a:lstStyle/>
          <a:p>
            <a:pPr defTabSz="457200" fontAlgn="base">
              <a:spcBef>
                <a:spcPct val="0"/>
              </a:spcBef>
              <a:spcAft>
                <a:spcPct val="0"/>
              </a:spcAft>
            </a:pPr>
            <a:r>
              <a:rPr lang="en-US" sz="1000" b="1" dirty="0">
                <a:solidFill>
                  <a:srgbClr val="6B6F71"/>
                </a:solidFill>
              </a:rPr>
              <a:t>Blackbaud Confidential</a:t>
            </a:r>
          </a:p>
        </p:txBody>
      </p:sp>
      <p:sp>
        <p:nvSpPr>
          <p:cNvPr id="9" name="TextBox 15"/>
          <p:cNvSpPr txBox="1"/>
          <p:nvPr/>
        </p:nvSpPr>
        <p:spPr>
          <a:xfrm>
            <a:off x="4343400" y="6400800"/>
            <a:ext cx="457200" cy="369888"/>
          </a:xfrm>
          <a:prstGeom prst="rect">
            <a:avLst/>
          </a:prstGeom>
          <a:noFill/>
        </p:spPr>
        <p:txBody>
          <a:bodyPr anchor="ctr"/>
          <a:lstStyle/>
          <a:p>
            <a:pPr algn="ctr" defTabSz="457200">
              <a:defRPr/>
            </a:pPr>
            <a:fld id="{95799132-BA58-4574-8211-938546B53B2B}" type="slidenum">
              <a:rPr lang="en-US" sz="1000" b="1">
                <a:solidFill>
                  <a:srgbClr val="6B6F71"/>
                </a:solidFill>
              </a:rPr>
              <a:pPr algn="ctr" defTabSz="457200">
                <a:defRPr/>
              </a:pPr>
              <a:t>‹#›</a:t>
            </a:fld>
            <a:endParaRPr lang="en-US" sz="1000" b="1" dirty="0">
              <a:solidFill>
                <a:srgbClr val="6B6F71"/>
              </a:solidFill>
            </a:endParaRPr>
          </a:p>
        </p:txBody>
      </p:sp>
      <p:pic>
        <p:nvPicPr>
          <p:cNvPr id="10" name="Picture 6" descr="bb_arrow.png"/>
          <p:cNvPicPr>
            <a:picLocks noChangeAspect="1"/>
          </p:cNvPicPr>
          <p:nvPr userDrawn="1"/>
        </p:nvPicPr>
        <p:blipFill>
          <a:blip r:embed="rId4" cstate="print"/>
          <a:srcRect/>
          <a:stretch>
            <a:fillRect/>
          </a:stretch>
        </p:blipFill>
        <p:spPr bwMode="auto">
          <a:xfrm>
            <a:off x="612775" y="741363"/>
            <a:ext cx="201613" cy="252412"/>
          </a:xfrm>
          <a:prstGeom prst="rect">
            <a:avLst/>
          </a:prstGeom>
          <a:noFill/>
          <a:ln w="9525">
            <a:noFill/>
            <a:miter lim="800000"/>
            <a:headEnd/>
            <a:tailEnd/>
          </a:ln>
        </p:spPr>
      </p:pic>
      <p:sp>
        <p:nvSpPr>
          <p:cNvPr id="14" name="Chart Placeholder 13"/>
          <p:cNvSpPr>
            <a:spLocks noGrp="1"/>
          </p:cNvSpPr>
          <p:nvPr>
            <p:ph type="chart" sz="quarter" idx="13"/>
          </p:nvPr>
        </p:nvSpPr>
        <p:spPr>
          <a:xfrm>
            <a:off x="841375" y="1473200"/>
            <a:ext cx="7510463" cy="4581525"/>
          </a:xfrm>
        </p:spPr>
        <p:txBody>
          <a:bodyPr rtlCol="0">
            <a:noAutofit/>
          </a:bodyPr>
          <a:lstStyle/>
          <a:p>
            <a:pPr lvl="0"/>
            <a:r>
              <a:rPr lang="en-US" noProof="0" dirty="0" smtClean="0"/>
              <a:t>Click icon to add chart</a:t>
            </a:r>
            <a:endParaRPr lang="en-US" noProof="0" dirty="0"/>
          </a:p>
        </p:txBody>
      </p:sp>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Tree>
    <p:extLst>
      <p:ext uri="{BB962C8B-B14F-4D97-AF65-F5344CB8AC3E}">
        <p14:creationId xmlns="" xmlns:p14="http://schemas.microsoft.com/office/powerpoint/2010/main" val="985232559"/>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Only" preserve="1">
  <p:cSld name="Text_Head">
    <p:spTree>
      <p:nvGrpSpPr>
        <p:cNvPr id="1" name=""/>
        <p:cNvGrpSpPr/>
        <p:nvPr/>
      </p:nvGrpSpPr>
      <p:grpSpPr>
        <a:xfrm>
          <a:off x="0" y="0"/>
          <a:ext cx="0" cy="0"/>
          <a:chOff x="0" y="0"/>
          <a:chExt cx="0" cy="0"/>
        </a:xfrm>
      </p:grpSpPr>
      <p:pic>
        <p:nvPicPr>
          <p:cNvPr id="3"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4"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6" name="TextBox 13"/>
          <p:cNvSpPr txBox="1"/>
          <p:nvPr/>
        </p:nvSpPr>
        <p:spPr>
          <a:xfrm>
            <a:off x="357188" y="6400800"/>
            <a:ext cx="1014412" cy="365125"/>
          </a:xfrm>
          <a:prstGeom prst="rect">
            <a:avLst/>
          </a:prstGeom>
          <a:noFill/>
        </p:spPr>
        <p:txBody>
          <a:bodyPr anchor="ctr"/>
          <a:lstStyle/>
          <a:p>
            <a:pPr defTabSz="457200">
              <a:defRPr/>
            </a:pPr>
            <a:fld id="{D0BA1F1C-67BF-5C4A-9165-8621CFBAC045}" type="datetime1">
              <a:rPr lang="en-US" sz="1000" b="1">
                <a:solidFill>
                  <a:srgbClr val="6B6F71"/>
                </a:solidFill>
              </a:rPr>
              <a:pPr defTabSz="457200">
                <a:defRPr/>
              </a:pPr>
              <a:t>10/3/2013</a:t>
            </a:fld>
            <a:endParaRPr lang="en-US" sz="1000" b="1" dirty="0">
              <a:solidFill>
                <a:srgbClr val="6B6F71"/>
              </a:solidFill>
            </a:endParaRPr>
          </a:p>
        </p:txBody>
      </p:sp>
      <p:sp>
        <p:nvSpPr>
          <p:cNvPr id="7" name="TextBox 14"/>
          <p:cNvSpPr txBox="1"/>
          <p:nvPr/>
        </p:nvSpPr>
        <p:spPr>
          <a:xfrm>
            <a:off x="1371600" y="6400800"/>
            <a:ext cx="2895600" cy="365125"/>
          </a:xfrm>
          <a:prstGeom prst="rect">
            <a:avLst/>
          </a:prstGeom>
          <a:noFill/>
        </p:spPr>
        <p:txBody>
          <a:bodyPr anchor="ctr"/>
          <a:lstStyle/>
          <a:p>
            <a:pPr defTabSz="457200" fontAlgn="base">
              <a:spcBef>
                <a:spcPct val="0"/>
              </a:spcBef>
              <a:spcAft>
                <a:spcPct val="0"/>
              </a:spcAft>
            </a:pPr>
            <a:r>
              <a:rPr lang="en-US" sz="1000" b="1" dirty="0">
                <a:solidFill>
                  <a:srgbClr val="6B6F71"/>
                </a:solidFill>
              </a:rPr>
              <a:t>Blackbaud Confidential</a:t>
            </a:r>
          </a:p>
        </p:txBody>
      </p:sp>
      <p:sp>
        <p:nvSpPr>
          <p:cNvPr id="8" name="TextBox 15"/>
          <p:cNvSpPr txBox="1"/>
          <p:nvPr/>
        </p:nvSpPr>
        <p:spPr>
          <a:xfrm>
            <a:off x="4343400" y="6400800"/>
            <a:ext cx="457200" cy="369888"/>
          </a:xfrm>
          <a:prstGeom prst="rect">
            <a:avLst/>
          </a:prstGeom>
          <a:noFill/>
        </p:spPr>
        <p:txBody>
          <a:bodyPr anchor="ctr"/>
          <a:lstStyle/>
          <a:p>
            <a:pPr algn="ctr" defTabSz="457200">
              <a:defRPr/>
            </a:pPr>
            <a:fld id="{9A1F1D9A-8BF8-4FF3-AE90-5595973BAD3B}" type="slidenum">
              <a:rPr lang="en-US" sz="1000" b="1">
                <a:solidFill>
                  <a:srgbClr val="6B6F71"/>
                </a:solidFill>
              </a:rPr>
              <a:pPr algn="ctr" defTabSz="457200">
                <a:defRPr/>
              </a:pPr>
              <a:t>‹#›</a:t>
            </a:fld>
            <a:endParaRPr lang="en-US" sz="1000" b="1" dirty="0">
              <a:solidFill>
                <a:srgbClr val="6B6F71"/>
              </a:solidFill>
            </a:endParaRPr>
          </a:p>
        </p:txBody>
      </p:sp>
      <p:pic>
        <p:nvPicPr>
          <p:cNvPr id="9" name="Picture 5" descr="bb_arrow.png"/>
          <p:cNvPicPr>
            <a:picLocks noChangeAspect="1"/>
          </p:cNvPicPr>
          <p:nvPr userDrawn="1"/>
        </p:nvPicPr>
        <p:blipFill>
          <a:blip r:embed="rId4"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extLst>
      <p:ext uri="{BB962C8B-B14F-4D97-AF65-F5344CB8AC3E}">
        <p14:creationId xmlns="" xmlns:p14="http://schemas.microsoft.com/office/powerpoint/2010/main" val="3807163456"/>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188653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p:spTree>
      <p:nvGrpSpPr>
        <p:cNvPr id="1" name=""/>
        <p:cNvGrpSpPr/>
        <p:nvPr/>
      </p:nvGrpSpPr>
      <p:grpSpPr>
        <a:xfrm>
          <a:off x="0" y="0"/>
          <a:ext cx="0" cy="0"/>
          <a:chOff x="0" y="0"/>
          <a:chExt cx="0" cy="0"/>
        </a:xfrm>
      </p:grpSpPr>
      <p:pic>
        <p:nvPicPr>
          <p:cNvPr id="3"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4"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6"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rPr>
              <a:pPr fontAlgn="auto">
                <a:spcBef>
                  <a:spcPts val="0"/>
                </a:spcBef>
                <a:spcAft>
                  <a:spcPts val="0"/>
                </a:spcAft>
                <a:defRPr/>
              </a:pPr>
              <a:t>10/3/2013</a:t>
            </a:fld>
            <a:endParaRPr lang="en-US" sz="1000" b="1" dirty="0">
              <a:solidFill>
                <a:srgbClr val="6B6F71"/>
              </a:solidFill>
              <a:latin typeface="+mn-lt"/>
            </a:endParaRPr>
          </a:p>
        </p:txBody>
      </p:sp>
      <p:sp>
        <p:nvSpPr>
          <p:cNvPr id="7" name="TextBox 14"/>
          <p:cNvSpPr txBox="1"/>
          <p:nvPr/>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6B6F71"/>
                </a:solidFill>
                <a:latin typeface="+mn-lt"/>
              </a:rPr>
              <a:t>Footer</a:t>
            </a:r>
          </a:p>
        </p:txBody>
      </p:sp>
      <p:sp>
        <p:nvSpPr>
          <p:cNvPr id="8"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A94F29E8-DB99-4278-B6E9-F9E6FD63CACB}" type="slidenum">
              <a:rPr lang="en-US" sz="1000" b="1">
                <a:solidFill>
                  <a:srgbClr val="6B6F71"/>
                </a:solidFill>
                <a:latin typeface="+mn-lt"/>
              </a:rPr>
              <a:pPr algn="ctr" fontAlgn="auto">
                <a:spcBef>
                  <a:spcPts val="0"/>
                </a:spcBef>
                <a:spcAft>
                  <a:spcPts val="0"/>
                </a:spcAft>
                <a:defRPr/>
              </a:pPr>
              <a:t>‹#›</a:t>
            </a:fld>
            <a:endParaRPr lang="en-US" sz="1000" b="1" dirty="0">
              <a:solidFill>
                <a:srgbClr val="6B6F71"/>
              </a:solidFill>
              <a:latin typeface="+mn-lt"/>
            </a:endParaRPr>
          </a:p>
        </p:txBody>
      </p:sp>
      <p:pic>
        <p:nvPicPr>
          <p:cNvPr id="9" name="Picture 7" descr="bb_arrow.png"/>
          <p:cNvPicPr>
            <a:picLocks noChangeAspect="1"/>
          </p:cNvPicPr>
          <p:nvPr userDrawn="1"/>
        </p:nvPicPr>
        <p:blipFill>
          <a:blip r:embed="rId4" cstate="print"/>
          <a:srcRect/>
          <a:stretch>
            <a:fillRect/>
          </a:stretch>
        </p:blipFill>
        <p:spPr bwMode="auto">
          <a:xfrm>
            <a:off x="612775" y="3186113"/>
            <a:ext cx="201613" cy="252412"/>
          </a:xfrm>
          <a:prstGeom prst="rect">
            <a:avLst/>
          </a:prstGeom>
          <a:noFill/>
          <a:ln w="9525">
            <a:noFill/>
            <a:miter lim="800000"/>
            <a:headEnd/>
            <a:tailEnd/>
          </a:ln>
        </p:spPr>
      </p:pic>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ubhead &amp; bullets">
    <p:spTree>
      <p:nvGrpSpPr>
        <p:cNvPr id="1" name=""/>
        <p:cNvGrpSpPr/>
        <p:nvPr/>
      </p:nvGrpSpPr>
      <p:grpSpPr>
        <a:xfrm>
          <a:off x="0" y="0"/>
          <a:ext cx="0" cy="0"/>
          <a:chOff x="0" y="0"/>
          <a:chExt cx="0" cy="0"/>
        </a:xfrm>
      </p:grpSpPr>
      <p:pic>
        <p:nvPicPr>
          <p:cNvPr id="5"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6"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8"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rPr>
              <a:pPr fontAlgn="auto">
                <a:spcBef>
                  <a:spcPts val="0"/>
                </a:spcBef>
                <a:spcAft>
                  <a:spcPts val="0"/>
                </a:spcAft>
                <a:defRPr/>
              </a:pPr>
              <a:t>10/3/2013</a:t>
            </a:fld>
            <a:endParaRPr lang="en-US" sz="1000" b="1" dirty="0">
              <a:solidFill>
                <a:srgbClr val="6B6F71"/>
              </a:solidFill>
              <a:latin typeface="+mn-lt"/>
            </a:endParaRPr>
          </a:p>
        </p:txBody>
      </p:sp>
      <p:sp>
        <p:nvSpPr>
          <p:cNvPr id="10" name="TextBox 14"/>
          <p:cNvSpPr txBox="1"/>
          <p:nvPr/>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6B6F71"/>
                </a:solidFill>
                <a:latin typeface="+mn-lt"/>
              </a:rPr>
              <a:t>Footer</a:t>
            </a:r>
          </a:p>
        </p:txBody>
      </p:sp>
      <p:sp>
        <p:nvSpPr>
          <p:cNvPr id="11"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6EB9A590-3BD6-4A7F-9FEB-E6095E990B55}" type="slidenum">
              <a:rPr lang="en-US" sz="1000" b="1">
                <a:solidFill>
                  <a:srgbClr val="6B6F71"/>
                </a:solidFill>
                <a:latin typeface="+mn-lt"/>
              </a:rPr>
              <a:pPr algn="ctr" fontAlgn="auto">
                <a:spcBef>
                  <a:spcPts val="0"/>
                </a:spcBef>
                <a:spcAft>
                  <a:spcPts val="0"/>
                </a:spcAft>
                <a:defRPr/>
              </a:pPr>
              <a:t>‹#›</a:t>
            </a:fld>
            <a:endParaRPr lang="en-US" sz="1000" b="1" dirty="0">
              <a:solidFill>
                <a:srgbClr val="6B6F71"/>
              </a:solidFill>
              <a:latin typeface="+mn-lt"/>
            </a:endParaRPr>
          </a:p>
        </p:txBody>
      </p:sp>
      <p:pic>
        <p:nvPicPr>
          <p:cNvPr id="12" name="Picture 6" descr="bb_arrow.png"/>
          <p:cNvPicPr>
            <a:picLocks noChangeAspect="1"/>
          </p:cNvPicPr>
          <p:nvPr userDrawn="1"/>
        </p:nvPicPr>
        <p:blipFill>
          <a:blip r:embed="rId4"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boxes">
    <p:spTree>
      <p:nvGrpSpPr>
        <p:cNvPr id="1" name=""/>
        <p:cNvGrpSpPr/>
        <p:nvPr/>
      </p:nvGrpSpPr>
      <p:grpSpPr>
        <a:xfrm>
          <a:off x="0" y="0"/>
          <a:ext cx="0" cy="0"/>
          <a:chOff x="0" y="0"/>
          <a:chExt cx="0" cy="0"/>
        </a:xfrm>
      </p:grpSpPr>
      <p:pic>
        <p:nvPicPr>
          <p:cNvPr id="6"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7"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10"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rPr>
              <a:pPr fontAlgn="auto">
                <a:spcBef>
                  <a:spcPts val="0"/>
                </a:spcBef>
                <a:spcAft>
                  <a:spcPts val="0"/>
                </a:spcAft>
                <a:defRPr/>
              </a:pPr>
              <a:t>10/3/2013</a:t>
            </a:fld>
            <a:endParaRPr lang="en-US" sz="1000" b="1" dirty="0">
              <a:solidFill>
                <a:srgbClr val="6B6F71"/>
              </a:solidFill>
              <a:latin typeface="+mn-lt"/>
            </a:endParaRPr>
          </a:p>
        </p:txBody>
      </p:sp>
      <p:sp>
        <p:nvSpPr>
          <p:cNvPr id="12" name="TextBox 14"/>
          <p:cNvSpPr txBox="1"/>
          <p:nvPr/>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6B6F71"/>
                </a:solidFill>
                <a:latin typeface="+mn-lt"/>
              </a:rPr>
              <a:t>Footer</a:t>
            </a:r>
          </a:p>
        </p:txBody>
      </p:sp>
      <p:sp>
        <p:nvSpPr>
          <p:cNvPr id="13"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6AD1C84D-60F8-46BB-934F-FB0DA55F0F28}" type="slidenum">
              <a:rPr lang="en-US" sz="1000" b="1">
                <a:solidFill>
                  <a:srgbClr val="6B6F71"/>
                </a:solidFill>
                <a:latin typeface="+mn-lt"/>
              </a:rPr>
              <a:pPr algn="ctr" fontAlgn="auto">
                <a:spcBef>
                  <a:spcPts val="0"/>
                </a:spcBef>
                <a:spcAft>
                  <a:spcPts val="0"/>
                </a:spcAft>
                <a:defRPr/>
              </a:pPr>
              <a:t>‹#›</a:t>
            </a:fld>
            <a:endParaRPr lang="en-US" sz="1000" b="1" dirty="0">
              <a:solidFill>
                <a:srgbClr val="6B6F71"/>
              </a:solidFill>
              <a:latin typeface="+mn-lt"/>
            </a:endParaRPr>
          </a:p>
        </p:txBody>
      </p:sp>
      <p:pic>
        <p:nvPicPr>
          <p:cNvPr id="14" name="Picture 6" descr="bb_arrow.png"/>
          <p:cNvPicPr>
            <a:picLocks noChangeAspect="1"/>
          </p:cNvPicPr>
          <p:nvPr userDrawn="1"/>
        </p:nvPicPr>
        <p:blipFill>
          <a:blip r:embed="rId4"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boxes w/ subheaders">
    <p:spTree>
      <p:nvGrpSpPr>
        <p:cNvPr id="1" name=""/>
        <p:cNvGrpSpPr/>
        <p:nvPr/>
      </p:nvGrpSpPr>
      <p:grpSpPr>
        <a:xfrm>
          <a:off x="0" y="0"/>
          <a:ext cx="0" cy="0"/>
          <a:chOff x="0" y="0"/>
          <a:chExt cx="0" cy="0"/>
        </a:xfrm>
      </p:grpSpPr>
      <p:pic>
        <p:nvPicPr>
          <p:cNvPr id="7"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8"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3"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14"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rPr>
              <a:pPr fontAlgn="auto">
                <a:spcBef>
                  <a:spcPts val="0"/>
                </a:spcBef>
                <a:spcAft>
                  <a:spcPts val="0"/>
                </a:spcAft>
                <a:defRPr/>
              </a:pPr>
              <a:t>10/3/2013</a:t>
            </a:fld>
            <a:endParaRPr lang="en-US" sz="1000" b="1" dirty="0">
              <a:solidFill>
                <a:srgbClr val="6B6F71"/>
              </a:solidFill>
              <a:latin typeface="+mn-lt"/>
            </a:endParaRPr>
          </a:p>
        </p:txBody>
      </p:sp>
      <p:sp>
        <p:nvSpPr>
          <p:cNvPr id="15" name="TextBox 14"/>
          <p:cNvSpPr txBox="1"/>
          <p:nvPr/>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6B6F71"/>
                </a:solidFill>
                <a:latin typeface="+mn-lt"/>
              </a:rPr>
              <a:t>Footer</a:t>
            </a:r>
          </a:p>
        </p:txBody>
      </p:sp>
      <p:sp>
        <p:nvSpPr>
          <p:cNvPr id="16"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816EEA73-3411-460C-8E1B-6D6903E59F6F}" type="slidenum">
              <a:rPr lang="en-US" sz="1000" b="1">
                <a:solidFill>
                  <a:srgbClr val="6B6F71"/>
                </a:solidFill>
                <a:latin typeface="+mn-lt"/>
              </a:rPr>
              <a:pPr algn="ctr" fontAlgn="auto">
                <a:spcBef>
                  <a:spcPts val="0"/>
                </a:spcBef>
                <a:spcAft>
                  <a:spcPts val="0"/>
                </a:spcAft>
                <a:defRPr/>
              </a:pPr>
              <a:t>‹#›</a:t>
            </a:fld>
            <a:endParaRPr lang="en-US" sz="1000" b="1" dirty="0">
              <a:solidFill>
                <a:srgbClr val="6B6F71"/>
              </a:solidFill>
              <a:latin typeface="+mn-lt"/>
            </a:endParaRPr>
          </a:p>
        </p:txBody>
      </p:sp>
      <p:pic>
        <p:nvPicPr>
          <p:cNvPr id="17" name="Picture 6" descr="bb_arrow.png"/>
          <p:cNvPicPr>
            <a:picLocks noChangeAspect="1"/>
          </p:cNvPicPr>
          <p:nvPr userDrawn="1"/>
        </p:nvPicPr>
        <p:blipFill>
          <a:blip r:embed="rId4"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_Chart">
    <p:spTree>
      <p:nvGrpSpPr>
        <p:cNvPr id="1" name=""/>
        <p:cNvGrpSpPr/>
        <p:nvPr/>
      </p:nvGrpSpPr>
      <p:grpSpPr>
        <a:xfrm>
          <a:off x="0" y="0"/>
          <a:ext cx="0" cy="0"/>
          <a:chOff x="0" y="0"/>
          <a:chExt cx="0" cy="0"/>
        </a:xfrm>
      </p:grpSpPr>
      <p:pic>
        <p:nvPicPr>
          <p:cNvPr id="4"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5"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7"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rPr>
              <a:pPr fontAlgn="auto">
                <a:spcBef>
                  <a:spcPts val="0"/>
                </a:spcBef>
                <a:spcAft>
                  <a:spcPts val="0"/>
                </a:spcAft>
                <a:defRPr/>
              </a:pPr>
              <a:t>10/3/2013</a:t>
            </a:fld>
            <a:endParaRPr lang="en-US" sz="1000" b="1" dirty="0">
              <a:solidFill>
                <a:srgbClr val="6B6F71"/>
              </a:solidFill>
              <a:latin typeface="+mn-lt"/>
            </a:endParaRPr>
          </a:p>
        </p:txBody>
      </p:sp>
      <p:sp>
        <p:nvSpPr>
          <p:cNvPr id="8" name="TextBox 14"/>
          <p:cNvSpPr txBox="1"/>
          <p:nvPr/>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6B6F71"/>
                </a:solidFill>
                <a:latin typeface="+mn-lt"/>
              </a:rPr>
              <a:t>Footer</a:t>
            </a:r>
          </a:p>
        </p:txBody>
      </p:sp>
      <p:sp>
        <p:nvSpPr>
          <p:cNvPr id="9"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9698F1DC-BF42-4432-B75F-F7224CB2CD4B}" type="slidenum">
              <a:rPr lang="en-US" sz="1000" b="1">
                <a:solidFill>
                  <a:srgbClr val="6B6F71"/>
                </a:solidFill>
                <a:latin typeface="+mn-lt"/>
              </a:rPr>
              <a:pPr algn="ctr" fontAlgn="auto">
                <a:spcBef>
                  <a:spcPts val="0"/>
                </a:spcBef>
                <a:spcAft>
                  <a:spcPts val="0"/>
                </a:spcAft>
                <a:defRPr/>
              </a:pPr>
              <a:t>‹#›</a:t>
            </a:fld>
            <a:endParaRPr lang="en-US" sz="1000" b="1" dirty="0">
              <a:solidFill>
                <a:srgbClr val="6B6F71"/>
              </a:solidFill>
              <a:latin typeface="+mn-lt"/>
            </a:endParaRPr>
          </a:p>
        </p:txBody>
      </p:sp>
      <p:pic>
        <p:nvPicPr>
          <p:cNvPr id="10" name="Picture 6" descr="bb_arrow.png"/>
          <p:cNvPicPr>
            <a:picLocks noChangeAspect="1"/>
          </p:cNvPicPr>
          <p:nvPr userDrawn="1"/>
        </p:nvPicPr>
        <p:blipFill>
          <a:blip r:embed="rId4" cstate="print"/>
          <a:srcRect/>
          <a:stretch>
            <a:fillRect/>
          </a:stretch>
        </p:blipFill>
        <p:spPr bwMode="auto">
          <a:xfrm>
            <a:off x="612775" y="741363"/>
            <a:ext cx="201613" cy="252412"/>
          </a:xfrm>
          <a:prstGeom prst="rect">
            <a:avLst/>
          </a:prstGeom>
          <a:noFill/>
          <a:ln w="9525">
            <a:noFill/>
            <a:miter lim="800000"/>
            <a:headEnd/>
            <a:tailEnd/>
          </a:ln>
        </p:spPr>
      </p:pic>
      <p:sp>
        <p:nvSpPr>
          <p:cNvPr id="14" name="Chart Placeholder 13"/>
          <p:cNvSpPr>
            <a:spLocks noGrp="1"/>
          </p:cNvSpPr>
          <p:nvPr>
            <p:ph type="chart" sz="quarter" idx="13"/>
          </p:nvPr>
        </p:nvSpPr>
        <p:spPr>
          <a:xfrm>
            <a:off x="841375" y="1473200"/>
            <a:ext cx="7510463" cy="4581525"/>
          </a:xfrm>
        </p:spPr>
        <p:txBody>
          <a:bodyPr rtlCol="0">
            <a:noAutofit/>
          </a:bodyPr>
          <a:lstStyle/>
          <a:p>
            <a:pPr lvl="0"/>
            <a:r>
              <a:rPr lang="en-US" noProof="0" dirty="0" smtClean="0"/>
              <a:t>Click icon to add chart</a:t>
            </a:r>
            <a:endParaRPr lang="en-US" noProof="0" dirty="0"/>
          </a:p>
        </p:txBody>
      </p:sp>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ext_Head">
    <p:spTree>
      <p:nvGrpSpPr>
        <p:cNvPr id="1" name=""/>
        <p:cNvGrpSpPr/>
        <p:nvPr/>
      </p:nvGrpSpPr>
      <p:grpSpPr>
        <a:xfrm>
          <a:off x="0" y="0"/>
          <a:ext cx="0" cy="0"/>
          <a:chOff x="0" y="0"/>
          <a:chExt cx="0" cy="0"/>
        </a:xfrm>
      </p:grpSpPr>
      <p:pic>
        <p:nvPicPr>
          <p:cNvPr id="3"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4"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6"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rPr>
              <a:pPr fontAlgn="auto">
                <a:spcBef>
                  <a:spcPts val="0"/>
                </a:spcBef>
                <a:spcAft>
                  <a:spcPts val="0"/>
                </a:spcAft>
                <a:defRPr/>
              </a:pPr>
              <a:t>10/3/2013</a:t>
            </a:fld>
            <a:endParaRPr lang="en-US" sz="1000" b="1" dirty="0">
              <a:solidFill>
                <a:srgbClr val="6B6F71"/>
              </a:solidFill>
              <a:latin typeface="+mn-lt"/>
            </a:endParaRPr>
          </a:p>
        </p:txBody>
      </p:sp>
      <p:sp>
        <p:nvSpPr>
          <p:cNvPr id="7" name="TextBox 14"/>
          <p:cNvSpPr txBox="1"/>
          <p:nvPr/>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6B6F71"/>
                </a:solidFill>
                <a:latin typeface="+mn-lt"/>
              </a:rPr>
              <a:t>Footer</a:t>
            </a:r>
          </a:p>
        </p:txBody>
      </p:sp>
      <p:sp>
        <p:nvSpPr>
          <p:cNvPr id="8"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14AC1123-E0A5-4E91-899E-2A4E6E77D82B}" type="slidenum">
              <a:rPr lang="en-US" sz="1000" b="1">
                <a:solidFill>
                  <a:srgbClr val="6B6F71"/>
                </a:solidFill>
                <a:latin typeface="+mn-lt"/>
              </a:rPr>
              <a:pPr algn="ctr" fontAlgn="auto">
                <a:spcBef>
                  <a:spcPts val="0"/>
                </a:spcBef>
                <a:spcAft>
                  <a:spcPts val="0"/>
                </a:spcAft>
                <a:defRPr/>
              </a:pPr>
              <a:t>‹#›</a:t>
            </a:fld>
            <a:endParaRPr lang="en-US" sz="1000" b="1" dirty="0">
              <a:solidFill>
                <a:srgbClr val="6B6F71"/>
              </a:solidFill>
              <a:latin typeface="+mn-lt"/>
            </a:endParaRPr>
          </a:p>
        </p:txBody>
      </p:sp>
      <p:pic>
        <p:nvPicPr>
          <p:cNvPr id="9" name="Picture 5" descr="bb_arrow.png"/>
          <p:cNvPicPr>
            <a:picLocks noChangeAspect="1"/>
          </p:cNvPicPr>
          <p:nvPr userDrawn="1"/>
        </p:nvPicPr>
        <p:blipFill>
          <a:blip r:embed="rId4"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6" descr="bb_arrow.png"/>
          <p:cNvPicPr>
            <a:picLocks noChangeAspect="1"/>
          </p:cNvPicPr>
          <p:nvPr/>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3" name="Content Placeholder 2"/>
          <p:cNvSpPr>
            <a:spLocks noGrp="1"/>
          </p:cNvSpPr>
          <p:nvPr>
            <p:ph idx="1"/>
          </p:nvPr>
        </p:nvSpPr>
        <p:spPr>
          <a:xfrm>
            <a:off x="841248" y="1350582"/>
            <a:ext cx="7507224" cy="4796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10"/>
          <p:cNvSpPr/>
          <p:nvPr userDrawn="1"/>
        </p:nvSpPr>
        <p:spPr>
          <a:xfrm>
            <a:off x="0" y="0"/>
            <a:ext cx="9144000" cy="6858000"/>
          </a:xfrm>
          <a:prstGeom prst="rect">
            <a:avLst/>
          </a:prstGeom>
          <a:solidFill>
            <a:srgbClr val="5BAC35"/>
          </a:soli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dirty="0"/>
          </a:p>
        </p:txBody>
      </p:sp>
      <p:pic>
        <p:nvPicPr>
          <p:cNvPr id="5" name="Picture 8" descr="bb_arrow.png"/>
          <p:cNvPicPr>
            <a:picLocks noChangeAspect="1"/>
          </p:cNvPicPr>
          <p:nvPr userDrawn="1"/>
        </p:nvPicPr>
        <p:blipFill>
          <a:blip r:embed="rId2" cstate="print"/>
          <a:srcRect/>
          <a:stretch>
            <a:fillRect/>
          </a:stretch>
        </p:blipFill>
        <p:spPr bwMode="auto">
          <a:xfrm>
            <a:off x="611188" y="1928813"/>
            <a:ext cx="201612" cy="254000"/>
          </a:xfrm>
          <a:prstGeom prst="rect">
            <a:avLst/>
          </a:prstGeom>
          <a:noFill/>
          <a:ln w="9525">
            <a:noFill/>
            <a:miter lim="800000"/>
            <a:headEnd/>
            <a:tailEnd/>
          </a:ln>
        </p:spPr>
      </p:pic>
      <p:pic>
        <p:nvPicPr>
          <p:cNvPr id="8" name="Picture 9" descr="bb_spectrum_ppt_crop.jpg"/>
          <p:cNvPicPr>
            <a:picLocks noChangeAspect="1"/>
          </p:cNvPicPr>
          <p:nvPr userDrawn="1"/>
        </p:nvPicPr>
        <p:blipFill>
          <a:blip r:embed="rId3" cstate="print"/>
          <a:stretch>
            <a:fillRect/>
          </a:stretch>
        </p:blipFill>
        <p:spPr>
          <a:xfrm>
            <a:off x="0" y="0"/>
            <a:ext cx="9144000" cy="155575"/>
          </a:xfrm>
          <a:prstGeom prst="rect">
            <a:avLst/>
          </a:prstGeom>
          <a:effectLst>
            <a:outerShdw blurRad="50800" dist="38100" dir="5700000">
              <a:srgbClr val="000000">
                <a:alpha val="43000"/>
              </a:srgbClr>
            </a:outerShdw>
          </a:effectLst>
        </p:spPr>
      </p:pic>
      <p:pic>
        <p:nvPicPr>
          <p:cNvPr id="9" name="Picture 11" descr="bb_logo_wtag_white.png"/>
          <p:cNvPicPr>
            <a:picLocks noChangeAspect="1"/>
          </p:cNvPicPr>
          <p:nvPr userDrawn="1"/>
        </p:nvPicPr>
        <p:blipFill>
          <a:blip r:embed="rId4" cstate="print"/>
          <a:srcRect/>
          <a:stretch>
            <a:fillRect/>
          </a:stretch>
        </p:blipFill>
        <p:spPr bwMode="auto">
          <a:xfrm>
            <a:off x="6154738" y="5595938"/>
            <a:ext cx="2486025" cy="619125"/>
          </a:xfrm>
          <a:prstGeom prst="rect">
            <a:avLst/>
          </a:prstGeom>
          <a:noFill/>
          <a:ln w="9525">
            <a:noFill/>
            <a:miter lim="800000"/>
            <a:headEnd/>
            <a:tailEnd/>
          </a:ln>
        </p:spPr>
      </p:pic>
      <p:sp>
        <p:nvSpPr>
          <p:cNvPr id="6" name="Title 1"/>
          <p:cNvSpPr>
            <a:spLocks noGrp="1"/>
          </p:cNvSpPr>
          <p:nvPr>
            <p:ph type="ctrTitle"/>
          </p:nvPr>
        </p:nvSpPr>
        <p:spPr>
          <a:xfrm>
            <a:off x="877824" y="1745488"/>
            <a:ext cx="7595616" cy="543052"/>
          </a:xfrm>
        </p:spPr>
        <p:txBody>
          <a:bodyPr/>
          <a:lstStyle>
            <a:lvl1pPr>
              <a:defRPr sz="3200">
                <a:solidFill>
                  <a:schemeClr val="bg1"/>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descr="bb_arrow.png"/>
          <p:cNvPicPr>
            <a:picLocks noChangeAspect="1"/>
          </p:cNvPicPr>
          <p:nvPr userDrawn="1"/>
        </p:nvPicPr>
        <p:blipFill>
          <a:blip r:embed="rId2" cstate="print"/>
          <a:srcRect/>
          <a:stretch>
            <a:fillRect/>
          </a:stretch>
        </p:blipFill>
        <p:spPr bwMode="auto">
          <a:xfrm>
            <a:off x="611188" y="741363"/>
            <a:ext cx="201612" cy="252412"/>
          </a:xfrm>
          <a:prstGeom prst="rect">
            <a:avLst/>
          </a:prstGeom>
          <a:noFill/>
          <a:ln w="9525">
            <a:noFill/>
            <a:miter lim="800000"/>
            <a:headEnd/>
            <a:tailEnd/>
          </a:ln>
        </p:spPr>
      </p:pic>
      <p:sp>
        <p:nvSpPr>
          <p:cNvPr id="3" name="Content Placeholder 2"/>
          <p:cNvSpPr>
            <a:spLocks noGrp="1"/>
          </p:cNvSpPr>
          <p:nvPr>
            <p:ph idx="1"/>
          </p:nvPr>
        </p:nvSpPr>
        <p:spPr>
          <a:xfrm>
            <a:off x="841248" y="1350582"/>
            <a:ext cx="7507224" cy="4796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3" name="Picture 7" descr="bb_arrow.png"/>
          <p:cNvPicPr>
            <a:picLocks noChangeAspect="1"/>
          </p:cNvPicPr>
          <p:nvPr userDrawn="1"/>
        </p:nvPicPr>
        <p:blipFill>
          <a:blip r:embed="rId2" cstate="print"/>
          <a:srcRect/>
          <a:stretch>
            <a:fillRect/>
          </a:stretch>
        </p:blipFill>
        <p:spPr bwMode="auto">
          <a:xfrm>
            <a:off x="612775" y="3186113"/>
            <a:ext cx="201613" cy="252412"/>
          </a:xfrm>
          <a:prstGeom prst="rect">
            <a:avLst/>
          </a:prstGeom>
          <a:noFill/>
          <a:ln w="9525">
            <a:noFill/>
            <a:miter lim="800000"/>
            <a:headEnd/>
            <a:tailEnd/>
          </a:ln>
        </p:spPr>
      </p:pic>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head &amp; bullets">
    <p:spTree>
      <p:nvGrpSpPr>
        <p:cNvPr id="1" name=""/>
        <p:cNvGrpSpPr/>
        <p:nvPr/>
      </p:nvGrpSpPr>
      <p:grpSpPr>
        <a:xfrm>
          <a:off x="0" y="0"/>
          <a:ext cx="0" cy="0"/>
          <a:chOff x="0" y="0"/>
          <a:chExt cx="0" cy="0"/>
        </a:xfrm>
      </p:grpSpPr>
      <p:pic>
        <p:nvPicPr>
          <p:cNvPr id="5" name="Picture 6" descr="bb_arrow.png"/>
          <p:cNvPicPr>
            <a:picLocks noChangeAspect="1"/>
          </p:cNvPicPr>
          <p:nvPr userDrawn="1"/>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373C3F"/>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pic>
        <p:nvPicPr>
          <p:cNvPr id="6" name="Picture 7" descr="bb_arrow.png"/>
          <p:cNvPicPr>
            <a:picLocks noChangeAspect="1"/>
          </p:cNvPicPr>
          <p:nvPr userDrawn="1"/>
        </p:nvPicPr>
        <p:blipFill>
          <a:blip r:embed="rId2" cstate="print"/>
          <a:srcRect/>
          <a:stretch>
            <a:fillRect/>
          </a:stretch>
        </p:blipFill>
        <p:spPr bwMode="auto">
          <a:xfrm>
            <a:off x="611188" y="741363"/>
            <a:ext cx="201612"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373C3F"/>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xes w/ subheaders">
    <p:spTree>
      <p:nvGrpSpPr>
        <p:cNvPr id="1" name=""/>
        <p:cNvGrpSpPr/>
        <p:nvPr/>
      </p:nvGrpSpPr>
      <p:grpSpPr>
        <a:xfrm>
          <a:off x="0" y="0"/>
          <a:ext cx="0" cy="0"/>
          <a:chOff x="0" y="0"/>
          <a:chExt cx="0" cy="0"/>
        </a:xfrm>
      </p:grpSpPr>
      <p:pic>
        <p:nvPicPr>
          <p:cNvPr id="7" name="Picture 7" descr="bb_arrow.png"/>
          <p:cNvPicPr>
            <a:picLocks noChangeAspect="1"/>
          </p:cNvPicPr>
          <p:nvPr userDrawn="1"/>
        </p:nvPicPr>
        <p:blipFill>
          <a:blip r:embed="rId2" cstate="print"/>
          <a:srcRect/>
          <a:stretch>
            <a:fillRect/>
          </a:stretch>
        </p:blipFill>
        <p:spPr bwMode="auto">
          <a:xfrm>
            <a:off x="611188" y="741363"/>
            <a:ext cx="201612"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373C3F"/>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chemeClr val="tx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_Chart">
    <p:spTree>
      <p:nvGrpSpPr>
        <p:cNvPr id="1" name=""/>
        <p:cNvGrpSpPr/>
        <p:nvPr/>
      </p:nvGrpSpPr>
      <p:grpSpPr>
        <a:xfrm>
          <a:off x="0" y="0"/>
          <a:ext cx="0" cy="0"/>
          <a:chOff x="0" y="0"/>
          <a:chExt cx="0" cy="0"/>
        </a:xfrm>
      </p:grpSpPr>
      <p:pic>
        <p:nvPicPr>
          <p:cNvPr id="4" name="Picture 4" descr="bb_arrow.png"/>
          <p:cNvPicPr>
            <a:picLocks noChangeAspect="1"/>
          </p:cNvPicPr>
          <p:nvPr userDrawn="1"/>
        </p:nvPicPr>
        <p:blipFill>
          <a:blip r:embed="rId2" cstate="print"/>
          <a:srcRect/>
          <a:stretch>
            <a:fillRect/>
          </a:stretch>
        </p:blipFill>
        <p:spPr bwMode="auto">
          <a:xfrm>
            <a:off x="611188" y="741363"/>
            <a:ext cx="201612" cy="252412"/>
          </a:xfrm>
          <a:prstGeom prst="rect">
            <a:avLst/>
          </a:prstGeom>
          <a:noFill/>
          <a:ln w="9525">
            <a:noFill/>
            <a:miter lim="800000"/>
            <a:headEnd/>
            <a:tailEnd/>
          </a:ln>
        </p:spPr>
      </p:pic>
      <p:sp>
        <p:nvSpPr>
          <p:cNvPr id="14" name="Chart Placeholder 13"/>
          <p:cNvSpPr>
            <a:spLocks noGrp="1"/>
          </p:cNvSpPr>
          <p:nvPr>
            <p:ph type="chart" sz="quarter" idx="13"/>
          </p:nvPr>
        </p:nvSpPr>
        <p:spPr>
          <a:xfrm>
            <a:off x="841375" y="1473200"/>
            <a:ext cx="7510463" cy="4581525"/>
          </a:xfrm>
        </p:spPr>
        <p:txBody>
          <a:bodyPr rtlCol="0">
            <a:noAutofit/>
          </a:bodyPr>
          <a:lstStyle/>
          <a:p>
            <a:pPr lvl="0"/>
            <a:r>
              <a:rPr lang="en-US" noProof="0" dirty="0" smtClean="0"/>
              <a:t>Click icon to add chart</a:t>
            </a:r>
            <a:endParaRPr lang="en-US" noProof="0" dirty="0"/>
          </a:p>
        </p:txBody>
      </p:sp>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pic>
        <p:nvPicPr>
          <p:cNvPr id="3" name="Picture 3" descr="bb_arrow.png"/>
          <p:cNvPicPr>
            <a:picLocks noChangeAspect="1"/>
          </p:cNvPicPr>
          <p:nvPr userDrawn="1"/>
        </p:nvPicPr>
        <p:blipFill>
          <a:blip r:embed="rId2" cstate="print"/>
          <a:srcRect/>
          <a:stretch>
            <a:fillRect/>
          </a:stretch>
        </p:blipFill>
        <p:spPr bwMode="auto">
          <a:xfrm>
            <a:off x="611188" y="741363"/>
            <a:ext cx="201612" cy="252412"/>
          </a:xfrm>
          <a:prstGeom prst="rect">
            <a:avLst/>
          </a:prstGeom>
          <a:noFill/>
          <a:ln w="9525">
            <a:noFill/>
            <a:miter lim="800000"/>
            <a:headEnd/>
            <a:tailEnd/>
          </a:ln>
        </p:spPr>
      </p:pic>
      <p:sp>
        <p:nvSpPr>
          <p:cNvPr id="2" name="Title 1"/>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10"/>
          <p:cNvSpPr/>
          <p:nvPr userDrawn="1"/>
        </p:nvSpPr>
        <p:spPr>
          <a:xfrm>
            <a:off x="0" y="0"/>
            <a:ext cx="9144000" cy="6858000"/>
          </a:xfrm>
          <a:prstGeom prst="rect">
            <a:avLst/>
          </a:prstGeom>
          <a:solidFill>
            <a:srgbClr val="373C3F"/>
          </a:soli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dirty="0"/>
          </a:p>
        </p:txBody>
      </p:sp>
      <p:pic>
        <p:nvPicPr>
          <p:cNvPr id="5" name="Picture 9" descr="bb_spectrum_ppt_crop.jpg"/>
          <p:cNvPicPr>
            <a:picLocks noChangeAspect="1"/>
          </p:cNvPicPr>
          <p:nvPr userDrawn="1"/>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pic>
        <p:nvPicPr>
          <p:cNvPr id="8" name="Picture 7" descr="bb_logo_wtag_white_grn.png"/>
          <p:cNvPicPr>
            <a:picLocks noChangeAspect="1"/>
          </p:cNvPicPr>
          <p:nvPr userDrawn="1"/>
        </p:nvPicPr>
        <p:blipFill>
          <a:blip r:embed="rId3" cstate="print"/>
          <a:srcRect/>
          <a:stretch>
            <a:fillRect/>
          </a:stretch>
        </p:blipFill>
        <p:spPr bwMode="auto">
          <a:xfrm>
            <a:off x="6154738" y="5595938"/>
            <a:ext cx="2486025" cy="619125"/>
          </a:xfrm>
          <a:prstGeom prst="rect">
            <a:avLst/>
          </a:prstGeom>
          <a:noFill/>
          <a:ln w="9525">
            <a:noFill/>
            <a:miter lim="800000"/>
            <a:headEnd/>
            <a:tailEnd/>
          </a:ln>
        </p:spPr>
      </p:pic>
      <p:pic>
        <p:nvPicPr>
          <p:cNvPr id="9" name="Picture 12" descr="bb_arrow_white.png"/>
          <p:cNvPicPr>
            <a:picLocks noChangeAspect="1"/>
          </p:cNvPicPr>
          <p:nvPr userDrawn="1"/>
        </p:nvPicPr>
        <p:blipFill>
          <a:blip r:embed="rId4" cstate="print"/>
          <a:srcRect/>
          <a:stretch>
            <a:fillRect/>
          </a:stretch>
        </p:blipFill>
        <p:spPr bwMode="auto">
          <a:xfrm>
            <a:off x="612775" y="1928813"/>
            <a:ext cx="201613" cy="254000"/>
          </a:xfrm>
          <a:prstGeom prst="rect">
            <a:avLst/>
          </a:prstGeom>
          <a:noFill/>
          <a:ln w="9525">
            <a:noFill/>
            <a:miter lim="800000"/>
            <a:headEnd/>
            <a:tailEnd/>
          </a:ln>
        </p:spPr>
      </p:pic>
      <p:sp>
        <p:nvSpPr>
          <p:cNvPr id="6" name="Title 1"/>
          <p:cNvSpPr>
            <a:spLocks noGrp="1"/>
          </p:cNvSpPr>
          <p:nvPr>
            <p:ph type="ctrTitle"/>
          </p:nvPr>
        </p:nvSpPr>
        <p:spPr>
          <a:xfrm>
            <a:off x="877824" y="1745488"/>
            <a:ext cx="7595616" cy="543052"/>
          </a:xfrm>
        </p:spPr>
        <p:txBody>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6B6F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3" name="Picture 7" descr="bb_arrow.png"/>
          <p:cNvPicPr>
            <a:picLocks noChangeAspect="1"/>
          </p:cNvPicPr>
          <p:nvPr/>
        </p:nvPicPr>
        <p:blipFill>
          <a:blip r:embed="rId2" cstate="print"/>
          <a:srcRect/>
          <a:stretch>
            <a:fillRect/>
          </a:stretch>
        </p:blipFill>
        <p:spPr bwMode="auto">
          <a:xfrm>
            <a:off x="612775" y="3186113"/>
            <a:ext cx="201613" cy="252412"/>
          </a:xfrm>
          <a:prstGeom prst="rect">
            <a:avLst/>
          </a:prstGeom>
          <a:noFill/>
          <a:ln w="9525">
            <a:noFill/>
            <a:miter lim="800000"/>
            <a:headEnd/>
            <a:tailEnd/>
          </a:ln>
        </p:spPr>
      </p:pic>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7" descr="bb_arrow_white.png"/>
          <p:cNvPicPr>
            <a:picLocks noChangeAspect="1"/>
          </p:cNvPicPr>
          <p:nvPr userDrawn="1"/>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3" name="Content Placeholder 2"/>
          <p:cNvSpPr>
            <a:spLocks noGrp="1"/>
          </p:cNvSpPr>
          <p:nvPr>
            <p:ph idx="1"/>
          </p:nvPr>
        </p:nvSpPr>
        <p:spPr>
          <a:xfrm>
            <a:off x="841248" y="1350582"/>
            <a:ext cx="7507224" cy="4796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3" name="Picture 6" descr="bb_arrow_white.png"/>
          <p:cNvPicPr>
            <a:picLocks noChangeAspect="1"/>
          </p:cNvPicPr>
          <p:nvPr userDrawn="1"/>
        </p:nvPicPr>
        <p:blipFill>
          <a:blip r:embed="rId2" cstate="print"/>
          <a:srcRect/>
          <a:stretch>
            <a:fillRect/>
          </a:stretch>
        </p:blipFill>
        <p:spPr bwMode="auto">
          <a:xfrm>
            <a:off x="612775" y="3181350"/>
            <a:ext cx="201613" cy="254000"/>
          </a:xfrm>
          <a:prstGeom prst="rect">
            <a:avLst/>
          </a:prstGeom>
          <a:noFill/>
          <a:ln w="9525">
            <a:noFill/>
            <a:miter lim="800000"/>
            <a:headEnd/>
            <a:tailEnd/>
          </a:ln>
        </p:spPr>
      </p:pic>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 &amp; bullets">
    <p:spTree>
      <p:nvGrpSpPr>
        <p:cNvPr id="1" name=""/>
        <p:cNvGrpSpPr/>
        <p:nvPr/>
      </p:nvGrpSpPr>
      <p:grpSpPr>
        <a:xfrm>
          <a:off x="0" y="0"/>
          <a:ext cx="0" cy="0"/>
          <a:chOff x="0" y="0"/>
          <a:chExt cx="0" cy="0"/>
        </a:xfrm>
      </p:grpSpPr>
      <p:pic>
        <p:nvPicPr>
          <p:cNvPr id="5" name="Picture 9" descr="bb_arrow_white.png"/>
          <p:cNvPicPr>
            <a:picLocks noChangeAspect="1"/>
          </p:cNvPicPr>
          <p:nvPr userDrawn="1"/>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5BAC35"/>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pic>
        <p:nvPicPr>
          <p:cNvPr id="6" name="Picture 9" descr="bb_arrow_white.png"/>
          <p:cNvPicPr>
            <a:picLocks noChangeAspect="1"/>
          </p:cNvPicPr>
          <p:nvPr userDrawn="1"/>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5BAC35"/>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es w/ subheaders">
    <p:spTree>
      <p:nvGrpSpPr>
        <p:cNvPr id="1" name=""/>
        <p:cNvGrpSpPr/>
        <p:nvPr/>
      </p:nvGrpSpPr>
      <p:grpSpPr>
        <a:xfrm>
          <a:off x="0" y="0"/>
          <a:ext cx="0" cy="0"/>
          <a:chOff x="0" y="0"/>
          <a:chExt cx="0" cy="0"/>
        </a:xfrm>
      </p:grpSpPr>
      <p:pic>
        <p:nvPicPr>
          <p:cNvPr id="7" name="Picture 12" descr="bb_arrow_white.png"/>
          <p:cNvPicPr>
            <a:picLocks noChangeAspect="1"/>
          </p:cNvPicPr>
          <p:nvPr userDrawn="1"/>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5BAC35"/>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rgbClr val="5BAC35"/>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_Chart">
    <p:spTree>
      <p:nvGrpSpPr>
        <p:cNvPr id="1" name=""/>
        <p:cNvGrpSpPr/>
        <p:nvPr/>
      </p:nvGrpSpPr>
      <p:grpSpPr>
        <a:xfrm>
          <a:off x="0" y="0"/>
          <a:ext cx="0" cy="0"/>
          <a:chOff x="0" y="0"/>
          <a:chExt cx="0" cy="0"/>
        </a:xfrm>
      </p:grpSpPr>
      <p:pic>
        <p:nvPicPr>
          <p:cNvPr id="4" name="Picture 7" descr="bb_arrow_white.png"/>
          <p:cNvPicPr>
            <a:picLocks noChangeAspect="1"/>
          </p:cNvPicPr>
          <p:nvPr userDrawn="1"/>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14" name="Chart Placeholder 13"/>
          <p:cNvSpPr>
            <a:spLocks noGrp="1"/>
          </p:cNvSpPr>
          <p:nvPr>
            <p:ph type="chart" sz="quarter" idx="13"/>
          </p:nvPr>
        </p:nvSpPr>
        <p:spPr>
          <a:xfrm>
            <a:off x="841375" y="1473200"/>
            <a:ext cx="7510463" cy="4581525"/>
          </a:xfrm>
        </p:spPr>
        <p:txBody>
          <a:bodyPr rtlCol="0">
            <a:noAutofit/>
          </a:bodyPr>
          <a:lstStyle/>
          <a:p>
            <a:pPr lvl="0"/>
            <a:r>
              <a:rPr lang="en-US" noProof="0" dirty="0" smtClean="0"/>
              <a:t>Click icon to add chart</a:t>
            </a:r>
            <a:endParaRPr lang="en-US" noProof="0" dirty="0"/>
          </a:p>
        </p:txBody>
      </p:sp>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pic>
        <p:nvPicPr>
          <p:cNvPr id="3" name="Picture 6" descr="bb_arrow_white.png"/>
          <p:cNvPicPr>
            <a:picLocks noChangeAspect="1"/>
          </p:cNvPicPr>
          <p:nvPr userDrawn="1"/>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4" name="Picture 3" descr="bbcon_ppt_titl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114203"/>
            <a:ext cx="7507224" cy="4796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a:xfrm>
            <a:off x="841248" y="367125"/>
            <a:ext cx="5996280" cy="747078"/>
          </a:xfrm>
        </p:spPr>
        <p:txBody>
          <a:bodyPr/>
          <a:lstStyle>
            <a:lvl1pPr>
              <a:defRPr spc="0"/>
            </a:lvl1pPr>
          </a:lstStyle>
          <a:p>
            <a:r>
              <a:rPr lang="en-US" smtClean="0"/>
              <a:t>Click to edit Master title style</a:t>
            </a:r>
            <a:endParaRPr lang="en-US" dirty="0"/>
          </a:p>
        </p:txBody>
      </p:sp>
      <p:pic>
        <p:nvPicPr>
          <p:cNvPr id="7" name="Picture 6" descr="bb_arrow.png"/>
          <p:cNvPicPr>
            <a:picLocks noChangeAspect="1"/>
          </p:cNvPicPr>
          <p:nvPr/>
        </p:nvPicPr>
        <p:blipFill>
          <a:blip r:embed="rId2" cstate="print"/>
          <a:stretch>
            <a:fillRect/>
          </a:stretch>
        </p:blipFill>
        <p:spPr>
          <a:xfrm>
            <a:off x="640080" y="487679"/>
            <a:ext cx="201168" cy="252985"/>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head &amp; Bullets">
    <p:spTree>
      <p:nvGrpSpPr>
        <p:cNvPr id="1" name=""/>
        <p:cNvGrpSpPr/>
        <p:nvPr/>
      </p:nvGrpSpPr>
      <p:grpSpPr>
        <a:xfrm>
          <a:off x="0" y="0"/>
          <a:ext cx="0" cy="0"/>
          <a:chOff x="0" y="0"/>
          <a:chExt cx="0" cy="0"/>
        </a:xfrm>
      </p:grpSpPr>
      <p:pic>
        <p:nvPicPr>
          <p:cNvPr id="5" name="Picture 6" descr="bb_arrow.png"/>
          <p:cNvPicPr>
            <a:picLocks noChangeAspect="1"/>
          </p:cNvPicPr>
          <p:nvPr/>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pic>
        <p:nvPicPr>
          <p:cNvPr id="8" name="Picture 7" descr="bb_arrow.png"/>
          <p:cNvPicPr>
            <a:picLocks noChangeAspect="1"/>
          </p:cNvPicPr>
          <p:nvPr/>
        </p:nvPicPr>
        <p:blipFill>
          <a:blip r:embed="rId2" cstate="print"/>
          <a:stretch>
            <a:fillRect/>
          </a:stretch>
        </p:blipFill>
        <p:spPr>
          <a:xfrm>
            <a:off x="612648" y="3185667"/>
            <a:ext cx="201168" cy="252985"/>
          </a:xfrm>
          <a:prstGeom prst="rect">
            <a:avLst/>
          </a:prstGeom>
        </p:spPr>
      </p:pic>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ubhead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841566" y="336297"/>
            <a:ext cx="5914076"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255522"/>
            <a:ext cx="7510272" cy="431799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p:nvPicPr>
        <p:blipFill>
          <a:blip r:embed="rId2" cstate="print"/>
          <a:stretch>
            <a:fillRect/>
          </a:stretch>
        </p:blipFill>
        <p:spPr>
          <a:xfrm>
            <a:off x="640398" y="487679"/>
            <a:ext cx="201168" cy="252985"/>
          </a:xfrm>
          <a:prstGeom prst="rect">
            <a:avLst/>
          </a:prstGeom>
        </p:spPr>
      </p:pic>
      <p:sp>
        <p:nvSpPr>
          <p:cNvPr id="9" name="Text Placeholder 8"/>
          <p:cNvSpPr>
            <a:spLocks noGrp="1"/>
          </p:cNvSpPr>
          <p:nvPr>
            <p:ph type="body" sz="quarter" idx="13"/>
          </p:nvPr>
        </p:nvSpPr>
        <p:spPr>
          <a:xfrm>
            <a:off x="841375" y="870712"/>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boxe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841248" y="336297"/>
            <a:ext cx="5791564" cy="534415"/>
          </a:xfrm>
        </p:spPr>
        <p:txBody>
          <a:bodyPr anchor="t">
            <a:noAutofit/>
          </a:bodyPr>
          <a:lstStyle>
            <a:lvl1pPr algn="l">
              <a:defRPr sz="2600" b="1" cap="all" spc="0"/>
            </a:lvl1pPr>
          </a:lstStyle>
          <a:p>
            <a:r>
              <a:rPr lang="en-US" smtClean="0"/>
              <a:t>Click to edit Master title style</a:t>
            </a:r>
            <a:endParaRPr lang="en-US" dirty="0"/>
          </a:p>
        </p:txBody>
      </p:sp>
      <p:pic>
        <p:nvPicPr>
          <p:cNvPr id="7" name="Picture 6" descr="bb_arrow.png"/>
          <p:cNvPicPr>
            <a:picLocks noChangeAspect="1"/>
          </p:cNvPicPr>
          <p:nvPr/>
        </p:nvPicPr>
        <p:blipFill>
          <a:blip r:embed="rId2" cstate="print"/>
          <a:stretch>
            <a:fillRect/>
          </a:stretch>
        </p:blipFill>
        <p:spPr>
          <a:xfrm>
            <a:off x="640207" y="487679"/>
            <a:ext cx="201168" cy="252985"/>
          </a:xfrm>
          <a:prstGeom prst="rect">
            <a:avLst/>
          </a:prstGeom>
        </p:spPr>
      </p:pic>
      <p:sp>
        <p:nvSpPr>
          <p:cNvPr id="9" name="Text Placeholder 8"/>
          <p:cNvSpPr>
            <a:spLocks noGrp="1"/>
          </p:cNvSpPr>
          <p:nvPr>
            <p:ph type="body" sz="quarter" idx="13"/>
          </p:nvPr>
        </p:nvSpPr>
        <p:spPr>
          <a:xfrm>
            <a:off x="813816" y="870712"/>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255522"/>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_Chart">
    <p:spTree>
      <p:nvGrpSpPr>
        <p:cNvPr id="1" name=""/>
        <p:cNvGrpSpPr/>
        <p:nvPr/>
      </p:nvGrpSpPr>
      <p:grpSpPr>
        <a:xfrm>
          <a:off x="0" y="0"/>
          <a:ext cx="0" cy="0"/>
          <a:chOff x="0" y="0"/>
          <a:chExt cx="0" cy="0"/>
        </a:xfrm>
      </p:grpSpPr>
      <p:sp>
        <p:nvSpPr>
          <p:cNvPr id="14" name="Chart Placeholder 13"/>
          <p:cNvSpPr>
            <a:spLocks noGrp="1"/>
          </p:cNvSpPr>
          <p:nvPr>
            <p:ph type="chart" sz="quarter" idx="13"/>
          </p:nvPr>
        </p:nvSpPr>
        <p:spPr>
          <a:xfrm>
            <a:off x="841375" y="870712"/>
            <a:ext cx="7510463" cy="5184013"/>
          </a:xfrm>
        </p:spPr>
        <p:txBody>
          <a:bodyPr/>
          <a:lstStyle/>
          <a:p>
            <a:r>
              <a:rPr lang="en-US" dirty="0" smtClean="0"/>
              <a:t>Click icon to add chart</a:t>
            </a:r>
            <a:endParaRPr lang="en-US" dirty="0"/>
          </a:p>
        </p:txBody>
      </p:sp>
      <p:sp>
        <p:nvSpPr>
          <p:cNvPr id="2" name="Title 1"/>
          <p:cNvSpPr>
            <a:spLocks noGrp="1"/>
          </p:cNvSpPr>
          <p:nvPr>
            <p:ph type="title"/>
          </p:nvPr>
        </p:nvSpPr>
        <p:spPr>
          <a:xfrm>
            <a:off x="841566" y="336297"/>
            <a:ext cx="5968667" cy="534415"/>
          </a:xfrm>
        </p:spPr>
        <p:txBody>
          <a:bodyPr anchor="t">
            <a:noAutofit/>
          </a:bodyPr>
          <a:lstStyle>
            <a:lvl1pPr algn="l">
              <a:defRPr sz="2600" b="1" cap="all" spc="0"/>
            </a:lvl1pPr>
          </a:lstStyle>
          <a:p>
            <a:r>
              <a:rPr lang="en-US" smtClean="0"/>
              <a:t>Click to edit Master title style</a:t>
            </a:r>
            <a:endParaRPr lang="en-US" dirty="0"/>
          </a:p>
        </p:txBody>
      </p:sp>
      <p:pic>
        <p:nvPicPr>
          <p:cNvPr id="7" name="Picture 6" descr="bb_arrow.png"/>
          <p:cNvPicPr>
            <a:picLocks noChangeAspect="1"/>
          </p:cNvPicPr>
          <p:nvPr/>
        </p:nvPicPr>
        <p:blipFill>
          <a:blip r:embed="rId2" cstate="print"/>
          <a:stretch>
            <a:fillRect/>
          </a:stretch>
        </p:blipFill>
        <p:spPr>
          <a:xfrm>
            <a:off x="640398" y="487679"/>
            <a:ext cx="201168" cy="252985"/>
          </a:xfrm>
          <a:prstGeom prst="rect">
            <a:avLst/>
          </a:prstGeom>
        </p:spPr>
      </p:pic>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1_Text_Head">
    <p:spTree>
      <p:nvGrpSpPr>
        <p:cNvPr id="1" name=""/>
        <p:cNvGrpSpPr/>
        <p:nvPr/>
      </p:nvGrpSpPr>
      <p:grpSpPr>
        <a:xfrm>
          <a:off x="0" y="0"/>
          <a:ext cx="0" cy="0"/>
          <a:chOff x="0" y="0"/>
          <a:chExt cx="0" cy="0"/>
        </a:xfrm>
      </p:grpSpPr>
      <p:pic>
        <p:nvPicPr>
          <p:cNvPr id="3" name="Picture 5" descr="bb_arrow.png"/>
          <p:cNvPicPr>
            <a:picLocks noChangeAspect="1"/>
          </p:cNvPicPr>
          <p:nvPr/>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extLst>
      <p:ext uri="{BB962C8B-B14F-4D97-AF65-F5344CB8AC3E}">
        <p14:creationId xmlns="" xmlns:p14="http://schemas.microsoft.com/office/powerpoint/2010/main" val="4067639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Text_Blank">
    <p:spTree>
      <p:nvGrpSpPr>
        <p:cNvPr id="1" name=""/>
        <p:cNvGrpSpPr/>
        <p:nvPr/>
      </p:nvGrpSpPr>
      <p:grpSpPr>
        <a:xfrm>
          <a:off x="0" y="0"/>
          <a:ext cx="0" cy="0"/>
          <a:chOff x="0" y="0"/>
          <a:chExt cx="0" cy="0"/>
        </a:xfrm>
      </p:grpSpPr>
      <p:sp>
        <p:nvSpPr>
          <p:cNvPr id="2" name="TextBox 1"/>
          <p:cNvSpPr txBox="1"/>
          <p:nvPr/>
        </p:nvSpPr>
        <p:spPr>
          <a:xfrm>
            <a:off x="1376125" y="6427968"/>
            <a:ext cx="141234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 xmlns:p14="http://schemas.microsoft.com/office/powerpoint/2010/main" val="218280760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D0BAA1-D42F-44FF-8514-869AE9820045}" type="datetimeFigureOut">
              <a:rPr lang="en-US" smtClean="0"/>
              <a:pPr/>
              <a:t>10/3/2013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DEDF338-204E-45C3-A6ED-BAE35F1B8197}" type="slidenum">
              <a:rPr lang="en-US" smtClean="0"/>
              <a:pPr/>
              <a:t>‹#›</a:t>
            </a:fld>
            <a:endParaRPr lang="en-US" dirty="0"/>
          </a:p>
        </p:txBody>
      </p:sp>
    </p:spTree>
    <p:extLst>
      <p:ext uri="{BB962C8B-B14F-4D97-AF65-F5344CB8AC3E}">
        <p14:creationId xmlns="" xmlns:p14="http://schemas.microsoft.com/office/powerpoint/2010/main" val="1028329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12" name="Picture 11" descr="bb_spectrum_ppt_crop.jpg"/>
          <p:cNvPicPr>
            <a:picLocks noChangeAspect="1"/>
          </p:cNvPicPr>
          <p:nvPr/>
        </p:nvPicPr>
        <p:blipFill>
          <a:blip r:embed="rId2" cstate="print"/>
          <a:stretch>
            <a:fillRect/>
          </a:stretch>
        </p:blipFill>
        <p:spPr>
          <a:xfrm>
            <a:off x="0" y="0"/>
            <a:ext cx="9144000" cy="155448"/>
          </a:xfrm>
          <a:prstGeom prst="rect">
            <a:avLst/>
          </a:prstGeom>
          <a:effectLst>
            <a:outerShdw blurRad="50800" dist="38100" dir="5700000">
              <a:srgbClr val="000000">
                <a:alpha val="43000"/>
              </a:srgbClr>
            </a:outerShdw>
          </a:effectLst>
        </p:spPr>
      </p:pic>
      <p:sp>
        <p:nvSpPr>
          <p:cNvPr id="6" name="Title 1"/>
          <p:cNvSpPr>
            <a:spLocks noGrp="1"/>
          </p:cNvSpPr>
          <p:nvPr>
            <p:ph type="ctrTitle"/>
          </p:nvPr>
        </p:nvSpPr>
        <p:spPr>
          <a:xfrm>
            <a:off x="877824" y="1745488"/>
            <a:ext cx="7595616" cy="543052"/>
          </a:xfrm>
        </p:spPr>
        <p:txBody>
          <a:bodyPr>
            <a:noAutofit/>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b_logo_wtag.png"/>
          <p:cNvPicPr>
            <a:picLocks noChangeAspect="1"/>
          </p:cNvPicPr>
          <p:nvPr/>
        </p:nvPicPr>
        <p:blipFill>
          <a:blip r:embed="rId3" cstate="print"/>
          <a:stretch>
            <a:fillRect/>
          </a:stretch>
        </p:blipFill>
        <p:spPr>
          <a:xfrm>
            <a:off x="6154163" y="5593138"/>
            <a:ext cx="2487173" cy="618745"/>
          </a:xfrm>
          <a:prstGeom prst="rect">
            <a:avLst/>
          </a:prstGeom>
        </p:spPr>
      </p:pic>
      <p:pic>
        <p:nvPicPr>
          <p:cNvPr id="9" name="Picture 8" descr="bb_arrow.png"/>
          <p:cNvPicPr>
            <a:picLocks noChangeAspect="1"/>
          </p:cNvPicPr>
          <p:nvPr/>
        </p:nvPicPr>
        <p:blipFill>
          <a:blip r:embed="rId4" cstate="print"/>
          <a:stretch>
            <a:fillRect/>
          </a:stretch>
        </p:blipFill>
        <p:spPr>
          <a:xfrm>
            <a:off x="611631" y="1929384"/>
            <a:ext cx="201168" cy="252985"/>
          </a:xfrm>
          <a:prstGeom prst="rect">
            <a:avLst/>
          </a:prstGeom>
        </p:spPr>
      </p:pic>
      <p:sp>
        <p:nvSpPr>
          <p:cNvPr id="10" name="Rectangle 9"/>
          <p:cNvSpPr/>
          <p:nvPr/>
        </p:nvSpPr>
        <p:spPr>
          <a:xfrm>
            <a:off x="0" y="6211883"/>
            <a:ext cx="9144000" cy="6461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endParaRPr lang="en-US" kern="1200" dirty="0">
              <a:solidFill>
                <a:prstClr val="white"/>
              </a:solidFill>
              <a:latin typeface="Arial"/>
              <a:ea typeface="+mn-ea"/>
              <a:cs typeface="+mn-cs"/>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350582"/>
            <a:ext cx="7507224" cy="4796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pic>
        <p:nvPicPr>
          <p:cNvPr id="8" name="Picture 7" descr="bb_arrow.png"/>
          <p:cNvPicPr>
            <a:picLocks noChangeAspect="1"/>
          </p:cNvPicPr>
          <p:nvPr/>
        </p:nvPicPr>
        <p:blipFill>
          <a:blip r:embed="rId2" cstate="print"/>
          <a:stretch>
            <a:fillRect/>
          </a:stretch>
        </p:blipFill>
        <p:spPr>
          <a:xfrm>
            <a:off x="612648" y="3185667"/>
            <a:ext cx="201168" cy="252985"/>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boxes">
    <p:spTree>
      <p:nvGrpSpPr>
        <p:cNvPr id="1" name=""/>
        <p:cNvGrpSpPr/>
        <p:nvPr/>
      </p:nvGrpSpPr>
      <p:grpSpPr>
        <a:xfrm>
          <a:off x="0" y="0"/>
          <a:ext cx="0" cy="0"/>
          <a:chOff x="0" y="0"/>
          <a:chExt cx="0" cy="0"/>
        </a:xfrm>
      </p:grpSpPr>
      <p:pic>
        <p:nvPicPr>
          <p:cNvPr id="6" name="Picture 6" descr="bb_arrow.png"/>
          <p:cNvPicPr>
            <a:picLocks noChangeAspect="1"/>
          </p:cNvPicPr>
          <p:nvPr/>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ubhead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boxe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boxe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_Chart">
    <p:spTree>
      <p:nvGrpSpPr>
        <p:cNvPr id="1" name=""/>
        <p:cNvGrpSpPr/>
        <p:nvPr/>
      </p:nvGrpSpPr>
      <p:grpSpPr>
        <a:xfrm>
          <a:off x="0" y="0"/>
          <a:ext cx="0" cy="0"/>
          <a:chOff x="0" y="0"/>
          <a:chExt cx="0" cy="0"/>
        </a:xfrm>
      </p:grpSpPr>
      <p:sp>
        <p:nvSpPr>
          <p:cNvPr id="14" name="Chart Placeholder 13"/>
          <p:cNvSpPr>
            <a:spLocks noGrp="1"/>
          </p:cNvSpPr>
          <p:nvPr>
            <p:ph type="chart" sz="quarter" idx="13"/>
          </p:nvPr>
        </p:nvSpPr>
        <p:spPr>
          <a:xfrm>
            <a:off x="841375" y="1473200"/>
            <a:ext cx="7510463" cy="4581525"/>
          </a:xfrm>
        </p:spPr>
        <p:txBody>
          <a:bodyPr/>
          <a:lstStyle/>
          <a:p>
            <a:r>
              <a:rPr lang="en-US" dirty="0" smtClean="0"/>
              <a:t>Click icon to add chart</a:t>
            </a:r>
            <a:endParaRPr lang="en-US" dirty="0"/>
          </a:p>
        </p:txBody>
      </p:sp>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pic>
        <p:nvPicPr>
          <p:cNvPr id="6" name="Picture 5" descr="bb_arrow.png"/>
          <p:cNvPicPr>
            <a:picLocks noChangeAspect="1"/>
          </p:cNvPicPr>
          <p:nvPr/>
        </p:nvPicPr>
        <p:blipFill>
          <a:blip r:embed="rId2" cstate="print"/>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5BAC3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defTabSz="457200" rtl="0"/>
            <a:endParaRPr lang="en-US" kern="1200" dirty="0">
              <a:solidFill>
                <a:prstClr val="white"/>
              </a:solidFill>
              <a:latin typeface="Arial"/>
              <a:ea typeface="+mn-ea"/>
              <a:cs typeface="+mn-cs"/>
            </a:endParaRPr>
          </a:p>
        </p:txBody>
      </p:sp>
      <p:sp>
        <p:nvSpPr>
          <p:cNvPr id="6" name="Title 1"/>
          <p:cNvSpPr>
            <a:spLocks noGrp="1"/>
          </p:cNvSpPr>
          <p:nvPr>
            <p:ph type="ctrTitle"/>
          </p:nvPr>
        </p:nvSpPr>
        <p:spPr>
          <a:xfrm>
            <a:off x="877824" y="1745488"/>
            <a:ext cx="7595616" cy="543052"/>
          </a:xfrm>
        </p:spPr>
        <p:txBody>
          <a:bodyPr>
            <a:noAutofit/>
          </a:bodyPr>
          <a:lstStyle>
            <a:lvl1pPr>
              <a:defRPr sz="3200">
                <a:solidFill>
                  <a:schemeClr val="bg1"/>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bb_arrow.png"/>
          <p:cNvPicPr>
            <a:picLocks noChangeAspect="1"/>
          </p:cNvPicPr>
          <p:nvPr userDrawn="1"/>
        </p:nvPicPr>
        <p:blipFill>
          <a:blip r:embed="rId2" cstate="print"/>
          <a:stretch>
            <a:fillRect/>
          </a:stretch>
        </p:blipFill>
        <p:spPr>
          <a:xfrm>
            <a:off x="611631" y="1929384"/>
            <a:ext cx="201168" cy="252985"/>
          </a:xfrm>
          <a:prstGeom prst="rect">
            <a:avLst/>
          </a:prstGeom>
        </p:spPr>
      </p:pic>
      <p:pic>
        <p:nvPicPr>
          <p:cNvPr id="10" name="Picture 9" descr="bb_spectrum_ppt_crop.jpg"/>
          <p:cNvPicPr>
            <a:picLocks noChangeAspect="1"/>
          </p:cNvPicPr>
          <p:nvPr userDrawn="1"/>
        </p:nvPicPr>
        <p:blipFill>
          <a:blip r:embed="rId3" cstate="print"/>
          <a:stretch>
            <a:fillRect/>
          </a:stretch>
        </p:blipFill>
        <p:spPr>
          <a:xfrm>
            <a:off x="0" y="0"/>
            <a:ext cx="9144000" cy="155448"/>
          </a:xfrm>
          <a:prstGeom prst="rect">
            <a:avLst/>
          </a:prstGeom>
          <a:effectLst>
            <a:outerShdw blurRad="50800" dist="38100" dir="5700000">
              <a:srgbClr val="000000">
                <a:alpha val="43000"/>
              </a:srgbClr>
            </a:outerShdw>
          </a:effectLst>
        </p:spPr>
      </p:pic>
      <p:pic>
        <p:nvPicPr>
          <p:cNvPr id="12" name="Picture 11" descr="bb_logo_wtag_white.png"/>
          <p:cNvPicPr>
            <a:picLocks noChangeAspect="1"/>
          </p:cNvPicPr>
          <p:nvPr userDrawn="1"/>
        </p:nvPicPr>
        <p:blipFill>
          <a:blip r:embed="rId4" cstate="print"/>
          <a:stretch>
            <a:fillRect/>
          </a:stretch>
        </p:blipFill>
        <p:spPr>
          <a:xfrm>
            <a:off x="6154163" y="5596128"/>
            <a:ext cx="2487173" cy="618745"/>
          </a:xfrm>
          <a:prstGeom prst="rect">
            <a:avLst/>
          </a:prstGeom>
        </p:spPr>
      </p:pic>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350582"/>
            <a:ext cx="7507224" cy="4796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pic>
        <p:nvPicPr>
          <p:cNvPr id="5" name="Picture 4" descr="bb_arrow.png"/>
          <p:cNvPicPr>
            <a:picLocks noChangeAspect="1"/>
          </p:cNvPicPr>
          <p:nvPr userDrawn="1"/>
        </p:nvPicPr>
        <p:blipFill>
          <a:blip r:embed="rId2" cstate="print"/>
          <a:stretch>
            <a:fillRect/>
          </a:stretch>
        </p:blipFill>
        <p:spPr>
          <a:xfrm>
            <a:off x="611631" y="740664"/>
            <a:ext cx="201168" cy="252985"/>
          </a:xfrm>
          <a:prstGeom prst="rect">
            <a:avLst/>
          </a:prstGeom>
        </p:spPr>
      </p:pic>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pic>
        <p:nvPicPr>
          <p:cNvPr id="8" name="Picture 7" descr="bb_arrow.png"/>
          <p:cNvPicPr>
            <a:picLocks noChangeAspect="1"/>
          </p:cNvPicPr>
          <p:nvPr userDrawn="1"/>
        </p:nvPicPr>
        <p:blipFill>
          <a:blip r:embed="rId2" cstate="print"/>
          <a:stretch>
            <a:fillRect/>
          </a:stretch>
        </p:blipFill>
        <p:spPr>
          <a:xfrm>
            <a:off x="612648" y="3185667"/>
            <a:ext cx="201168" cy="252985"/>
          </a:xfrm>
          <a:prstGeom prst="rect">
            <a:avLst/>
          </a:prstGeom>
        </p:spPr>
      </p:pic>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ubhead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chor="t" anchorCtr="0">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userDrawn="1"/>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373C3F"/>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boxes w/ subheaders">
    <p:spTree>
      <p:nvGrpSpPr>
        <p:cNvPr id="1" name=""/>
        <p:cNvGrpSpPr/>
        <p:nvPr/>
      </p:nvGrpSpPr>
      <p:grpSpPr>
        <a:xfrm>
          <a:off x="0" y="0"/>
          <a:ext cx="0" cy="0"/>
          <a:chOff x="0" y="0"/>
          <a:chExt cx="0" cy="0"/>
        </a:xfrm>
      </p:grpSpPr>
      <p:pic>
        <p:nvPicPr>
          <p:cNvPr id="7" name="Picture 6" descr="bb_arrow.png"/>
          <p:cNvPicPr>
            <a:picLocks noChangeAspect="1"/>
          </p:cNvPicPr>
          <p:nvPr/>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chor="t" anchorCtr="0">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373C3F"/>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bb_arrow.png"/>
          <p:cNvPicPr>
            <a:picLocks noChangeAspect="1"/>
          </p:cNvPicPr>
          <p:nvPr userDrawn="1"/>
        </p:nvPicPr>
        <p:blipFill>
          <a:blip r:embed="rId2" cstate="print"/>
          <a:stretch>
            <a:fillRect/>
          </a:stretch>
        </p:blipFill>
        <p:spPr>
          <a:xfrm>
            <a:off x="611631" y="740664"/>
            <a:ext cx="201168" cy="252985"/>
          </a:xfrm>
          <a:prstGeom prst="rect">
            <a:avLst/>
          </a:prstGeom>
        </p:spPr>
      </p:pic>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boxe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373C3F"/>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chemeClr val="tx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bb_arrow.png"/>
          <p:cNvPicPr>
            <a:picLocks noChangeAspect="1"/>
          </p:cNvPicPr>
          <p:nvPr userDrawn="1"/>
        </p:nvPicPr>
        <p:blipFill>
          <a:blip r:embed="rId2" cstate="print"/>
          <a:stretch>
            <a:fillRect/>
          </a:stretch>
        </p:blipFill>
        <p:spPr>
          <a:xfrm>
            <a:off x="611631" y="740664"/>
            <a:ext cx="201168" cy="252985"/>
          </a:xfrm>
          <a:prstGeom prst="rect">
            <a:avLst/>
          </a:prstGeom>
        </p:spPr>
      </p:pic>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_Chart">
    <p:spTree>
      <p:nvGrpSpPr>
        <p:cNvPr id="1" name=""/>
        <p:cNvGrpSpPr/>
        <p:nvPr/>
      </p:nvGrpSpPr>
      <p:grpSpPr>
        <a:xfrm>
          <a:off x="0" y="0"/>
          <a:ext cx="0" cy="0"/>
          <a:chOff x="0" y="0"/>
          <a:chExt cx="0" cy="0"/>
        </a:xfrm>
      </p:grpSpPr>
      <p:sp>
        <p:nvSpPr>
          <p:cNvPr id="14" name="Chart Placeholder 13"/>
          <p:cNvSpPr>
            <a:spLocks noGrp="1"/>
          </p:cNvSpPr>
          <p:nvPr>
            <p:ph type="chart" sz="quarter" idx="13"/>
          </p:nvPr>
        </p:nvSpPr>
        <p:spPr>
          <a:xfrm>
            <a:off x="841375" y="1473200"/>
            <a:ext cx="7510463" cy="4581525"/>
          </a:xfrm>
        </p:spPr>
        <p:txBody>
          <a:bodyPr/>
          <a:lstStyle/>
          <a:p>
            <a:r>
              <a:rPr lang="en-US" dirty="0" smtClean="0"/>
              <a:t>Click icon to add chart</a:t>
            </a:r>
            <a:endParaRPr lang="en-US" dirty="0"/>
          </a:p>
        </p:txBody>
      </p:sp>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pic>
        <p:nvPicPr>
          <p:cNvPr id="5" name="Picture 4" descr="bb_arrow.png"/>
          <p:cNvPicPr>
            <a:picLocks noChangeAspect="1"/>
          </p:cNvPicPr>
          <p:nvPr userDrawn="1"/>
        </p:nvPicPr>
        <p:blipFill>
          <a:blip r:embed="rId2" cstate="print"/>
          <a:stretch>
            <a:fillRect/>
          </a:stretch>
        </p:blipFill>
        <p:spPr>
          <a:xfrm>
            <a:off x="611631" y="740664"/>
            <a:ext cx="201168" cy="252985"/>
          </a:xfrm>
          <a:prstGeom prst="rect">
            <a:avLst/>
          </a:prstGeom>
        </p:spPr>
      </p:pic>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pic>
        <p:nvPicPr>
          <p:cNvPr id="4" name="Picture 3" descr="bb_arrow.png"/>
          <p:cNvPicPr>
            <a:picLocks noChangeAspect="1"/>
          </p:cNvPicPr>
          <p:nvPr userDrawn="1"/>
        </p:nvPicPr>
        <p:blipFill>
          <a:blip r:embed="rId2" cstate="print"/>
          <a:stretch>
            <a:fillRect/>
          </a:stretch>
        </p:blipFill>
        <p:spPr>
          <a:xfrm>
            <a:off x="611631" y="740664"/>
            <a:ext cx="201168" cy="252985"/>
          </a:xfrm>
          <a:prstGeom prst="rect">
            <a:avLst/>
          </a:prstGeom>
        </p:spPr>
      </p:pic>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5" name="Picture 4" descr="OpeningPag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350582"/>
            <a:ext cx="7507224" cy="4796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pic>
        <p:nvPicPr>
          <p:cNvPr id="8" name="Picture 7" descr="bb_arrow.png"/>
          <p:cNvPicPr>
            <a:picLocks noChangeAspect="1"/>
          </p:cNvPicPr>
          <p:nvPr/>
        </p:nvPicPr>
        <p:blipFill>
          <a:blip r:embed="rId2" cstate="print"/>
          <a:stretch>
            <a:fillRect/>
          </a:stretch>
        </p:blipFill>
        <p:spPr>
          <a:xfrm>
            <a:off x="612648" y="3185667"/>
            <a:ext cx="201168" cy="252985"/>
          </a:xfrm>
          <a:prstGeom prst="rect">
            <a:avLst/>
          </a:prstGeom>
        </p:spPr>
      </p:pic>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ubhead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pic>
        <p:nvPicPr>
          <p:cNvPr id="6" name="Picture 5" descr="bb_arrow.png"/>
          <p:cNvPicPr>
            <a:picLocks noChangeAspect="1"/>
          </p:cNvPicPr>
          <p:nvPr/>
        </p:nvPicPr>
        <p:blipFill>
          <a:blip r:embed="rId2" cstate="print"/>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xt boxe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bb_arrow.png"/>
          <p:cNvPicPr>
            <a:picLocks noChangeAspect="1"/>
          </p:cNvPicPr>
          <p:nvPr/>
        </p:nvPicPr>
        <p:blipFill>
          <a:blip r:embed="rId2" cstate="print"/>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_Chart">
    <p:spTree>
      <p:nvGrpSpPr>
        <p:cNvPr id="1" name=""/>
        <p:cNvGrpSpPr/>
        <p:nvPr/>
      </p:nvGrpSpPr>
      <p:grpSpPr>
        <a:xfrm>
          <a:off x="0" y="0"/>
          <a:ext cx="0" cy="0"/>
          <a:chOff x="0" y="0"/>
          <a:chExt cx="0" cy="0"/>
        </a:xfrm>
      </p:grpSpPr>
      <p:pic>
        <p:nvPicPr>
          <p:cNvPr id="4" name="Picture 6" descr="bb_arrow.png"/>
          <p:cNvPicPr>
            <a:picLocks noChangeAspect="1"/>
          </p:cNvPicPr>
          <p:nvPr/>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14" name="Chart Placeholder 13"/>
          <p:cNvSpPr>
            <a:spLocks noGrp="1"/>
          </p:cNvSpPr>
          <p:nvPr>
            <p:ph type="chart" sz="quarter" idx="13"/>
          </p:nvPr>
        </p:nvSpPr>
        <p:spPr>
          <a:xfrm>
            <a:off x="841375" y="1473200"/>
            <a:ext cx="7510463" cy="4581525"/>
          </a:xfrm>
        </p:spPr>
        <p:txBody>
          <a:bodyPr rtlCol="0">
            <a:noAutofit/>
          </a:bodyPr>
          <a:lstStyle/>
          <a:p>
            <a:pPr lvl="0"/>
            <a:r>
              <a:rPr lang="en-US" noProof="0" dirty="0" smtClean="0"/>
              <a:t>Click icon to add chart</a:t>
            </a:r>
            <a:endParaRPr lang="en-US" noProof="0" dirty="0"/>
          </a:p>
        </p:txBody>
      </p:sp>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xt_Chart">
    <p:spTree>
      <p:nvGrpSpPr>
        <p:cNvPr id="1" name=""/>
        <p:cNvGrpSpPr/>
        <p:nvPr/>
      </p:nvGrpSpPr>
      <p:grpSpPr>
        <a:xfrm>
          <a:off x="0" y="0"/>
          <a:ext cx="0" cy="0"/>
          <a:chOff x="0" y="0"/>
          <a:chExt cx="0" cy="0"/>
        </a:xfrm>
      </p:grpSpPr>
      <p:sp>
        <p:nvSpPr>
          <p:cNvPr id="14" name="Chart Placeholder 13"/>
          <p:cNvSpPr>
            <a:spLocks noGrp="1"/>
          </p:cNvSpPr>
          <p:nvPr>
            <p:ph type="chart" sz="quarter" idx="13"/>
          </p:nvPr>
        </p:nvSpPr>
        <p:spPr>
          <a:xfrm>
            <a:off x="841375" y="1473200"/>
            <a:ext cx="7510463" cy="4581525"/>
          </a:xfrm>
        </p:spPr>
        <p:txBody>
          <a:bodyPr/>
          <a:lstStyle/>
          <a:p>
            <a:r>
              <a:rPr lang="en-US" dirty="0" smtClean="0"/>
              <a:t>Click icon to add chart</a:t>
            </a:r>
            <a:endParaRPr lang="en-US" dirty="0"/>
          </a:p>
        </p:txBody>
      </p:sp>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ext_Head">
    <p:spTree>
      <p:nvGrpSpPr>
        <p:cNvPr id="1" name=""/>
        <p:cNvGrpSpPr/>
        <p:nvPr/>
      </p:nvGrpSpPr>
      <p:grpSpPr>
        <a:xfrm>
          <a:off x="0" y="0"/>
          <a:ext cx="0" cy="0"/>
          <a:chOff x="0" y="0"/>
          <a:chExt cx="0" cy="0"/>
        </a:xfrm>
      </p:grpSpPr>
      <p:pic>
        <p:nvPicPr>
          <p:cNvPr id="4" name="Picture 3" descr="TweetPag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pic>
        <p:nvPicPr>
          <p:cNvPr id="16" name="Picture 15" descr="5-11.SpeakerPPT.OpeningSlide.jpg"/>
          <p:cNvPicPr>
            <a:picLocks noChangeAspect="1"/>
          </p:cNvPicPr>
          <p:nvPr/>
        </p:nvPicPr>
        <p:blipFill>
          <a:blip r:embed="rId2" cstate="print"/>
          <a:stretch>
            <a:fillRect/>
          </a:stretch>
        </p:blipFill>
        <p:spPr>
          <a:xfrm>
            <a:off x="-233680" y="0"/>
            <a:ext cx="9144000" cy="6858000"/>
          </a:xfrm>
          <a:prstGeom prst="rect">
            <a:avLst/>
          </a:prstGeom>
        </p:spPr>
      </p:pic>
      <p:sp>
        <p:nvSpPr>
          <p:cNvPr id="14" name="TextBox 13"/>
          <p:cNvSpPr txBox="1"/>
          <p:nvPr/>
        </p:nvSpPr>
        <p:spPr>
          <a:xfrm>
            <a:off x="582360" y="1016000"/>
            <a:ext cx="6549959" cy="4106332"/>
          </a:xfrm>
          <a:prstGeom prst="rect">
            <a:avLst/>
          </a:prstGeom>
          <a:noFill/>
        </p:spPr>
        <p:txBody>
          <a:bodyPr wrap="square" rtlCol="0" anchor="ctr">
            <a:noAutofit/>
          </a:bodyPr>
          <a:lstStyle/>
          <a:p>
            <a:pPr algn="l">
              <a:lnSpc>
                <a:spcPts val="4000"/>
              </a:lnSpc>
              <a:spcBef>
                <a:spcPts val="1200"/>
              </a:spcBef>
            </a:pPr>
            <a:r>
              <a:rPr lang="en-US" sz="2400" b="1" i="0" spc="50" dirty="0" smtClean="0">
                <a:solidFill>
                  <a:schemeClr val="tx2"/>
                </a:solidFill>
                <a:latin typeface="Arial Narrow"/>
                <a:cs typeface="Arial Narrow"/>
              </a:rPr>
              <a:t>BBCON Overview </a:t>
            </a:r>
          </a:p>
          <a:p>
            <a:pPr>
              <a:lnSpc>
                <a:spcPts val="4000"/>
              </a:lnSpc>
              <a:spcBef>
                <a:spcPts val="1200"/>
              </a:spcBef>
            </a:pPr>
            <a:r>
              <a:rPr lang="en-US" sz="2400" b="0" i="0" cap="all" spc="50" dirty="0" smtClean="0">
                <a:solidFill>
                  <a:schemeClr val="tx1"/>
                </a:solidFill>
                <a:latin typeface="Arial Narrow"/>
                <a:cs typeface="Arial Narrow"/>
              </a:rPr>
              <a:t>Kristin Foldvik, CMP</a:t>
            </a:r>
            <a:r>
              <a:rPr lang="en-US" sz="2400" b="0" i="0" cap="all" spc="50" baseline="0" dirty="0" smtClean="0">
                <a:solidFill>
                  <a:schemeClr val="tx1"/>
                </a:solidFill>
                <a:latin typeface="Arial Narrow"/>
                <a:cs typeface="Arial Narrow"/>
              </a:rPr>
              <a:t/>
            </a:r>
            <a:br>
              <a:rPr lang="en-US" sz="2400" b="0" i="0" cap="all" spc="50" baseline="0" dirty="0" smtClean="0">
                <a:solidFill>
                  <a:schemeClr val="tx1"/>
                </a:solidFill>
                <a:latin typeface="Arial Narrow"/>
                <a:cs typeface="Arial Narrow"/>
              </a:rPr>
            </a:br>
            <a:r>
              <a:rPr lang="en-US" sz="2400" b="0" i="0" cap="all" spc="50" baseline="0" dirty="0" smtClean="0">
                <a:solidFill>
                  <a:schemeClr val="tx1"/>
                </a:solidFill>
                <a:latin typeface="Arial Narrow"/>
                <a:cs typeface="Arial Narrow"/>
                <a:hlinkClick r:id="rId3"/>
              </a:rPr>
              <a:t>kristin.foldvik@blackbaud.com</a:t>
            </a:r>
            <a:endParaRPr lang="en-US" sz="2400" b="0" i="0" cap="all" spc="50" baseline="0" dirty="0" smtClean="0">
              <a:solidFill>
                <a:schemeClr val="tx1"/>
              </a:solidFill>
              <a:latin typeface="Arial Narrow"/>
              <a:cs typeface="Arial Narrow"/>
            </a:endParaRPr>
          </a:p>
          <a:p>
            <a:pPr>
              <a:lnSpc>
                <a:spcPts val="4000"/>
              </a:lnSpc>
              <a:spcBef>
                <a:spcPts val="1200"/>
              </a:spcBef>
            </a:pPr>
            <a:endParaRPr lang="en-US" sz="2400" b="1" i="0" spc="50" dirty="0" smtClean="0">
              <a:solidFill>
                <a:schemeClr val="tx2"/>
              </a:solidFill>
              <a:latin typeface="Arial Narrow"/>
              <a:cs typeface="Arial Narrow"/>
            </a:endParaRPr>
          </a:p>
          <a:p>
            <a:pPr>
              <a:lnSpc>
                <a:spcPts val="4000"/>
              </a:lnSpc>
              <a:spcBef>
                <a:spcPts val="1200"/>
              </a:spcBef>
            </a:pPr>
            <a:r>
              <a:rPr lang="en-US" sz="2200" b="0" i="0" cap="all" spc="50" baseline="0" dirty="0" smtClean="0">
                <a:solidFill>
                  <a:schemeClr val="tx1"/>
                </a:solidFill>
                <a:latin typeface="Arial Narrow"/>
                <a:cs typeface="Arial Narrow"/>
              </a:rPr>
              <a:t/>
            </a:r>
            <a:br>
              <a:rPr lang="en-US" sz="2200" b="0" i="0" cap="all" spc="50" baseline="0" dirty="0" smtClean="0">
                <a:solidFill>
                  <a:schemeClr val="tx1"/>
                </a:solidFill>
                <a:latin typeface="Arial Narrow"/>
                <a:cs typeface="Arial Narrow"/>
              </a:rPr>
            </a:br>
            <a:endParaRPr lang="en-US" sz="2200" b="0" i="0" cap="all" spc="50" dirty="0" smtClean="0">
              <a:solidFill>
                <a:schemeClr val="tx1"/>
              </a:solidFill>
              <a:latin typeface="Arial Narrow"/>
              <a:cs typeface="Arial Narrow"/>
            </a:endParaRPr>
          </a:p>
        </p:txBody>
      </p:sp>
      <p:pic>
        <p:nvPicPr>
          <p:cNvPr id="6" name="Picture 5" descr="bbconDC2.eps"/>
          <p:cNvPicPr>
            <a:picLocks noChangeAspect="1"/>
          </p:cNvPicPr>
          <p:nvPr/>
        </p:nvPicPr>
        <p:blipFill>
          <a:blip r:embed="rId4" cstate="print"/>
          <a:stretch>
            <a:fillRect/>
          </a:stretch>
        </p:blipFill>
        <p:spPr>
          <a:xfrm>
            <a:off x="582361" y="5748012"/>
            <a:ext cx="1781175" cy="775335"/>
          </a:xfrm>
          <a:prstGeom prst="rect">
            <a:avLst/>
          </a:prstGeom>
        </p:spPr>
      </p:pic>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Text boxe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Subhead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_Title">
    <p:spTree>
      <p:nvGrpSpPr>
        <p:cNvPr id="1" name=""/>
        <p:cNvGrpSpPr/>
        <p:nvPr/>
      </p:nvGrpSpPr>
      <p:grpSpPr>
        <a:xfrm>
          <a:off x="0" y="0"/>
          <a:ext cx="0" cy="0"/>
          <a:chOff x="0" y="0"/>
          <a:chExt cx="0" cy="0"/>
        </a:xfrm>
      </p:grpSpPr>
      <p:pic>
        <p:nvPicPr>
          <p:cNvPr id="12" name="Picture 11" descr="bb_spectrum_ppt_crop.jpg"/>
          <p:cNvPicPr>
            <a:picLocks noChangeAspect="1"/>
          </p:cNvPicPr>
          <p:nvPr/>
        </p:nvPicPr>
        <p:blipFill>
          <a:blip r:embed="rId2" cstate="print"/>
          <a:stretch>
            <a:fillRect/>
          </a:stretch>
        </p:blipFill>
        <p:spPr>
          <a:xfrm>
            <a:off x="0" y="0"/>
            <a:ext cx="9144000" cy="155448"/>
          </a:xfrm>
          <a:prstGeom prst="rect">
            <a:avLst/>
          </a:prstGeom>
          <a:effectLst>
            <a:outerShdw blurRad="50800" dist="38100" dir="5700000">
              <a:srgbClr val="000000">
                <a:alpha val="43000"/>
              </a:srgbClr>
            </a:outerShdw>
          </a:effectLst>
        </p:spPr>
      </p:pic>
      <p:sp>
        <p:nvSpPr>
          <p:cNvPr id="6" name="Title 1"/>
          <p:cNvSpPr>
            <a:spLocks noGrp="1"/>
          </p:cNvSpPr>
          <p:nvPr>
            <p:ph type="ctrTitle"/>
          </p:nvPr>
        </p:nvSpPr>
        <p:spPr>
          <a:xfrm>
            <a:off x="877824" y="1745488"/>
            <a:ext cx="7595616" cy="543052"/>
          </a:xfrm>
        </p:spPr>
        <p:txBody>
          <a:bodyPr>
            <a:noAutofit/>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b_logo_wtag.png"/>
          <p:cNvPicPr>
            <a:picLocks noChangeAspect="1"/>
          </p:cNvPicPr>
          <p:nvPr/>
        </p:nvPicPr>
        <p:blipFill>
          <a:blip r:embed="rId3" cstate="print"/>
          <a:stretch>
            <a:fillRect/>
          </a:stretch>
        </p:blipFill>
        <p:spPr>
          <a:xfrm>
            <a:off x="6154163" y="5593138"/>
            <a:ext cx="2487173" cy="618745"/>
          </a:xfrm>
          <a:prstGeom prst="rect">
            <a:avLst/>
          </a:prstGeom>
        </p:spPr>
      </p:pic>
      <p:pic>
        <p:nvPicPr>
          <p:cNvPr id="9" name="Picture 8" descr="bb_arrow.png"/>
          <p:cNvPicPr>
            <a:picLocks noChangeAspect="1"/>
          </p:cNvPicPr>
          <p:nvPr/>
        </p:nvPicPr>
        <p:blipFill>
          <a:blip r:embed="rId4" cstate="print"/>
          <a:stretch>
            <a:fillRect/>
          </a:stretch>
        </p:blipFill>
        <p:spPr>
          <a:xfrm>
            <a:off x="611631" y="1929384"/>
            <a:ext cx="201168" cy="252985"/>
          </a:xfrm>
          <a:prstGeom prst="rect">
            <a:avLst/>
          </a:prstGeom>
        </p:spPr>
      </p:pic>
      <p:sp>
        <p:nvSpPr>
          <p:cNvPr id="11" name="Rectangle 10"/>
          <p:cNvSpPr/>
          <p:nvPr/>
        </p:nvSpPr>
        <p:spPr>
          <a:xfrm>
            <a:off x="0" y="6211883"/>
            <a:ext cx="9144000" cy="6461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04483027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Text boxe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5_Title">
    <p:spTree>
      <p:nvGrpSpPr>
        <p:cNvPr id="1" name=""/>
        <p:cNvGrpSpPr/>
        <p:nvPr/>
      </p:nvGrpSpPr>
      <p:grpSpPr>
        <a:xfrm>
          <a:off x="0" y="0"/>
          <a:ext cx="0" cy="0"/>
          <a:chOff x="0" y="0"/>
          <a:chExt cx="0" cy="0"/>
        </a:xfrm>
      </p:grpSpPr>
      <p:pic>
        <p:nvPicPr>
          <p:cNvPr id="12" name="Picture 11" descr="bb_spectrum_ppt_crop.jpg"/>
          <p:cNvPicPr>
            <a:picLocks noChangeAspect="1"/>
          </p:cNvPicPr>
          <p:nvPr/>
        </p:nvPicPr>
        <p:blipFill>
          <a:blip r:embed="rId2" cstate="print"/>
          <a:stretch>
            <a:fillRect/>
          </a:stretch>
        </p:blipFill>
        <p:spPr>
          <a:xfrm>
            <a:off x="0" y="0"/>
            <a:ext cx="9144000" cy="155448"/>
          </a:xfrm>
          <a:prstGeom prst="rect">
            <a:avLst/>
          </a:prstGeom>
          <a:effectLst>
            <a:outerShdw blurRad="50800" dist="38100" dir="5700000">
              <a:srgbClr val="000000">
                <a:alpha val="43000"/>
              </a:srgbClr>
            </a:outerShdw>
          </a:effectLst>
        </p:spPr>
      </p:pic>
      <p:sp>
        <p:nvSpPr>
          <p:cNvPr id="6" name="Title 1"/>
          <p:cNvSpPr>
            <a:spLocks noGrp="1"/>
          </p:cNvSpPr>
          <p:nvPr>
            <p:ph type="ctrTitle"/>
          </p:nvPr>
        </p:nvSpPr>
        <p:spPr>
          <a:xfrm>
            <a:off x="877824" y="1745488"/>
            <a:ext cx="7595616" cy="543052"/>
          </a:xfrm>
        </p:spPr>
        <p:txBody>
          <a:bodyPr>
            <a:noAutofit/>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b_logo_wtag.png"/>
          <p:cNvPicPr>
            <a:picLocks noChangeAspect="1"/>
          </p:cNvPicPr>
          <p:nvPr/>
        </p:nvPicPr>
        <p:blipFill>
          <a:blip r:embed="rId3" cstate="print"/>
          <a:stretch>
            <a:fillRect/>
          </a:stretch>
        </p:blipFill>
        <p:spPr>
          <a:xfrm>
            <a:off x="6154163" y="5593138"/>
            <a:ext cx="2487173" cy="618745"/>
          </a:xfrm>
          <a:prstGeom prst="rect">
            <a:avLst/>
          </a:prstGeom>
        </p:spPr>
      </p:pic>
      <p:pic>
        <p:nvPicPr>
          <p:cNvPr id="9" name="Picture 8" descr="bb_arrow.png"/>
          <p:cNvPicPr>
            <a:picLocks noChangeAspect="1"/>
          </p:cNvPicPr>
          <p:nvPr/>
        </p:nvPicPr>
        <p:blipFill>
          <a:blip r:embed="rId4" cstate="print"/>
          <a:stretch>
            <a:fillRect/>
          </a:stretch>
        </p:blipFill>
        <p:spPr>
          <a:xfrm>
            <a:off x="611631" y="1929384"/>
            <a:ext cx="201168" cy="252985"/>
          </a:xfrm>
          <a:prstGeom prst="rect">
            <a:avLst/>
          </a:prstGeom>
        </p:spPr>
      </p:pic>
      <p:sp>
        <p:nvSpPr>
          <p:cNvPr id="11" name="Rectangle 10"/>
          <p:cNvSpPr/>
          <p:nvPr/>
        </p:nvSpPr>
        <p:spPr>
          <a:xfrm>
            <a:off x="0" y="6211883"/>
            <a:ext cx="9144000" cy="6461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04483027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Text boxe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6_Title">
    <p:spTree>
      <p:nvGrpSpPr>
        <p:cNvPr id="1" name=""/>
        <p:cNvGrpSpPr/>
        <p:nvPr/>
      </p:nvGrpSpPr>
      <p:grpSpPr>
        <a:xfrm>
          <a:off x="0" y="0"/>
          <a:ext cx="0" cy="0"/>
          <a:chOff x="0" y="0"/>
          <a:chExt cx="0" cy="0"/>
        </a:xfrm>
      </p:grpSpPr>
      <p:pic>
        <p:nvPicPr>
          <p:cNvPr id="12" name="Picture 11" descr="bb_spectrum_ppt_crop.jpg"/>
          <p:cNvPicPr>
            <a:picLocks noChangeAspect="1"/>
          </p:cNvPicPr>
          <p:nvPr/>
        </p:nvPicPr>
        <p:blipFill>
          <a:blip r:embed="rId2" cstate="print"/>
          <a:stretch>
            <a:fillRect/>
          </a:stretch>
        </p:blipFill>
        <p:spPr>
          <a:xfrm>
            <a:off x="0" y="0"/>
            <a:ext cx="9144000" cy="155448"/>
          </a:xfrm>
          <a:prstGeom prst="rect">
            <a:avLst/>
          </a:prstGeom>
          <a:effectLst>
            <a:outerShdw blurRad="50800" dist="38100" dir="5700000">
              <a:srgbClr val="000000">
                <a:alpha val="43000"/>
              </a:srgbClr>
            </a:outerShdw>
          </a:effectLst>
        </p:spPr>
      </p:pic>
      <p:sp>
        <p:nvSpPr>
          <p:cNvPr id="6" name="Title 1"/>
          <p:cNvSpPr>
            <a:spLocks noGrp="1"/>
          </p:cNvSpPr>
          <p:nvPr>
            <p:ph type="ctrTitle"/>
          </p:nvPr>
        </p:nvSpPr>
        <p:spPr>
          <a:xfrm>
            <a:off x="877824" y="1745488"/>
            <a:ext cx="7595616" cy="543052"/>
          </a:xfrm>
        </p:spPr>
        <p:txBody>
          <a:bodyPr>
            <a:noAutofit/>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b_logo_wtag.png"/>
          <p:cNvPicPr>
            <a:picLocks noChangeAspect="1"/>
          </p:cNvPicPr>
          <p:nvPr/>
        </p:nvPicPr>
        <p:blipFill>
          <a:blip r:embed="rId3" cstate="print"/>
          <a:stretch>
            <a:fillRect/>
          </a:stretch>
        </p:blipFill>
        <p:spPr>
          <a:xfrm>
            <a:off x="6154163" y="5593138"/>
            <a:ext cx="2487173" cy="618745"/>
          </a:xfrm>
          <a:prstGeom prst="rect">
            <a:avLst/>
          </a:prstGeom>
        </p:spPr>
      </p:pic>
      <p:pic>
        <p:nvPicPr>
          <p:cNvPr id="9" name="Picture 8" descr="bb_arrow.png"/>
          <p:cNvPicPr>
            <a:picLocks noChangeAspect="1"/>
          </p:cNvPicPr>
          <p:nvPr/>
        </p:nvPicPr>
        <p:blipFill>
          <a:blip r:embed="rId4" cstate="print"/>
          <a:stretch>
            <a:fillRect/>
          </a:stretch>
        </p:blipFill>
        <p:spPr>
          <a:xfrm>
            <a:off x="611631" y="1929384"/>
            <a:ext cx="201168" cy="252985"/>
          </a:xfrm>
          <a:prstGeom prst="rect">
            <a:avLst/>
          </a:prstGeom>
        </p:spPr>
      </p:pic>
      <p:sp>
        <p:nvSpPr>
          <p:cNvPr id="11" name="Rectangle 10"/>
          <p:cNvSpPr/>
          <p:nvPr/>
        </p:nvSpPr>
        <p:spPr>
          <a:xfrm>
            <a:off x="0" y="6211883"/>
            <a:ext cx="9144000" cy="6461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04483027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pic>
        <p:nvPicPr>
          <p:cNvPr id="3" name="Picture 5" descr="bb_arrow.png"/>
          <p:cNvPicPr>
            <a:picLocks noChangeAspect="1"/>
          </p:cNvPicPr>
          <p:nvPr/>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_Text boxe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2_Title">
    <p:spTree>
      <p:nvGrpSpPr>
        <p:cNvPr id="1" name=""/>
        <p:cNvGrpSpPr/>
        <p:nvPr/>
      </p:nvGrpSpPr>
      <p:grpSpPr>
        <a:xfrm>
          <a:off x="0" y="0"/>
          <a:ext cx="0" cy="0"/>
          <a:chOff x="0" y="0"/>
          <a:chExt cx="0" cy="0"/>
        </a:xfrm>
      </p:grpSpPr>
      <p:pic>
        <p:nvPicPr>
          <p:cNvPr id="4"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5"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9"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rPr>
              <a:pPr fontAlgn="auto">
                <a:spcBef>
                  <a:spcPts val="0"/>
                </a:spcBef>
                <a:spcAft>
                  <a:spcPts val="0"/>
                </a:spcAft>
                <a:defRPr/>
              </a:pPr>
              <a:t>10/3/2013</a:t>
            </a:fld>
            <a:endParaRPr lang="en-US" sz="1000" b="1" dirty="0">
              <a:solidFill>
                <a:srgbClr val="6B6F71"/>
              </a:solidFill>
              <a:latin typeface="+mn-lt"/>
            </a:endParaRPr>
          </a:p>
        </p:txBody>
      </p:sp>
      <p:sp>
        <p:nvSpPr>
          <p:cNvPr id="10" name="TextBox 14"/>
          <p:cNvSpPr txBox="1"/>
          <p:nvPr/>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6B6F71"/>
                </a:solidFill>
                <a:latin typeface="+mn-lt"/>
              </a:rPr>
              <a:t>Footer</a:t>
            </a:r>
          </a:p>
        </p:txBody>
      </p:sp>
      <p:sp>
        <p:nvSpPr>
          <p:cNvPr id="11"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73E8F3B5-40AF-43DD-9AED-B10D7622CEB1}" type="slidenum">
              <a:rPr lang="en-US" sz="1000" b="1">
                <a:solidFill>
                  <a:srgbClr val="6B6F71"/>
                </a:solidFill>
                <a:latin typeface="+mn-lt"/>
              </a:rPr>
              <a:pPr algn="ctr" fontAlgn="auto">
                <a:spcBef>
                  <a:spcPts val="0"/>
                </a:spcBef>
                <a:spcAft>
                  <a:spcPts val="0"/>
                </a:spcAft>
                <a:defRPr/>
              </a:pPr>
              <a:t>‹#›</a:t>
            </a:fld>
            <a:endParaRPr lang="en-US" sz="1000" b="1" dirty="0">
              <a:solidFill>
                <a:srgbClr val="6B6F71"/>
              </a:solidFill>
              <a:latin typeface="+mn-lt"/>
            </a:endParaRPr>
          </a:p>
        </p:txBody>
      </p:sp>
      <p:pic>
        <p:nvPicPr>
          <p:cNvPr id="12" name="Picture 11"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pic>
        <p:nvPicPr>
          <p:cNvPr id="13" name="Picture 7" descr="bb_logo_wtag.png"/>
          <p:cNvPicPr>
            <a:picLocks noChangeAspect="1"/>
          </p:cNvPicPr>
          <p:nvPr/>
        </p:nvPicPr>
        <p:blipFill>
          <a:blip r:embed="rId4" cstate="print"/>
          <a:srcRect/>
          <a:stretch>
            <a:fillRect/>
          </a:stretch>
        </p:blipFill>
        <p:spPr bwMode="auto">
          <a:xfrm>
            <a:off x="6154738" y="5592763"/>
            <a:ext cx="2486025" cy="619125"/>
          </a:xfrm>
          <a:prstGeom prst="rect">
            <a:avLst/>
          </a:prstGeom>
          <a:noFill/>
          <a:ln w="9525">
            <a:noFill/>
            <a:miter lim="800000"/>
            <a:headEnd/>
            <a:tailEnd/>
          </a:ln>
        </p:spPr>
      </p:pic>
      <p:pic>
        <p:nvPicPr>
          <p:cNvPr id="14" name="Picture 8" descr="bb_arrow.png"/>
          <p:cNvPicPr>
            <a:picLocks noChangeAspect="1"/>
          </p:cNvPicPr>
          <p:nvPr/>
        </p:nvPicPr>
        <p:blipFill>
          <a:blip r:embed="rId5" cstate="print"/>
          <a:srcRect/>
          <a:stretch>
            <a:fillRect/>
          </a:stretch>
        </p:blipFill>
        <p:spPr bwMode="auto">
          <a:xfrm>
            <a:off x="611188" y="1928813"/>
            <a:ext cx="201612" cy="254000"/>
          </a:xfrm>
          <a:prstGeom prst="rect">
            <a:avLst/>
          </a:prstGeom>
          <a:noFill/>
          <a:ln w="9525">
            <a:noFill/>
            <a:miter lim="800000"/>
            <a:headEnd/>
            <a:tailEnd/>
          </a:ln>
        </p:spPr>
      </p:pic>
      <p:sp>
        <p:nvSpPr>
          <p:cNvPr id="15" name="Rectangle 9"/>
          <p:cNvSpPr/>
          <p:nvPr/>
        </p:nvSpPr>
        <p:spPr>
          <a:xfrm>
            <a:off x="0" y="6211888"/>
            <a:ext cx="9144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a:spLocks noGrp="1"/>
          </p:cNvSpPr>
          <p:nvPr>
            <p:ph type="ctrTitle"/>
          </p:nvPr>
        </p:nvSpPr>
        <p:spPr>
          <a:xfrm>
            <a:off x="877824" y="1745488"/>
            <a:ext cx="7595616" cy="543052"/>
          </a:xfrm>
        </p:spPr>
        <p:txBody>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268982233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1_Text_Head">
    <p:spTree>
      <p:nvGrpSpPr>
        <p:cNvPr id="1" name=""/>
        <p:cNvGrpSpPr/>
        <p:nvPr/>
      </p:nvGrpSpPr>
      <p:grpSpPr>
        <a:xfrm>
          <a:off x="0" y="0"/>
          <a:ext cx="0" cy="0"/>
          <a:chOff x="0" y="0"/>
          <a:chExt cx="0" cy="0"/>
        </a:xfrm>
      </p:grpSpPr>
      <p:pic>
        <p:nvPicPr>
          <p:cNvPr id="3" name="Picture 5" descr="bb_arrow.png"/>
          <p:cNvPicPr>
            <a:picLocks noChangeAspect="1"/>
          </p:cNvPicPr>
          <p:nvPr userDrawn="1"/>
        </p:nvPicPr>
        <p:blipFill>
          <a:blip r:embed="rId2" cstate="print"/>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extLst>
      <p:ext uri="{BB962C8B-B14F-4D97-AF65-F5344CB8AC3E}">
        <p14:creationId xmlns="" xmlns:p14="http://schemas.microsoft.com/office/powerpoint/2010/main" val="4067639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_Title">
    <p:spTree>
      <p:nvGrpSpPr>
        <p:cNvPr id="1" name=""/>
        <p:cNvGrpSpPr/>
        <p:nvPr/>
      </p:nvGrpSpPr>
      <p:grpSpPr>
        <a:xfrm>
          <a:off x="0" y="0"/>
          <a:ext cx="0" cy="0"/>
          <a:chOff x="0" y="0"/>
          <a:chExt cx="0" cy="0"/>
        </a:xfrm>
      </p:grpSpPr>
      <p:pic>
        <p:nvPicPr>
          <p:cNvPr id="4" name="Picture 6" descr="bb_spectrum_ppt_crop.jpg"/>
          <p:cNvPicPr>
            <a:picLocks noChangeAspect="1"/>
          </p:cNvPicPr>
          <p:nvPr/>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5"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9" descr="bb_logo_notag.png"/>
          <p:cNvPicPr>
            <a:picLocks noChangeAspect="1"/>
          </p:cNvPicPr>
          <p:nvPr/>
        </p:nvPicPr>
        <p:blipFill>
          <a:blip r:embed="rId3" cstate="print"/>
          <a:srcRect/>
          <a:stretch>
            <a:fillRect/>
          </a:stretch>
        </p:blipFill>
        <p:spPr bwMode="auto">
          <a:xfrm>
            <a:off x="7497763" y="6437313"/>
            <a:ext cx="1258887" cy="192087"/>
          </a:xfrm>
          <a:prstGeom prst="rect">
            <a:avLst/>
          </a:prstGeom>
          <a:noFill/>
          <a:ln w="9525">
            <a:noFill/>
            <a:miter lim="800000"/>
            <a:headEnd/>
            <a:tailEnd/>
          </a:ln>
        </p:spPr>
      </p:pic>
      <p:sp>
        <p:nvSpPr>
          <p:cNvPr id="9"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rPr>
              <a:pPr fontAlgn="auto">
                <a:spcBef>
                  <a:spcPts val="0"/>
                </a:spcBef>
                <a:spcAft>
                  <a:spcPts val="0"/>
                </a:spcAft>
                <a:defRPr/>
              </a:pPr>
              <a:t>10/3/2013</a:t>
            </a:fld>
            <a:endParaRPr lang="en-US" sz="1000" b="1" dirty="0">
              <a:solidFill>
                <a:srgbClr val="6B6F71"/>
              </a:solidFill>
              <a:latin typeface="+mn-lt"/>
            </a:endParaRPr>
          </a:p>
        </p:txBody>
      </p:sp>
      <p:sp>
        <p:nvSpPr>
          <p:cNvPr id="10" name="TextBox 14"/>
          <p:cNvSpPr txBox="1"/>
          <p:nvPr/>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6B6F71"/>
                </a:solidFill>
                <a:latin typeface="+mn-lt"/>
              </a:rPr>
              <a:t>Footer</a:t>
            </a:r>
          </a:p>
        </p:txBody>
      </p:sp>
      <p:sp>
        <p:nvSpPr>
          <p:cNvPr id="11"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73E8F3B5-40AF-43DD-9AED-B10D7622CEB1}" type="slidenum">
              <a:rPr lang="en-US" sz="1000" b="1">
                <a:solidFill>
                  <a:srgbClr val="6B6F71"/>
                </a:solidFill>
                <a:latin typeface="+mn-lt"/>
              </a:rPr>
              <a:pPr algn="ctr" fontAlgn="auto">
                <a:spcBef>
                  <a:spcPts val="0"/>
                </a:spcBef>
                <a:spcAft>
                  <a:spcPts val="0"/>
                </a:spcAft>
                <a:defRPr/>
              </a:pPr>
              <a:t>‹#›</a:t>
            </a:fld>
            <a:endParaRPr lang="en-US" sz="1000" b="1" dirty="0">
              <a:solidFill>
                <a:srgbClr val="6B6F71"/>
              </a:solidFill>
              <a:latin typeface="+mn-lt"/>
            </a:endParaRPr>
          </a:p>
        </p:txBody>
      </p:sp>
      <p:pic>
        <p:nvPicPr>
          <p:cNvPr id="12" name="Picture 11" descr="bb_spectrum_ppt_crop.jpg"/>
          <p:cNvPicPr>
            <a:picLocks noChangeAspect="1"/>
          </p:cNvPicPr>
          <p:nvPr userDrawn="1"/>
        </p:nvPicPr>
        <p:blipFill>
          <a:blip r:embed="rId2" cstate="print"/>
          <a:stretch>
            <a:fillRect/>
          </a:stretch>
        </p:blipFill>
        <p:spPr>
          <a:xfrm>
            <a:off x="0" y="0"/>
            <a:ext cx="9144000" cy="155575"/>
          </a:xfrm>
          <a:prstGeom prst="rect">
            <a:avLst/>
          </a:prstGeom>
          <a:effectLst>
            <a:outerShdw blurRad="50800" dist="38100" dir="5700000">
              <a:srgbClr val="000000">
                <a:alpha val="43000"/>
              </a:srgbClr>
            </a:outerShdw>
          </a:effectLst>
        </p:spPr>
      </p:pic>
      <p:pic>
        <p:nvPicPr>
          <p:cNvPr id="13" name="Picture 7" descr="bb_logo_wtag.png"/>
          <p:cNvPicPr>
            <a:picLocks noChangeAspect="1"/>
          </p:cNvPicPr>
          <p:nvPr userDrawn="1"/>
        </p:nvPicPr>
        <p:blipFill>
          <a:blip r:embed="rId4" cstate="print"/>
          <a:srcRect/>
          <a:stretch>
            <a:fillRect/>
          </a:stretch>
        </p:blipFill>
        <p:spPr bwMode="auto">
          <a:xfrm>
            <a:off x="6154738" y="5592763"/>
            <a:ext cx="2486025" cy="619125"/>
          </a:xfrm>
          <a:prstGeom prst="rect">
            <a:avLst/>
          </a:prstGeom>
          <a:noFill/>
          <a:ln w="9525">
            <a:noFill/>
            <a:miter lim="800000"/>
            <a:headEnd/>
            <a:tailEnd/>
          </a:ln>
        </p:spPr>
      </p:pic>
      <p:pic>
        <p:nvPicPr>
          <p:cNvPr id="14" name="Picture 8" descr="bb_arrow.png"/>
          <p:cNvPicPr>
            <a:picLocks noChangeAspect="1"/>
          </p:cNvPicPr>
          <p:nvPr userDrawn="1"/>
        </p:nvPicPr>
        <p:blipFill>
          <a:blip r:embed="rId5" cstate="print"/>
          <a:srcRect/>
          <a:stretch>
            <a:fillRect/>
          </a:stretch>
        </p:blipFill>
        <p:spPr bwMode="auto">
          <a:xfrm>
            <a:off x="611188" y="1928813"/>
            <a:ext cx="201612" cy="254000"/>
          </a:xfrm>
          <a:prstGeom prst="rect">
            <a:avLst/>
          </a:prstGeom>
          <a:noFill/>
          <a:ln w="9525">
            <a:noFill/>
            <a:miter lim="800000"/>
            <a:headEnd/>
            <a:tailEnd/>
          </a:ln>
        </p:spPr>
      </p:pic>
      <p:sp>
        <p:nvSpPr>
          <p:cNvPr id="15" name="Rectangle 9"/>
          <p:cNvSpPr/>
          <p:nvPr userDrawn="1"/>
        </p:nvSpPr>
        <p:spPr>
          <a:xfrm>
            <a:off x="0" y="6211888"/>
            <a:ext cx="9144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a:spLocks noGrp="1"/>
          </p:cNvSpPr>
          <p:nvPr>
            <p:ph type="ctrTitle"/>
          </p:nvPr>
        </p:nvSpPr>
        <p:spPr>
          <a:xfrm>
            <a:off x="877824" y="1745488"/>
            <a:ext cx="7595616" cy="543052"/>
          </a:xfrm>
        </p:spPr>
        <p:txBody>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292387526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
        <p:nvSpPr>
          <p:cNvPr id="2" name="TextBox 1"/>
          <p:cNvSpPr txBox="1"/>
          <p:nvPr userDrawn="1"/>
        </p:nvSpPr>
        <p:spPr>
          <a:xfrm>
            <a:off x="1376125" y="6427968"/>
            <a:ext cx="141234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 xmlns:p14="http://schemas.microsoft.com/office/powerpoint/2010/main" val="2182807608"/>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6" name="Picture 15" descr="5-11.SpeakerPPT.Opening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14" name="TextBox 13"/>
          <p:cNvSpPr txBox="1"/>
          <p:nvPr userDrawn="1"/>
        </p:nvSpPr>
        <p:spPr>
          <a:xfrm>
            <a:off x="467700" y="741680"/>
            <a:ext cx="6095659" cy="4380652"/>
          </a:xfrm>
          <a:prstGeom prst="rect">
            <a:avLst/>
          </a:prstGeom>
          <a:noFill/>
        </p:spPr>
        <p:txBody>
          <a:bodyPr wrap="square" rtlCol="0" anchor="ctr">
            <a:noAutofit/>
          </a:bodyPr>
          <a:lstStyle/>
          <a:p>
            <a:pPr algn="l">
              <a:lnSpc>
                <a:spcPts val="4000"/>
              </a:lnSpc>
              <a:spcBef>
                <a:spcPts val="1200"/>
              </a:spcBef>
            </a:pPr>
            <a:r>
              <a:rPr lang="en-US" sz="2800" b="1" i="0" spc="50" dirty="0" smtClean="0">
                <a:solidFill>
                  <a:schemeClr val="tx2"/>
                </a:solidFill>
                <a:latin typeface="Arial Narrow"/>
                <a:cs typeface="Arial Narrow"/>
              </a:rPr>
              <a:t>BBCON Product Talking Points</a:t>
            </a:r>
          </a:p>
          <a:p>
            <a:pPr algn="l">
              <a:lnSpc>
                <a:spcPts val="4000"/>
              </a:lnSpc>
              <a:spcBef>
                <a:spcPts val="1200"/>
              </a:spcBef>
            </a:pPr>
            <a:r>
              <a:rPr lang="en-US" sz="2400" b="1" i="0" spc="50" dirty="0" smtClean="0">
                <a:solidFill>
                  <a:schemeClr val="tx2"/>
                </a:solidFill>
                <a:latin typeface="Arial Narrow"/>
                <a:cs typeface="Arial Narrow"/>
              </a:rPr>
              <a:t>Amy</a:t>
            </a:r>
            <a:r>
              <a:rPr lang="en-US" sz="2400" b="1" i="0" spc="50" baseline="0" dirty="0" smtClean="0">
                <a:solidFill>
                  <a:schemeClr val="tx2"/>
                </a:solidFill>
                <a:latin typeface="Arial Narrow"/>
                <a:cs typeface="Arial Narrow"/>
              </a:rPr>
              <a:t> Patterson </a:t>
            </a:r>
          </a:p>
        </p:txBody>
      </p:sp>
      <p:pic>
        <p:nvPicPr>
          <p:cNvPr id="6" name="Picture 5" descr="bbconDC2.eps"/>
          <p:cNvPicPr>
            <a:picLocks noChangeAspect="1"/>
          </p:cNvPicPr>
          <p:nvPr userDrawn="1"/>
        </p:nvPicPr>
        <p:blipFill>
          <a:blip r:embed="rId3" cstate="print"/>
          <a:stretch>
            <a:fillRect/>
          </a:stretch>
        </p:blipFill>
        <p:spPr>
          <a:xfrm>
            <a:off x="582361" y="5748012"/>
            <a:ext cx="1781175" cy="775335"/>
          </a:xfrm>
          <a:prstGeom prst="rect">
            <a:avLst/>
          </a:prstGeom>
        </p:spPr>
      </p:pic>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6" name="Picture 15" descr="5-11.SpeakerPPT.OpeningSlide.jpg"/>
          <p:cNvPicPr>
            <a:picLocks noChangeAspect="1"/>
          </p:cNvPicPr>
          <p:nvPr userDrawn="1"/>
        </p:nvPicPr>
        <p:blipFill>
          <a:blip r:embed="rId2" cstate="print"/>
          <a:stretch>
            <a:fillRect/>
          </a:stretch>
        </p:blipFill>
        <p:spPr>
          <a:xfrm>
            <a:off x="-233680" y="0"/>
            <a:ext cx="9144000" cy="6858000"/>
          </a:xfrm>
          <a:prstGeom prst="rect">
            <a:avLst/>
          </a:prstGeom>
        </p:spPr>
      </p:pic>
      <p:sp>
        <p:nvSpPr>
          <p:cNvPr id="14" name="TextBox 13"/>
          <p:cNvSpPr txBox="1"/>
          <p:nvPr userDrawn="1"/>
        </p:nvSpPr>
        <p:spPr>
          <a:xfrm>
            <a:off x="582360" y="1016000"/>
            <a:ext cx="6549959" cy="4106332"/>
          </a:xfrm>
          <a:prstGeom prst="rect">
            <a:avLst/>
          </a:prstGeom>
          <a:noFill/>
        </p:spPr>
        <p:txBody>
          <a:bodyPr wrap="square" rtlCol="0" anchor="ctr">
            <a:noAutofit/>
          </a:bodyPr>
          <a:lstStyle/>
          <a:p>
            <a:pPr algn="l">
              <a:lnSpc>
                <a:spcPts val="4000"/>
              </a:lnSpc>
              <a:spcBef>
                <a:spcPts val="1200"/>
              </a:spcBef>
            </a:pPr>
            <a:r>
              <a:rPr lang="en-US" sz="2400" b="1" i="0" spc="50" dirty="0" smtClean="0">
                <a:solidFill>
                  <a:schemeClr val="tx2"/>
                </a:solidFill>
                <a:latin typeface="Arial Narrow"/>
                <a:cs typeface="Arial Narrow"/>
              </a:rPr>
              <a:t>BBCON Overview </a:t>
            </a:r>
          </a:p>
          <a:p>
            <a:pPr>
              <a:lnSpc>
                <a:spcPts val="4000"/>
              </a:lnSpc>
              <a:spcBef>
                <a:spcPts val="1200"/>
              </a:spcBef>
            </a:pPr>
            <a:r>
              <a:rPr lang="en-US" sz="2400" b="0" i="0" cap="all" spc="50" dirty="0" smtClean="0">
                <a:solidFill>
                  <a:schemeClr val="tx1"/>
                </a:solidFill>
                <a:latin typeface="Arial Narrow"/>
                <a:cs typeface="Arial Narrow"/>
              </a:rPr>
              <a:t>Kristin Foldvik, CMP</a:t>
            </a:r>
            <a:r>
              <a:rPr lang="en-US" sz="2400" b="0" i="0" cap="all" spc="50" baseline="0" dirty="0" smtClean="0">
                <a:solidFill>
                  <a:schemeClr val="tx1"/>
                </a:solidFill>
                <a:latin typeface="Arial Narrow"/>
                <a:cs typeface="Arial Narrow"/>
              </a:rPr>
              <a:t/>
            </a:r>
            <a:br>
              <a:rPr lang="en-US" sz="2400" b="0" i="0" cap="all" spc="50" baseline="0" dirty="0" smtClean="0">
                <a:solidFill>
                  <a:schemeClr val="tx1"/>
                </a:solidFill>
                <a:latin typeface="Arial Narrow"/>
                <a:cs typeface="Arial Narrow"/>
              </a:rPr>
            </a:br>
            <a:r>
              <a:rPr lang="en-US" sz="2400" b="0" i="0" cap="all" spc="50" baseline="0" dirty="0" smtClean="0">
                <a:solidFill>
                  <a:schemeClr val="tx1"/>
                </a:solidFill>
                <a:latin typeface="Arial Narrow"/>
                <a:cs typeface="Arial Narrow"/>
                <a:hlinkClick r:id="rId3"/>
              </a:rPr>
              <a:t>kristin.foldvik@blackbaud.com</a:t>
            </a:r>
            <a:endParaRPr lang="en-US" sz="2400" b="0" i="0" cap="all" spc="50" baseline="0" dirty="0" smtClean="0">
              <a:solidFill>
                <a:schemeClr val="tx1"/>
              </a:solidFill>
              <a:latin typeface="Arial Narrow"/>
              <a:cs typeface="Arial Narrow"/>
            </a:endParaRPr>
          </a:p>
          <a:p>
            <a:pPr>
              <a:lnSpc>
                <a:spcPts val="4000"/>
              </a:lnSpc>
              <a:spcBef>
                <a:spcPts val="1200"/>
              </a:spcBef>
            </a:pPr>
            <a:endParaRPr lang="en-US" sz="2400" b="1" i="0" spc="50" dirty="0" smtClean="0">
              <a:solidFill>
                <a:schemeClr val="tx2"/>
              </a:solidFill>
              <a:latin typeface="Arial Narrow"/>
              <a:cs typeface="Arial Narrow"/>
            </a:endParaRPr>
          </a:p>
          <a:p>
            <a:pPr>
              <a:lnSpc>
                <a:spcPts val="4000"/>
              </a:lnSpc>
              <a:spcBef>
                <a:spcPts val="1200"/>
              </a:spcBef>
            </a:pPr>
            <a:r>
              <a:rPr lang="en-US" sz="2200" b="0" i="0" cap="all" spc="50" baseline="0" dirty="0" smtClean="0">
                <a:solidFill>
                  <a:schemeClr val="tx1"/>
                </a:solidFill>
                <a:latin typeface="Arial Narrow"/>
                <a:cs typeface="Arial Narrow"/>
              </a:rPr>
              <a:t/>
            </a:r>
            <a:br>
              <a:rPr lang="en-US" sz="2200" b="0" i="0" cap="all" spc="50" baseline="0" dirty="0" smtClean="0">
                <a:solidFill>
                  <a:schemeClr val="tx1"/>
                </a:solidFill>
                <a:latin typeface="Arial Narrow"/>
                <a:cs typeface="Arial Narrow"/>
              </a:rPr>
            </a:br>
            <a:endParaRPr lang="en-US" sz="2200" b="0" i="0" cap="all" spc="50" dirty="0" smtClean="0">
              <a:solidFill>
                <a:schemeClr val="tx1"/>
              </a:solidFill>
              <a:latin typeface="Arial Narrow"/>
              <a:cs typeface="Arial Narrow"/>
            </a:endParaRPr>
          </a:p>
        </p:txBody>
      </p:sp>
      <p:pic>
        <p:nvPicPr>
          <p:cNvPr id="6" name="Picture 5" descr="bbconDC2.eps"/>
          <p:cNvPicPr>
            <a:picLocks noChangeAspect="1"/>
          </p:cNvPicPr>
          <p:nvPr userDrawn="1"/>
        </p:nvPicPr>
        <p:blipFill>
          <a:blip r:embed="rId4" cstate="print"/>
          <a:stretch>
            <a:fillRect/>
          </a:stretch>
        </p:blipFill>
        <p:spPr>
          <a:xfrm>
            <a:off x="582361" y="5748012"/>
            <a:ext cx="1781175" cy="775335"/>
          </a:xfrm>
          <a:prstGeom prst="rect">
            <a:avLst/>
          </a:prstGeom>
        </p:spPr>
      </p:pic>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350582"/>
            <a:ext cx="7507224" cy="4796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pic>
        <p:nvPicPr>
          <p:cNvPr id="7" name="Picture 6" descr="bb_arrow.png"/>
          <p:cNvPicPr>
            <a:picLocks noChangeAspect="1"/>
          </p:cNvPicPr>
          <p:nvPr userDrawn="1"/>
        </p:nvPicPr>
        <p:blipFill>
          <a:blip r:embed="rId2" cstate="print"/>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pic>
        <p:nvPicPr>
          <p:cNvPr id="8" name="Picture 7" descr="bb_arrow.png"/>
          <p:cNvPicPr>
            <a:picLocks noChangeAspect="1"/>
          </p:cNvPicPr>
          <p:nvPr userDrawn="1"/>
        </p:nvPicPr>
        <p:blipFill>
          <a:blip r:embed="rId2" cstate="print"/>
          <a:stretch>
            <a:fillRect/>
          </a:stretch>
        </p:blipFill>
        <p:spPr>
          <a:xfrm>
            <a:off x="612648" y="3185667"/>
            <a:ext cx="201168" cy="252985"/>
          </a:xfrm>
          <a:prstGeom prst="rect">
            <a:avLst/>
          </a:prstGeom>
        </p:spPr>
      </p:pic>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ubhead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userDrawn="1"/>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chor="t" anchorCtr="0">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bb_arrow.png"/>
          <p:cNvPicPr>
            <a:picLocks noChangeAspect="1"/>
          </p:cNvPicPr>
          <p:nvPr userDrawn="1"/>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boxe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pic>
        <p:nvPicPr>
          <p:cNvPr id="7" name="Picture 6" descr="bb_arrow.png"/>
          <p:cNvPicPr>
            <a:picLocks noChangeAspect="1"/>
          </p:cNvPicPr>
          <p:nvPr userDrawn="1"/>
        </p:nvPicPr>
        <p:blipFill>
          <a:blip r:embed="rId2" cstate="print"/>
          <a:stretch>
            <a:fillRect/>
          </a:stretch>
        </p:blipFill>
        <p:spPr>
          <a:xfrm>
            <a:off x="612648" y="740664"/>
            <a:ext cx="201168" cy="252985"/>
          </a:xfrm>
          <a:prstGeom prst="rect">
            <a:avLst/>
          </a:prstGeom>
        </p:spPr>
      </p:pic>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cap="all">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_Chart">
    <p:spTree>
      <p:nvGrpSpPr>
        <p:cNvPr id="1" name=""/>
        <p:cNvGrpSpPr/>
        <p:nvPr/>
      </p:nvGrpSpPr>
      <p:grpSpPr>
        <a:xfrm>
          <a:off x="0" y="0"/>
          <a:ext cx="0" cy="0"/>
          <a:chOff x="0" y="0"/>
          <a:chExt cx="0" cy="0"/>
        </a:xfrm>
      </p:grpSpPr>
      <p:sp>
        <p:nvSpPr>
          <p:cNvPr id="14" name="Chart Placeholder 13"/>
          <p:cNvSpPr>
            <a:spLocks noGrp="1"/>
          </p:cNvSpPr>
          <p:nvPr>
            <p:ph type="chart" sz="quarter" idx="13"/>
          </p:nvPr>
        </p:nvSpPr>
        <p:spPr>
          <a:xfrm>
            <a:off x="841375" y="1473200"/>
            <a:ext cx="7510463" cy="4581525"/>
          </a:xfrm>
        </p:spPr>
        <p:txBody>
          <a:bodyPr/>
          <a:lstStyle/>
          <a:p>
            <a:r>
              <a:rPr lang="en-US" dirty="0" smtClean="0"/>
              <a:t>Click icon to add chart</a:t>
            </a:r>
            <a:endParaRPr lang="en-US" dirty="0"/>
          </a:p>
        </p:txBody>
      </p:sp>
      <p:sp>
        <p:nvSpPr>
          <p:cNvPr id="2" name="Title 1"/>
          <p:cNvSpPr>
            <a:spLocks noGrp="1"/>
          </p:cNvSpPr>
          <p:nvPr>
            <p:ph type="title"/>
          </p:nvPr>
        </p:nvSpPr>
        <p:spPr>
          <a:xfrm>
            <a:off x="841248" y="603505"/>
            <a:ext cx="7510272" cy="534415"/>
          </a:xfrm>
        </p:spPr>
        <p:txBody>
          <a:bodyPr anchor="t">
            <a:noAutofit/>
          </a:bodyPr>
          <a:lstStyle>
            <a:lvl1pPr algn="l">
              <a:defRPr sz="2600" b="1" cap="all" spc="0"/>
            </a:lvl1pPr>
          </a:lstStyle>
          <a:p>
            <a:r>
              <a:rPr lang="en-US" smtClean="0"/>
              <a:t>Click to edit Master title style</a:t>
            </a:r>
            <a:endParaRPr lang="en-US" dirty="0"/>
          </a:p>
        </p:txBody>
      </p:sp>
      <p:pic>
        <p:nvPicPr>
          <p:cNvPr id="7" name="Picture 6" descr="bb_arrow.png"/>
          <p:cNvPicPr>
            <a:picLocks noChangeAspect="1"/>
          </p:cNvPicPr>
          <p:nvPr userDrawn="1"/>
        </p:nvPicPr>
        <p:blipFill>
          <a:blip r:embed="rId2" cstate="print"/>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sp>
        <p:nvSpPr>
          <p:cNvPr id="2" name="Title 1"/>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pic>
        <p:nvPicPr>
          <p:cNvPr id="6" name="Picture 5" descr="bb_arrow.png"/>
          <p:cNvPicPr>
            <a:picLocks noChangeAspect="1"/>
          </p:cNvPicPr>
          <p:nvPr userDrawn="1"/>
        </p:nvPicPr>
        <p:blipFill>
          <a:blip r:embed="rId2" cstate="print"/>
          <a:stretch>
            <a:fillRect/>
          </a:stretch>
        </p:blipFill>
        <p:spPr>
          <a:xfrm>
            <a:off x="612648" y="740664"/>
            <a:ext cx="201168" cy="252985"/>
          </a:xfrm>
          <a:prstGeom prst="rect">
            <a:avLst/>
          </a:prstGeom>
        </p:spPr>
      </p:pic>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2" name="Picture 11" descr="bb_spectrum_ppt_crop.jpg"/>
          <p:cNvPicPr>
            <a:picLocks noChangeAspect="1"/>
          </p:cNvPicPr>
          <p:nvPr userDrawn="1"/>
        </p:nvPicPr>
        <p:blipFill>
          <a:blip r:embed="rId2" cstate="print"/>
          <a:stretch>
            <a:fillRect/>
          </a:stretch>
        </p:blipFill>
        <p:spPr>
          <a:xfrm>
            <a:off x="0" y="0"/>
            <a:ext cx="9144000" cy="155448"/>
          </a:xfrm>
          <a:prstGeom prst="rect">
            <a:avLst/>
          </a:prstGeom>
          <a:effectLst>
            <a:outerShdw blurRad="50800" dist="38100" dir="5700000">
              <a:srgbClr val="000000">
                <a:alpha val="43000"/>
              </a:srgbClr>
            </a:outerShdw>
          </a:effectLst>
        </p:spPr>
      </p:pic>
      <p:sp>
        <p:nvSpPr>
          <p:cNvPr id="6" name="Title 1"/>
          <p:cNvSpPr>
            <a:spLocks noGrp="1"/>
          </p:cNvSpPr>
          <p:nvPr>
            <p:ph type="ctrTitle"/>
          </p:nvPr>
        </p:nvSpPr>
        <p:spPr>
          <a:xfrm>
            <a:off x="877824" y="1745488"/>
            <a:ext cx="7595616" cy="543052"/>
          </a:xfrm>
        </p:spPr>
        <p:txBody>
          <a:bodyPr>
            <a:noAutofit/>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b_logo_wtag.png"/>
          <p:cNvPicPr>
            <a:picLocks noChangeAspect="1"/>
          </p:cNvPicPr>
          <p:nvPr userDrawn="1"/>
        </p:nvPicPr>
        <p:blipFill>
          <a:blip r:embed="rId3" cstate="print"/>
          <a:stretch>
            <a:fillRect/>
          </a:stretch>
        </p:blipFill>
        <p:spPr>
          <a:xfrm>
            <a:off x="6154163" y="5593138"/>
            <a:ext cx="2487173" cy="618745"/>
          </a:xfrm>
          <a:prstGeom prst="rect">
            <a:avLst/>
          </a:prstGeom>
        </p:spPr>
      </p:pic>
      <p:pic>
        <p:nvPicPr>
          <p:cNvPr id="9" name="Picture 8" descr="bb_arrow.png"/>
          <p:cNvPicPr>
            <a:picLocks noChangeAspect="1"/>
          </p:cNvPicPr>
          <p:nvPr userDrawn="1"/>
        </p:nvPicPr>
        <p:blipFill>
          <a:blip r:embed="rId4" cstate="print"/>
          <a:stretch>
            <a:fillRect/>
          </a:stretch>
        </p:blipFill>
        <p:spPr>
          <a:xfrm>
            <a:off x="611631" y="1929384"/>
            <a:ext cx="201168" cy="252985"/>
          </a:xfrm>
          <a:prstGeom prst="rect">
            <a:avLst/>
          </a:prstGeom>
        </p:spPr>
      </p:pic>
      <p:sp>
        <p:nvSpPr>
          <p:cNvPr id="11" name="Rectangle 10"/>
          <p:cNvSpPr/>
          <p:nvPr userDrawn="1"/>
        </p:nvSpPr>
        <p:spPr>
          <a:xfrm>
            <a:off x="0" y="6211883"/>
            <a:ext cx="9144000" cy="6461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04483027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712C6-ADA0-4880-BFEB-D56452E71E3B}"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7D0591-649D-47B8-A4F5-3631B154EFC3}"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712C6-ADA0-4880-BFEB-D56452E71E3B}"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7D0591-649D-47B8-A4F5-3631B154EFC3}" type="slidenum">
              <a:rPr lang="en-US" smtClean="0"/>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712C6-ADA0-4880-BFEB-D56452E71E3B}"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7D0591-649D-47B8-A4F5-3631B154EFC3}"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712C6-ADA0-4880-BFEB-D56452E71E3B}" type="datetimeFigureOut">
              <a:rPr lang="en-US" smtClean="0"/>
              <a:pPr/>
              <a:t>10/3/2013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7D0591-649D-47B8-A4F5-3631B154EFC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theme" Target="../theme/theme10.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image" Target="../media/image3.png"/><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image" Target="../media/image2.jpeg"/><Relationship Id="rId5" Type="http://schemas.openxmlformats.org/officeDocument/2006/relationships/slideLayout" Target="../slideLayouts/slideLayout118.xml"/><Relationship Id="rId10" Type="http://schemas.openxmlformats.org/officeDocument/2006/relationships/theme" Target="../theme/theme11.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6.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6.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0.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3.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2.jpe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2.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jpeg"/><Relationship Id="rId5" Type="http://schemas.openxmlformats.org/officeDocument/2006/relationships/slideLayout" Target="../slideLayouts/slideLayout60.xml"/><Relationship Id="rId10"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theme" Target="../theme/theme8.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1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9.emf"/><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1375" y="1116013"/>
            <a:ext cx="7507288" cy="746125"/>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841375" y="1874838"/>
            <a:ext cx="7507288" cy="427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6" descr="bb_spectrum_ppt_crop.jpg"/>
          <p:cNvPicPr>
            <a:picLocks noChangeAspect="1"/>
          </p:cNvPicPr>
          <p:nvPr/>
        </p:nvPicPr>
        <p:blipFill>
          <a:blip r:embed="rId13"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9"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30" name="Picture 9" descr="bb_logo_notag.png"/>
          <p:cNvPicPr>
            <a:picLocks noChangeAspect="1"/>
          </p:cNvPicPr>
          <p:nvPr/>
        </p:nvPicPr>
        <p:blipFill>
          <a:blip r:embed="rId14" cstate="print"/>
          <a:srcRect/>
          <a:stretch>
            <a:fillRect/>
          </a:stretch>
        </p:blipFill>
        <p:spPr bwMode="auto">
          <a:xfrm>
            <a:off x="7497763" y="6437313"/>
            <a:ext cx="1258887" cy="192087"/>
          </a:xfrm>
          <a:prstGeom prst="rect">
            <a:avLst/>
          </a:prstGeom>
          <a:noFill/>
          <a:ln w="9525">
            <a:noFill/>
            <a:miter lim="800000"/>
            <a:headEnd/>
            <a:tailEnd/>
          </a:ln>
        </p:spPr>
      </p:pic>
      <p:sp>
        <p:nvSpPr>
          <p:cNvPr id="14"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rPr>
              <a:pPr fontAlgn="auto">
                <a:spcBef>
                  <a:spcPts val="0"/>
                </a:spcBef>
                <a:spcAft>
                  <a:spcPts val="0"/>
                </a:spcAft>
                <a:defRPr/>
              </a:pPr>
              <a:t>10/3/2013</a:t>
            </a:fld>
            <a:endParaRPr lang="en-US" sz="1000" b="1" dirty="0">
              <a:solidFill>
                <a:srgbClr val="6B6F71"/>
              </a:solidFill>
              <a:latin typeface="+mn-lt"/>
            </a:endParaRPr>
          </a:p>
        </p:txBody>
      </p:sp>
      <p:sp>
        <p:nvSpPr>
          <p:cNvPr id="15" name="TextBox 14"/>
          <p:cNvSpPr txBox="1"/>
          <p:nvPr/>
        </p:nvSpPr>
        <p:spPr>
          <a:xfrm>
            <a:off x="1371600" y="6400800"/>
            <a:ext cx="2895600" cy="365125"/>
          </a:xfrm>
          <a:prstGeom prst="rect">
            <a:avLst/>
          </a:prstGeom>
          <a:noFill/>
        </p:spPr>
        <p:txBody>
          <a:bodyPr anchor="ctr"/>
          <a:lstStyle/>
          <a:p>
            <a:r>
              <a:rPr lang="en-US" sz="1000" b="1" dirty="0">
                <a:solidFill>
                  <a:srgbClr val="6B6F71"/>
                </a:solidFill>
              </a:rPr>
              <a:t>Blackbaud Confidential</a:t>
            </a:r>
          </a:p>
        </p:txBody>
      </p:sp>
      <p:sp>
        <p:nvSpPr>
          <p:cNvPr id="16"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A9CA7655-2C48-435B-BC78-C40A6FAA8265}" type="slidenum">
              <a:rPr lang="en-US" sz="1000" b="1">
                <a:solidFill>
                  <a:srgbClr val="6B6F71"/>
                </a:solidFill>
                <a:latin typeface="+mn-lt"/>
              </a:rPr>
              <a:pPr algn="ctr" fontAlgn="auto">
                <a:spcBef>
                  <a:spcPts val="0"/>
                </a:spcBef>
                <a:spcAft>
                  <a:spcPts val="0"/>
                </a:spcAft>
                <a:defRPr/>
              </a:pPr>
              <a:t>‹#›</a:t>
            </a:fld>
            <a:endParaRPr lang="en-US" sz="1000" b="1" dirty="0">
              <a:solidFill>
                <a:srgbClr val="6B6F71"/>
              </a:solidFill>
              <a:latin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457200" rtl="0" eaLnBrk="1" fontAlgn="base" hangingPunct="1">
        <a:spcBef>
          <a:spcPct val="0"/>
        </a:spcBef>
        <a:spcAft>
          <a:spcPct val="0"/>
        </a:spcAft>
        <a:defRPr sz="2600" b="1" kern="1200" cap="all" spc="300">
          <a:solidFill>
            <a:srgbClr val="5BAC35"/>
          </a:solidFill>
          <a:latin typeface="Arial Narrow"/>
          <a:ea typeface="+mj-ea"/>
          <a:cs typeface="Arial Narrow"/>
        </a:defRPr>
      </a:lvl1pPr>
      <a:lvl2pPr algn="l" defTabSz="457200" rtl="0" eaLnBrk="1" fontAlgn="base" hangingPunct="1">
        <a:spcBef>
          <a:spcPct val="0"/>
        </a:spcBef>
        <a:spcAft>
          <a:spcPct val="0"/>
        </a:spcAft>
        <a:defRPr sz="2600" b="1">
          <a:solidFill>
            <a:srgbClr val="5BAC35"/>
          </a:solidFill>
          <a:latin typeface="Arial Narrow" pitchFamily="34" charset="0"/>
        </a:defRPr>
      </a:lvl2pPr>
      <a:lvl3pPr algn="l" defTabSz="457200" rtl="0" eaLnBrk="1" fontAlgn="base" hangingPunct="1">
        <a:spcBef>
          <a:spcPct val="0"/>
        </a:spcBef>
        <a:spcAft>
          <a:spcPct val="0"/>
        </a:spcAft>
        <a:defRPr sz="2600" b="1">
          <a:solidFill>
            <a:srgbClr val="5BAC35"/>
          </a:solidFill>
          <a:latin typeface="Arial Narrow" pitchFamily="34" charset="0"/>
        </a:defRPr>
      </a:lvl3pPr>
      <a:lvl4pPr algn="l" defTabSz="457200" rtl="0" eaLnBrk="1" fontAlgn="base" hangingPunct="1">
        <a:spcBef>
          <a:spcPct val="0"/>
        </a:spcBef>
        <a:spcAft>
          <a:spcPct val="0"/>
        </a:spcAft>
        <a:defRPr sz="2600" b="1">
          <a:solidFill>
            <a:srgbClr val="5BAC35"/>
          </a:solidFill>
          <a:latin typeface="Arial Narrow" pitchFamily="34" charset="0"/>
        </a:defRPr>
      </a:lvl4pPr>
      <a:lvl5pPr algn="l" defTabSz="457200" rtl="0" eaLnBrk="1" fontAlgn="base" hangingPunct="1">
        <a:spcBef>
          <a:spcPct val="0"/>
        </a:spcBef>
        <a:spcAft>
          <a:spcPct val="0"/>
        </a:spcAft>
        <a:defRPr sz="2600" b="1">
          <a:solidFill>
            <a:srgbClr val="5BAC35"/>
          </a:solidFill>
          <a:latin typeface="Arial Narrow" pitchFamily="34" charset="0"/>
        </a:defRPr>
      </a:lvl5pPr>
      <a:lvl6pPr marL="457200" algn="l" defTabSz="457200" rtl="0" eaLnBrk="1" fontAlgn="base" hangingPunct="1">
        <a:spcBef>
          <a:spcPct val="0"/>
        </a:spcBef>
        <a:spcAft>
          <a:spcPct val="0"/>
        </a:spcAft>
        <a:defRPr sz="2600" b="1">
          <a:solidFill>
            <a:srgbClr val="5BAC35"/>
          </a:solidFill>
          <a:latin typeface="Arial Narrow" pitchFamily="34" charset="0"/>
        </a:defRPr>
      </a:lvl6pPr>
      <a:lvl7pPr marL="914400" algn="l" defTabSz="457200" rtl="0" eaLnBrk="1" fontAlgn="base" hangingPunct="1">
        <a:spcBef>
          <a:spcPct val="0"/>
        </a:spcBef>
        <a:spcAft>
          <a:spcPct val="0"/>
        </a:spcAft>
        <a:defRPr sz="2600" b="1">
          <a:solidFill>
            <a:srgbClr val="5BAC35"/>
          </a:solidFill>
          <a:latin typeface="Arial Narrow" pitchFamily="34" charset="0"/>
        </a:defRPr>
      </a:lvl7pPr>
      <a:lvl8pPr marL="1371600" algn="l" defTabSz="457200" rtl="0" eaLnBrk="1" fontAlgn="base" hangingPunct="1">
        <a:spcBef>
          <a:spcPct val="0"/>
        </a:spcBef>
        <a:spcAft>
          <a:spcPct val="0"/>
        </a:spcAft>
        <a:defRPr sz="2600" b="1">
          <a:solidFill>
            <a:srgbClr val="5BAC35"/>
          </a:solidFill>
          <a:latin typeface="Arial Narrow" pitchFamily="34" charset="0"/>
        </a:defRPr>
      </a:lvl8pPr>
      <a:lvl9pPr marL="1828800" algn="l" defTabSz="457200" rtl="0" eaLnBrk="1" fontAlgn="base" hangingPunct="1">
        <a:spcBef>
          <a:spcPct val="0"/>
        </a:spcBef>
        <a:spcAft>
          <a:spcPct val="0"/>
        </a:spcAft>
        <a:defRPr sz="2600" b="1">
          <a:solidFill>
            <a:srgbClr val="5BAC35"/>
          </a:solidFill>
          <a:latin typeface="Arial Narrow" pitchFamily="34" charset="0"/>
        </a:defRPr>
      </a:lvl9pPr>
    </p:titleStyle>
    <p:bodyStyle>
      <a:lvl1pPr marL="182563" indent="-182563" algn="l" defTabSz="457200" rtl="0" eaLnBrk="1" fontAlgn="base" hangingPunct="1">
        <a:spcBef>
          <a:spcPct val="20000"/>
        </a:spcBef>
        <a:spcAft>
          <a:spcPct val="0"/>
        </a:spcAft>
        <a:buFont typeface="Arial" charset="0"/>
        <a:buChar char="•"/>
        <a:defRPr kern="1200">
          <a:solidFill>
            <a:srgbClr val="6B6F71"/>
          </a:solidFill>
          <a:latin typeface="Arial"/>
          <a:ea typeface="+mn-ea"/>
          <a:cs typeface="Arial"/>
        </a:defRPr>
      </a:lvl1pPr>
      <a:lvl2pPr marL="419100" indent="-219075" algn="l" defTabSz="457200" rtl="0" eaLnBrk="1" fontAlgn="base" hangingPunct="1">
        <a:spcBef>
          <a:spcPct val="20000"/>
        </a:spcBef>
        <a:spcAft>
          <a:spcPct val="0"/>
        </a:spcAft>
        <a:buFont typeface="Lucida Grande"/>
        <a:buChar char="-"/>
        <a:defRPr sz="1600" kern="1200">
          <a:solidFill>
            <a:srgbClr val="6B6F71"/>
          </a:solidFill>
          <a:latin typeface="Arial"/>
          <a:ea typeface="+mn-ea"/>
          <a:cs typeface="Arial"/>
        </a:defRPr>
      </a:lvl2pPr>
      <a:lvl3pPr marL="630238" indent="-182563" algn="l" defTabSz="457200" rtl="0" eaLnBrk="1" fontAlgn="base" hangingPunct="1">
        <a:spcBef>
          <a:spcPct val="20000"/>
        </a:spcBef>
        <a:spcAft>
          <a:spcPct val="0"/>
        </a:spcAft>
        <a:buFont typeface="Arial" charset="0"/>
        <a:buChar char="•"/>
        <a:defRPr sz="1600" kern="1200">
          <a:solidFill>
            <a:srgbClr val="6B6F71"/>
          </a:solidFill>
          <a:latin typeface="Arial"/>
          <a:ea typeface="+mn-ea"/>
          <a:cs typeface="Arial"/>
        </a:defRPr>
      </a:lvl3pPr>
      <a:lvl4pPr marL="868363" indent="-219075" algn="l" defTabSz="457200" rtl="0" eaLnBrk="1" fontAlgn="base" hangingPunct="1">
        <a:spcBef>
          <a:spcPct val="20000"/>
        </a:spcBef>
        <a:spcAft>
          <a:spcPct val="0"/>
        </a:spcAft>
        <a:buSzPct val="100000"/>
        <a:buFont typeface="Lucida Grande"/>
        <a:buChar char="–"/>
        <a:defRPr sz="1600" kern="1200">
          <a:solidFill>
            <a:srgbClr val="6B6F71"/>
          </a:solidFill>
          <a:latin typeface="Arial"/>
          <a:ea typeface="+mn-ea"/>
          <a:cs typeface="Arial"/>
        </a:defRPr>
      </a:lvl4pPr>
      <a:lvl5pPr marL="1060450" indent="-182563" algn="l" defTabSz="457200" rtl="0" eaLnBrk="1" fontAlgn="base" hangingPunct="1">
        <a:spcBef>
          <a:spcPct val="20000"/>
        </a:spcBef>
        <a:spcAft>
          <a:spcPct val="0"/>
        </a:spcAft>
        <a:buFont typeface="Arial" charset="0"/>
        <a:buChar char="•"/>
        <a:defRPr sz="1600" kern="1200">
          <a:solidFill>
            <a:srgbClr val="6B6F7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712C6-ADA0-4880-BFEB-D56452E71E3B}" type="datetimeFigureOut">
              <a:rPr lang="en-US" smtClean="0"/>
              <a:pPr/>
              <a:t>10/3/2013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D0591-649D-47B8-A4F5-3631B154E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1375" y="1116013"/>
            <a:ext cx="7507288" cy="746125"/>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841375" y="1874838"/>
            <a:ext cx="7507288" cy="427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6" descr="bb_spectrum_ppt_crop.jpg"/>
          <p:cNvPicPr>
            <a:picLocks noChangeAspect="1"/>
          </p:cNvPicPr>
          <p:nvPr/>
        </p:nvPicPr>
        <p:blipFill>
          <a:blip r:embed="rId11"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9"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30" name="Picture 9" descr="bb_logo_notag.png"/>
          <p:cNvPicPr>
            <a:picLocks noChangeAspect="1"/>
          </p:cNvPicPr>
          <p:nvPr/>
        </p:nvPicPr>
        <p:blipFill>
          <a:blip r:embed="rId12" cstate="print"/>
          <a:srcRect/>
          <a:stretch>
            <a:fillRect/>
          </a:stretch>
        </p:blipFill>
        <p:spPr bwMode="auto">
          <a:xfrm>
            <a:off x="7497763" y="6437313"/>
            <a:ext cx="1258887" cy="192087"/>
          </a:xfrm>
          <a:prstGeom prst="rect">
            <a:avLst/>
          </a:prstGeom>
          <a:noFill/>
          <a:ln w="9525">
            <a:noFill/>
            <a:miter lim="800000"/>
            <a:headEnd/>
            <a:tailEnd/>
          </a:ln>
        </p:spPr>
      </p:pic>
      <p:sp>
        <p:nvSpPr>
          <p:cNvPr id="14" name="TextBox 13"/>
          <p:cNvSpPr txBox="1"/>
          <p:nvPr/>
        </p:nvSpPr>
        <p:spPr>
          <a:xfrm>
            <a:off x="357188" y="6400800"/>
            <a:ext cx="1014412" cy="365125"/>
          </a:xfrm>
          <a:prstGeom prst="rect">
            <a:avLst/>
          </a:prstGeom>
          <a:noFill/>
        </p:spPr>
        <p:txBody>
          <a:bodyPr anchor="ctr"/>
          <a:lstStyle/>
          <a:p>
            <a:pPr defTabSz="457200">
              <a:defRPr/>
            </a:pPr>
            <a:fld id="{D0BA1F1C-67BF-5C4A-9165-8621CFBAC045}" type="datetime1">
              <a:rPr lang="en-US" sz="1000" b="1">
                <a:solidFill>
                  <a:srgbClr val="6B6F71"/>
                </a:solidFill>
              </a:rPr>
              <a:pPr defTabSz="457200">
                <a:defRPr/>
              </a:pPr>
              <a:t>10/3/2013</a:t>
            </a:fld>
            <a:endParaRPr lang="en-US" sz="1000" b="1" dirty="0">
              <a:solidFill>
                <a:srgbClr val="6B6F71"/>
              </a:solidFill>
            </a:endParaRPr>
          </a:p>
        </p:txBody>
      </p:sp>
      <p:sp>
        <p:nvSpPr>
          <p:cNvPr id="15" name="TextBox 14"/>
          <p:cNvSpPr txBox="1"/>
          <p:nvPr/>
        </p:nvSpPr>
        <p:spPr>
          <a:xfrm>
            <a:off x="1371600" y="6400800"/>
            <a:ext cx="2895600" cy="365125"/>
          </a:xfrm>
          <a:prstGeom prst="rect">
            <a:avLst/>
          </a:prstGeom>
          <a:noFill/>
        </p:spPr>
        <p:txBody>
          <a:bodyPr anchor="ctr"/>
          <a:lstStyle/>
          <a:p>
            <a:pPr defTabSz="457200" fontAlgn="base">
              <a:spcBef>
                <a:spcPct val="0"/>
              </a:spcBef>
              <a:spcAft>
                <a:spcPct val="0"/>
              </a:spcAft>
            </a:pPr>
            <a:r>
              <a:rPr lang="en-US" sz="1000" b="1" dirty="0" smtClean="0">
                <a:solidFill>
                  <a:srgbClr val="6B6F71"/>
                </a:solidFill>
              </a:rPr>
              <a:t>BBCon 2012 Review</a:t>
            </a:r>
            <a:endParaRPr lang="en-US" sz="1000" b="1" dirty="0">
              <a:solidFill>
                <a:srgbClr val="6B6F71"/>
              </a:solidFill>
            </a:endParaRPr>
          </a:p>
        </p:txBody>
      </p:sp>
      <p:sp>
        <p:nvSpPr>
          <p:cNvPr id="16" name="TextBox 15"/>
          <p:cNvSpPr txBox="1"/>
          <p:nvPr/>
        </p:nvSpPr>
        <p:spPr>
          <a:xfrm>
            <a:off x="4343400" y="6400800"/>
            <a:ext cx="457200" cy="369888"/>
          </a:xfrm>
          <a:prstGeom prst="rect">
            <a:avLst/>
          </a:prstGeom>
          <a:noFill/>
        </p:spPr>
        <p:txBody>
          <a:bodyPr anchor="ctr"/>
          <a:lstStyle/>
          <a:p>
            <a:pPr algn="ctr" defTabSz="457200">
              <a:defRPr/>
            </a:pPr>
            <a:fld id="{A172DAD9-D5E9-460C-87EF-8DBD94D7388D}" type="slidenum">
              <a:rPr lang="en-US" sz="1000" b="1">
                <a:solidFill>
                  <a:srgbClr val="6B6F71"/>
                </a:solidFill>
              </a:rPr>
              <a:pPr algn="ctr" defTabSz="457200">
                <a:defRPr/>
              </a:pPr>
              <a:t>‹#›</a:t>
            </a:fld>
            <a:endParaRPr lang="en-US" sz="1000" b="1" dirty="0">
              <a:solidFill>
                <a:srgbClr val="6B6F71"/>
              </a:solidFill>
            </a:endParaRPr>
          </a:p>
        </p:txBody>
      </p:sp>
    </p:spTree>
    <p:extLst>
      <p:ext uri="{BB962C8B-B14F-4D97-AF65-F5344CB8AC3E}">
        <p14:creationId xmlns="" xmlns:p14="http://schemas.microsoft.com/office/powerpoint/2010/main" val="289701773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Lst>
  <p:transition>
    <p:fade/>
  </p:transition>
  <p:hf hdr="0"/>
  <p:txStyles>
    <p:titleStyle>
      <a:lvl1pPr algn="l" defTabSz="457200" rtl="0" eaLnBrk="1" fontAlgn="base" hangingPunct="1">
        <a:spcBef>
          <a:spcPct val="0"/>
        </a:spcBef>
        <a:spcAft>
          <a:spcPct val="0"/>
        </a:spcAft>
        <a:defRPr sz="2600" b="1" kern="1200" cap="all" spc="300">
          <a:solidFill>
            <a:srgbClr val="5BAC35"/>
          </a:solidFill>
          <a:latin typeface="Arial Narrow"/>
          <a:ea typeface="+mj-ea"/>
          <a:cs typeface="Arial Narrow"/>
        </a:defRPr>
      </a:lvl1pPr>
      <a:lvl2pPr algn="l" defTabSz="457200" rtl="0" eaLnBrk="1" fontAlgn="base" hangingPunct="1">
        <a:spcBef>
          <a:spcPct val="0"/>
        </a:spcBef>
        <a:spcAft>
          <a:spcPct val="0"/>
        </a:spcAft>
        <a:defRPr sz="2600" b="1">
          <a:solidFill>
            <a:srgbClr val="5BAC35"/>
          </a:solidFill>
          <a:latin typeface="Arial Narrow" pitchFamily="34" charset="0"/>
        </a:defRPr>
      </a:lvl2pPr>
      <a:lvl3pPr algn="l" defTabSz="457200" rtl="0" eaLnBrk="1" fontAlgn="base" hangingPunct="1">
        <a:spcBef>
          <a:spcPct val="0"/>
        </a:spcBef>
        <a:spcAft>
          <a:spcPct val="0"/>
        </a:spcAft>
        <a:defRPr sz="2600" b="1">
          <a:solidFill>
            <a:srgbClr val="5BAC35"/>
          </a:solidFill>
          <a:latin typeface="Arial Narrow" pitchFamily="34" charset="0"/>
        </a:defRPr>
      </a:lvl3pPr>
      <a:lvl4pPr algn="l" defTabSz="457200" rtl="0" eaLnBrk="1" fontAlgn="base" hangingPunct="1">
        <a:spcBef>
          <a:spcPct val="0"/>
        </a:spcBef>
        <a:spcAft>
          <a:spcPct val="0"/>
        </a:spcAft>
        <a:defRPr sz="2600" b="1">
          <a:solidFill>
            <a:srgbClr val="5BAC35"/>
          </a:solidFill>
          <a:latin typeface="Arial Narrow" pitchFamily="34" charset="0"/>
        </a:defRPr>
      </a:lvl4pPr>
      <a:lvl5pPr algn="l" defTabSz="457200" rtl="0" eaLnBrk="1" fontAlgn="base" hangingPunct="1">
        <a:spcBef>
          <a:spcPct val="0"/>
        </a:spcBef>
        <a:spcAft>
          <a:spcPct val="0"/>
        </a:spcAft>
        <a:defRPr sz="2600" b="1">
          <a:solidFill>
            <a:srgbClr val="5BAC35"/>
          </a:solidFill>
          <a:latin typeface="Arial Narrow" pitchFamily="34" charset="0"/>
        </a:defRPr>
      </a:lvl5pPr>
      <a:lvl6pPr marL="457200" algn="l" defTabSz="457200" rtl="0" eaLnBrk="1" fontAlgn="base" hangingPunct="1">
        <a:spcBef>
          <a:spcPct val="0"/>
        </a:spcBef>
        <a:spcAft>
          <a:spcPct val="0"/>
        </a:spcAft>
        <a:defRPr sz="2600" b="1">
          <a:solidFill>
            <a:srgbClr val="5BAC35"/>
          </a:solidFill>
          <a:latin typeface="Arial Narrow" pitchFamily="34" charset="0"/>
        </a:defRPr>
      </a:lvl6pPr>
      <a:lvl7pPr marL="914400" algn="l" defTabSz="457200" rtl="0" eaLnBrk="1" fontAlgn="base" hangingPunct="1">
        <a:spcBef>
          <a:spcPct val="0"/>
        </a:spcBef>
        <a:spcAft>
          <a:spcPct val="0"/>
        </a:spcAft>
        <a:defRPr sz="2600" b="1">
          <a:solidFill>
            <a:srgbClr val="5BAC35"/>
          </a:solidFill>
          <a:latin typeface="Arial Narrow" pitchFamily="34" charset="0"/>
        </a:defRPr>
      </a:lvl7pPr>
      <a:lvl8pPr marL="1371600" algn="l" defTabSz="457200" rtl="0" eaLnBrk="1" fontAlgn="base" hangingPunct="1">
        <a:spcBef>
          <a:spcPct val="0"/>
        </a:spcBef>
        <a:spcAft>
          <a:spcPct val="0"/>
        </a:spcAft>
        <a:defRPr sz="2600" b="1">
          <a:solidFill>
            <a:srgbClr val="5BAC35"/>
          </a:solidFill>
          <a:latin typeface="Arial Narrow" pitchFamily="34" charset="0"/>
        </a:defRPr>
      </a:lvl8pPr>
      <a:lvl9pPr marL="1828800" algn="l" defTabSz="457200" rtl="0" eaLnBrk="1" fontAlgn="base" hangingPunct="1">
        <a:spcBef>
          <a:spcPct val="0"/>
        </a:spcBef>
        <a:spcAft>
          <a:spcPct val="0"/>
        </a:spcAft>
        <a:defRPr sz="2600" b="1">
          <a:solidFill>
            <a:srgbClr val="5BAC35"/>
          </a:solidFill>
          <a:latin typeface="Arial Narrow" pitchFamily="34" charset="0"/>
        </a:defRPr>
      </a:lvl9pPr>
    </p:titleStyle>
    <p:bodyStyle>
      <a:lvl1pPr marL="182563" indent="-182563" algn="l" defTabSz="457200" rtl="0" eaLnBrk="1" fontAlgn="base" hangingPunct="1">
        <a:spcBef>
          <a:spcPct val="20000"/>
        </a:spcBef>
        <a:spcAft>
          <a:spcPct val="0"/>
        </a:spcAft>
        <a:buFont typeface="Arial" charset="0"/>
        <a:buChar char="•"/>
        <a:defRPr kern="1200">
          <a:solidFill>
            <a:srgbClr val="6B6F71"/>
          </a:solidFill>
          <a:latin typeface="Arial"/>
          <a:ea typeface="+mn-ea"/>
          <a:cs typeface="Arial"/>
        </a:defRPr>
      </a:lvl1pPr>
      <a:lvl2pPr marL="419100" indent="-219075" algn="l" defTabSz="457200" rtl="0" eaLnBrk="1" fontAlgn="base" hangingPunct="1">
        <a:spcBef>
          <a:spcPct val="20000"/>
        </a:spcBef>
        <a:spcAft>
          <a:spcPct val="0"/>
        </a:spcAft>
        <a:buFont typeface="Lucida Grande"/>
        <a:buChar char="-"/>
        <a:defRPr sz="1600" kern="1200">
          <a:solidFill>
            <a:srgbClr val="6B6F71"/>
          </a:solidFill>
          <a:latin typeface="Arial"/>
          <a:ea typeface="+mn-ea"/>
          <a:cs typeface="Arial"/>
        </a:defRPr>
      </a:lvl2pPr>
      <a:lvl3pPr marL="630238" indent="-182563" algn="l" defTabSz="457200" rtl="0" eaLnBrk="1" fontAlgn="base" hangingPunct="1">
        <a:spcBef>
          <a:spcPct val="20000"/>
        </a:spcBef>
        <a:spcAft>
          <a:spcPct val="0"/>
        </a:spcAft>
        <a:buFont typeface="Arial" charset="0"/>
        <a:buChar char="•"/>
        <a:defRPr sz="1600" kern="1200">
          <a:solidFill>
            <a:srgbClr val="6B6F71"/>
          </a:solidFill>
          <a:latin typeface="Arial"/>
          <a:ea typeface="+mn-ea"/>
          <a:cs typeface="Arial"/>
        </a:defRPr>
      </a:lvl3pPr>
      <a:lvl4pPr marL="868363" indent="-219075" algn="l" defTabSz="457200" rtl="0" eaLnBrk="1" fontAlgn="base" hangingPunct="1">
        <a:spcBef>
          <a:spcPct val="20000"/>
        </a:spcBef>
        <a:spcAft>
          <a:spcPct val="0"/>
        </a:spcAft>
        <a:buSzPct val="100000"/>
        <a:buFont typeface="Lucida Grande"/>
        <a:buChar char="–"/>
        <a:defRPr sz="1600" kern="1200">
          <a:solidFill>
            <a:srgbClr val="6B6F71"/>
          </a:solidFill>
          <a:latin typeface="Arial"/>
          <a:ea typeface="+mn-ea"/>
          <a:cs typeface="Arial"/>
        </a:defRPr>
      </a:lvl4pPr>
      <a:lvl5pPr marL="1060450" indent="-182563" algn="l" defTabSz="457200" rtl="0" eaLnBrk="1" fontAlgn="base" hangingPunct="1">
        <a:spcBef>
          <a:spcPct val="20000"/>
        </a:spcBef>
        <a:spcAft>
          <a:spcPct val="0"/>
        </a:spcAft>
        <a:buFont typeface="Arial" charset="0"/>
        <a:buChar char="•"/>
        <a:defRPr sz="1600" kern="1200">
          <a:solidFill>
            <a:srgbClr val="6B6F7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1375" y="1116013"/>
            <a:ext cx="7507288" cy="746125"/>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11267" name="Text Placeholder 2"/>
          <p:cNvSpPr>
            <a:spLocks noGrp="1"/>
          </p:cNvSpPr>
          <p:nvPr>
            <p:ph type="body" idx="1"/>
          </p:nvPr>
        </p:nvSpPr>
        <p:spPr bwMode="auto">
          <a:xfrm>
            <a:off x="841375" y="1874838"/>
            <a:ext cx="7507288" cy="427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6" descr="bb_spectrum_ppt_crop.jpg"/>
          <p:cNvPicPr>
            <a:picLocks noChangeAspect="1"/>
          </p:cNvPicPr>
          <p:nvPr/>
        </p:nvPicPr>
        <p:blipFill>
          <a:blip r:embed="rId11"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9"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270" name="Picture 9" descr="bb_logo_notag.png"/>
          <p:cNvPicPr>
            <a:picLocks noChangeAspect="1"/>
          </p:cNvPicPr>
          <p:nvPr/>
        </p:nvPicPr>
        <p:blipFill>
          <a:blip r:embed="rId12" cstate="print"/>
          <a:srcRect/>
          <a:stretch>
            <a:fillRect/>
          </a:stretch>
        </p:blipFill>
        <p:spPr bwMode="auto">
          <a:xfrm>
            <a:off x="7497763" y="6437313"/>
            <a:ext cx="1258887" cy="192087"/>
          </a:xfrm>
          <a:prstGeom prst="rect">
            <a:avLst/>
          </a:prstGeom>
          <a:noFill/>
          <a:ln w="9525">
            <a:noFill/>
            <a:miter lim="800000"/>
            <a:headEnd/>
            <a:tailEnd/>
          </a:ln>
        </p:spPr>
      </p:pic>
      <p:sp>
        <p:nvSpPr>
          <p:cNvPr id="14"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rPr>
              <a:pPr fontAlgn="auto">
                <a:spcBef>
                  <a:spcPts val="0"/>
                </a:spcBef>
                <a:spcAft>
                  <a:spcPts val="0"/>
                </a:spcAft>
                <a:defRPr/>
              </a:pPr>
              <a:t>10/3/2013</a:t>
            </a:fld>
            <a:endParaRPr lang="en-US" sz="1000" b="1" dirty="0">
              <a:solidFill>
                <a:srgbClr val="6B6F71"/>
              </a:solidFill>
              <a:latin typeface="+mn-lt"/>
            </a:endParaRPr>
          </a:p>
        </p:txBody>
      </p:sp>
      <p:sp>
        <p:nvSpPr>
          <p:cNvPr id="15" name="TextBox 14"/>
          <p:cNvSpPr txBox="1"/>
          <p:nvPr/>
        </p:nvSpPr>
        <p:spPr>
          <a:xfrm>
            <a:off x="1371600" y="6400800"/>
            <a:ext cx="2895600" cy="365125"/>
          </a:xfrm>
          <a:prstGeom prst="rect">
            <a:avLst/>
          </a:prstGeom>
          <a:noFill/>
        </p:spPr>
        <p:txBody>
          <a:bodyPr anchor="ctr"/>
          <a:lstStyle/>
          <a:p>
            <a:r>
              <a:rPr lang="en-US" sz="1000" b="1" dirty="0">
                <a:solidFill>
                  <a:srgbClr val="6B6F71"/>
                </a:solidFill>
              </a:rPr>
              <a:t>Blackbaud Confidential</a:t>
            </a:r>
          </a:p>
        </p:txBody>
      </p:sp>
      <p:sp>
        <p:nvSpPr>
          <p:cNvPr id="16"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098C30A1-8A5E-487E-8AB6-47EEADED2FAD}" type="slidenum">
              <a:rPr lang="en-US" sz="1000" b="1">
                <a:solidFill>
                  <a:srgbClr val="6B6F71"/>
                </a:solidFill>
                <a:latin typeface="+mn-lt"/>
              </a:rPr>
              <a:pPr algn="ctr" fontAlgn="auto">
                <a:spcBef>
                  <a:spcPts val="0"/>
                </a:spcBef>
                <a:spcAft>
                  <a:spcPts val="0"/>
                </a:spcAft>
                <a:defRPr/>
              </a:pPr>
              <a:t>‹#›</a:t>
            </a:fld>
            <a:endParaRPr lang="en-US" sz="1000" b="1" dirty="0">
              <a:solidFill>
                <a:srgbClr val="6B6F71"/>
              </a:solidFill>
              <a:latin typeface="+mn-lt"/>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ransition>
    <p:fade/>
  </p:transition>
  <p:hf hdr="0"/>
  <p:txStyles>
    <p:titleStyle>
      <a:lvl1pPr algn="l" defTabSz="457200" rtl="0" eaLnBrk="1" fontAlgn="base" hangingPunct="1">
        <a:spcBef>
          <a:spcPct val="0"/>
        </a:spcBef>
        <a:spcAft>
          <a:spcPct val="0"/>
        </a:spcAft>
        <a:defRPr sz="2600" b="1" kern="1200" cap="all" spc="300">
          <a:solidFill>
            <a:srgbClr val="5BAC35"/>
          </a:solidFill>
          <a:latin typeface="Arial Narrow"/>
          <a:ea typeface="+mj-ea"/>
          <a:cs typeface="Arial Narrow"/>
        </a:defRPr>
      </a:lvl1pPr>
      <a:lvl2pPr algn="l" defTabSz="457200" rtl="0" eaLnBrk="1" fontAlgn="base" hangingPunct="1">
        <a:spcBef>
          <a:spcPct val="0"/>
        </a:spcBef>
        <a:spcAft>
          <a:spcPct val="0"/>
        </a:spcAft>
        <a:defRPr sz="2600" b="1">
          <a:solidFill>
            <a:srgbClr val="5BAC35"/>
          </a:solidFill>
          <a:latin typeface="Arial Narrow" pitchFamily="34" charset="0"/>
        </a:defRPr>
      </a:lvl2pPr>
      <a:lvl3pPr algn="l" defTabSz="457200" rtl="0" eaLnBrk="1" fontAlgn="base" hangingPunct="1">
        <a:spcBef>
          <a:spcPct val="0"/>
        </a:spcBef>
        <a:spcAft>
          <a:spcPct val="0"/>
        </a:spcAft>
        <a:defRPr sz="2600" b="1">
          <a:solidFill>
            <a:srgbClr val="5BAC35"/>
          </a:solidFill>
          <a:latin typeface="Arial Narrow" pitchFamily="34" charset="0"/>
        </a:defRPr>
      </a:lvl3pPr>
      <a:lvl4pPr algn="l" defTabSz="457200" rtl="0" eaLnBrk="1" fontAlgn="base" hangingPunct="1">
        <a:spcBef>
          <a:spcPct val="0"/>
        </a:spcBef>
        <a:spcAft>
          <a:spcPct val="0"/>
        </a:spcAft>
        <a:defRPr sz="2600" b="1">
          <a:solidFill>
            <a:srgbClr val="5BAC35"/>
          </a:solidFill>
          <a:latin typeface="Arial Narrow" pitchFamily="34" charset="0"/>
        </a:defRPr>
      </a:lvl4pPr>
      <a:lvl5pPr algn="l" defTabSz="457200" rtl="0" eaLnBrk="1" fontAlgn="base" hangingPunct="1">
        <a:spcBef>
          <a:spcPct val="0"/>
        </a:spcBef>
        <a:spcAft>
          <a:spcPct val="0"/>
        </a:spcAft>
        <a:defRPr sz="2600" b="1">
          <a:solidFill>
            <a:srgbClr val="5BAC35"/>
          </a:solidFill>
          <a:latin typeface="Arial Narrow" pitchFamily="34" charset="0"/>
        </a:defRPr>
      </a:lvl5pPr>
      <a:lvl6pPr marL="457200" algn="l" defTabSz="457200" rtl="0" eaLnBrk="1" fontAlgn="base" hangingPunct="1">
        <a:spcBef>
          <a:spcPct val="0"/>
        </a:spcBef>
        <a:spcAft>
          <a:spcPct val="0"/>
        </a:spcAft>
        <a:defRPr sz="2600" b="1">
          <a:solidFill>
            <a:srgbClr val="5BAC35"/>
          </a:solidFill>
          <a:latin typeface="Arial Narrow" pitchFamily="34" charset="0"/>
        </a:defRPr>
      </a:lvl6pPr>
      <a:lvl7pPr marL="914400" algn="l" defTabSz="457200" rtl="0" eaLnBrk="1" fontAlgn="base" hangingPunct="1">
        <a:spcBef>
          <a:spcPct val="0"/>
        </a:spcBef>
        <a:spcAft>
          <a:spcPct val="0"/>
        </a:spcAft>
        <a:defRPr sz="2600" b="1">
          <a:solidFill>
            <a:srgbClr val="5BAC35"/>
          </a:solidFill>
          <a:latin typeface="Arial Narrow" pitchFamily="34" charset="0"/>
        </a:defRPr>
      </a:lvl7pPr>
      <a:lvl8pPr marL="1371600" algn="l" defTabSz="457200" rtl="0" eaLnBrk="1" fontAlgn="base" hangingPunct="1">
        <a:spcBef>
          <a:spcPct val="0"/>
        </a:spcBef>
        <a:spcAft>
          <a:spcPct val="0"/>
        </a:spcAft>
        <a:defRPr sz="2600" b="1">
          <a:solidFill>
            <a:srgbClr val="5BAC35"/>
          </a:solidFill>
          <a:latin typeface="Arial Narrow" pitchFamily="34" charset="0"/>
        </a:defRPr>
      </a:lvl8pPr>
      <a:lvl9pPr marL="1828800" algn="l" defTabSz="457200" rtl="0" eaLnBrk="1" fontAlgn="base" hangingPunct="1">
        <a:spcBef>
          <a:spcPct val="0"/>
        </a:spcBef>
        <a:spcAft>
          <a:spcPct val="0"/>
        </a:spcAft>
        <a:defRPr sz="2600" b="1">
          <a:solidFill>
            <a:srgbClr val="5BAC35"/>
          </a:solidFill>
          <a:latin typeface="Arial Narrow" pitchFamily="34" charset="0"/>
        </a:defRPr>
      </a:lvl9pPr>
    </p:titleStyle>
    <p:bodyStyle>
      <a:lvl1pPr marL="182563" indent="-182563" algn="l" defTabSz="457200" rtl="0" eaLnBrk="1" fontAlgn="base" hangingPunct="1">
        <a:spcBef>
          <a:spcPct val="20000"/>
        </a:spcBef>
        <a:spcAft>
          <a:spcPct val="0"/>
        </a:spcAft>
        <a:buFont typeface="Arial" charset="0"/>
        <a:buChar char="•"/>
        <a:defRPr kern="1200">
          <a:solidFill>
            <a:srgbClr val="6B6F71"/>
          </a:solidFill>
          <a:latin typeface="Arial"/>
          <a:ea typeface="+mn-ea"/>
          <a:cs typeface="Arial"/>
        </a:defRPr>
      </a:lvl1pPr>
      <a:lvl2pPr marL="419100" indent="-219075" algn="l" defTabSz="457200" rtl="0" eaLnBrk="1" fontAlgn="base" hangingPunct="1">
        <a:spcBef>
          <a:spcPct val="20000"/>
        </a:spcBef>
        <a:spcAft>
          <a:spcPct val="0"/>
        </a:spcAft>
        <a:buFont typeface="Lucida Grande"/>
        <a:buChar char="-"/>
        <a:defRPr sz="1600" kern="1200">
          <a:solidFill>
            <a:srgbClr val="6B6F71"/>
          </a:solidFill>
          <a:latin typeface="Arial"/>
          <a:ea typeface="+mn-ea"/>
          <a:cs typeface="Arial"/>
        </a:defRPr>
      </a:lvl2pPr>
      <a:lvl3pPr marL="630238" indent="-182563" algn="l" defTabSz="457200" rtl="0" eaLnBrk="1" fontAlgn="base" hangingPunct="1">
        <a:spcBef>
          <a:spcPct val="20000"/>
        </a:spcBef>
        <a:spcAft>
          <a:spcPct val="0"/>
        </a:spcAft>
        <a:buFont typeface="Arial" charset="0"/>
        <a:buChar char="•"/>
        <a:defRPr sz="1600" kern="1200">
          <a:solidFill>
            <a:srgbClr val="6B6F71"/>
          </a:solidFill>
          <a:latin typeface="Arial"/>
          <a:ea typeface="+mn-ea"/>
          <a:cs typeface="Arial"/>
        </a:defRPr>
      </a:lvl3pPr>
      <a:lvl4pPr marL="868363" indent="-219075" algn="l" defTabSz="457200" rtl="0" eaLnBrk="1" fontAlgn="base" hangingPunct="1">
        <a:spcBef>
          <a:spcPct val="20000"/>
        </a:spcBef>
        <a:spcAft>
          <a:spcPct val="0"/>
        </a:spcAft>
        <a:buSzPct val="100000"/>
        <a:buFont typeface="Lucida Grande"/>
        <a:buChar char="–"/>
        <a:defRPr sz="1600" kern="1200">
          <a:solidFill>
            <a:srgbClr val="6B6F71"/>
          </a:solidFill>
          <a:latin typeface="Arial"/>
          <a:ea typeface="+mn-ea"/>
          <a:cs typeface="Arial"/>
        </a:defRPr>
      </a:lvl4pPr>
      <a:lvl5pPr marL="1060450" indent="-182563" algn="l" defTabSz="457200" rtl="0" eaLnBrk="1" fontAlgn="base" hangingPunct="1">
        <a:spcBef>
          <a:spcPct val="20000"/>
        </a:spcBef>
        <a:spcAft>
          <a:spcPct val="0"/>
        </a:spcAft>
        <a:buFont typeface="Arial" charset="0"/>
        <a:buChar char="•"/>
        <a:defRPr sz="1600" kern="1200">
          <a:solidFill>
            <a:srgbClr val="6B6F7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5BAC35"/>
          </a:soli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841375" y="1116013"/>
            <a:ext cx="7507288" cy="746125"/>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21508" name="Text Placeholder 2"/>
          <p:cNvSpPr>
            <a:spLocks noGrp="1"/>
          </p:cNvSpPr>
          <p:nvPr>
            <p:ph type="body" idx="1"/>
          </p:nvPr>
        </p:nvSpPr>
        <p:spPr bwMode="auto">
          <a:xfrm>
            <a:off x="841375" y="1874838"/>
            <a:ext cx="7507288" cy="427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6" descr="bb_spectrum_ppt_crop.jpg"/>
          <p:cNvPicPr>
            <a:picLocks noChangeAspect="1"/>
          </p:cNvPicPr>
          <p:nvPr/>
        </p:nvPicPr>
        <p:blipFill>
          <a:blip r:embed="rId1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9"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1511" name="Picture 11" descr="bb_logo_notag_white.png"/>
          <p:cNvPicPr>
            <a:picLocks noChangeAspect="1"/>
          </p:cNvPicPr>
          <p:nvPr/>
        </p:nvPicPr>
        <p:blipFill>
          <a:blip r:embed="rId13" cstate="print"/>
          <a:srcRect/>
          <a:stretch>
            <a:fillRect/>
          </a:stretch>
        </p:blipFill>
        <p:spPr bwMode="auto">
          <a:xfrm>
            <a:off x="7497763" y="6437313"/>
            <a:ext cx="1258887" cy="192087"/>
          </a:xfrm>
          <a:prstGeom prst="rect">
            <a:avLst/>
          </a:prstGeom>
          <a:noFill/>
          <a:ln w="9525">
            <a:noFill/>
            <a:miter lim="800000"/>
            <a:headEnd/>
            <a:tailEnd/>
          </a:ln>
        </p:spPr>
      </p:pic>
      <p:sp>
        <p:nvSpPr>
          <p:cNvPr id="13" name="TextBox 12"/>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FFFFFF"/>
                </a:solidFill>
                <a:latin typeface="+mn-lt"/>
              </a:rPr>
              <a:pPr fontAlgn="auto">
                <a:spcBef>
                  <a:spcPts val="0"/>
                </a:spcBef>
                <a:spcAft>
                  <a:spcPts val="0"/>
                </a:spcAft>
                <a:defRPr/>
              </a:pPr>
              <a:t>10/3/2013</a:t>
            </a:fld>
            <a:endParaRPr lang="en-US" sz="1000" b="1" dirty="0">
              <a:solidFill>
                <a:srgbClr val="FFFFFF"/>
              </a:solidFill>
              <a:latin typeface="+mn-lt"/>
            </a:endParaRPr>
          </a:p>
        </p:txBody>
      </p:sp>
      <p:sp>
        <p:nvSpPr>
          <p:cNvPr id="14" name="TextBox 13"/>
          <p:cNvSpPr txBox="1"/>
          <p:nvPr/>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373C3F"/>
                </a:solidFill>
                <a:latin typeface="+mn-lt"/>
              </a:rPr>
              <a:t>Footer</a:t>
            </a:r>
          </a:p>
        </p:txBody>
      </p:sp>
      <p:sp>
        <p:nvSpPr>
          <p:cNvPr id="15" name="TextBox 14"/>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B1F6DF61-DF69-42AB-8522-D84D31436B9D}" type="slidenum">
              <a:rPr lang="en-US" sz="1000" b="1">
                <a:solidFill>
                  <a:srgbClr val="373C3F"/>
                </a:solidFill>
                <a:latin typeface="+mn-lt"/>
              </a:rPr>
              <a:pPr algn="ctr" fontAlgn="auto">
                <a:spcBef>
                  <a:spcPts val="0"/>
                </a:spcBef>
                <a:spcAft>
                  <a:spcPts val="0"/>
                </a:spcAft>
                <a:defRPr/>
              </a:pPr>
              <a:t>‹#›</a:t>
            </a:fld>
            <a:endParaRPr lang="en-US" sz="1000" b="1" dirty="0">
              <a:solidFill>
                <a:srgbClr val="373C3F"/>
              </a:solidFill>
              <a:latin typeface="+mn-lt"/>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ransition>
    <p:fade/>
  </p:transition>
  <p:hf hdr="0"/>
  <p:txStyles>
    <p:titleStyle>
      <a:lvl1pPr algn="l" defTabSz="457200" rtl="0" eaLnBrk="1" fontAlgn="base" hangingPunct="1">
        <a:spcBef>
          <a:spcPct val="0"/>
        </a:spcBef>
        <a:spcAft>
          <a:spcPct val="0"/>
        </a:spcAft>
        <a:defRPr sz="2600" b="1" kern="1200" cap="all" spc="300">
          <a:solidFill>
            <a:schemeClr val="bg1"/>
          </a:solidFill>
          <a:latin typeface="Arial Narrow"/>
          <a:ea typeface="+mj-ea"/>
          <a:cs typeface="Arial Narrow"/>
        </a:defRPr>
      </a:lvl1pPr>
      <a:lvl2pPr algn="l" defTabSz="457200" rtl="0" eaLnBrk="1" fontAlgn="base" hangingPunct="1">
        <a:spcBef>
          <a:spcPct val="0"/>
        </a:spcBef>
        <a:spcAft>
          <a:spcPct val="0"/>
        </a:spcAft>
        <a:defRPr sz="2600" b="1">
          <a:solidFill>
            <a:schemeClr val="bg1"/>
          </a:solidFill>
          <a:latin typeface="Arial Narrow" pitchFamily="34" charset="0"/>
        </a:defRPr>
      </a:lvl2pPr>
      <a:lvl3pPr algn="l" defTabSz="457200" rtl="0" eaLnBrk="1" fontAlgn="base" hangingPunct="1">
        <a:spcBef>
          <a:spcPct val="0"/>
        </a:spcBef>
        <a:spcAft>
          <a:spcPct val="0"/>
        </a:spcAft>
        <a:defRPr sz="2600" b="1">
          <a:solidFill>
            <a:schemeClr val="bg1"/>
          </a:solidFill>
          <a:latin typeface="Arial Narrow" pitchFamily="34" charset="0"/>
        </a:defRPr>
      </a:lvl3pPr>
      <a:lvl4pPr algn="l" defTabSz="457200" rtl="0" eaLnBrk="1" fontAlgn="base" hangingPunct="1">
        <a:spcBef>
          <a:spcPct val="0"/>
        </a:spcBef>
        <a:spcAft>
          <a:spcPct val="0"/>
        </a:spcAft>
        <a:defRPr sz="2600" b="1">
          <a:solidFill>
            <a:schemeClr val="bg1"/>
          </a:solidFill>
          <a:latin typeface="Arial Narrow" pitchFamily="34" charset="0"/>
        </a:defRPr>
      </a:lvl4pPr>
      <a:lvl5pPr algn="l" defTabSz="457200" rtl="0" eaLnBrk="1" fontAlgn="base" hangingPunct="1">
        <a:spcBef>
          <a:spcPct val="0"/>
        </a:spcBef>
        <a:spcAft>
          <a:spcPct val="0"/>
        </a:spcAft>
        <a:defRPr sz="2600" b="1">
          <a:solidFill>
            <a:schemeClr val="bg1"/>
          </a:solidFill>
          <a:latin typeface="Arial Narrow" pitchFamily="34" charset="0"/>
        </a:defRPr>
      </a:lvl5pPr>
      <a:lvl6pPr marL="457200" algn="l" defTabSz="457200" rtl="0" eaLnBrk="1" fontAlgn="base" hangingPunct="1">
        <a:spcBef>
          <a:spcPct val="0"/>
        </a:spcBef>
        <a:spcAft>
          <a:spcPct val="0"/>
        </a:spcAft>
        <a:defRPr sz="2600" b="1">
          <a:solidFill>
            <a:schemeClr val="bg1"/>
          </a:solidFill>
          <a:latin typeface="Arial Narrow" pitchFamily="34" charset="0"/>
        </a:defRPr>
      </a:lvl6pPr>
      <a:lvl7pPr marL="914400" algn="l" defTabSz="457200" rtl="0" eaLnBrk="1" fontAlgn="base" hangingPunct="1">
        <a:spcBef>
          <a:spcPct val="0"/>
        </a:spcBef>
        <a:spcAft>
          <a:spcPct val="0"/>
        </a:spcAft>
        <a:defRPr sz="2600" b="1">
          <a:solidFill>
            <a:schemeClr val="bg1"/>
          </a:solidFill>
          <a:latin typeface="Arial Narrow" pitchFamily="34" charset="0"/>
        </a:defRPr>
      </a:lvl7pPr>
      <a:lvl8pPr marL="1371600" algn="l" defTabSz="457200" rtl="0" eaLnBrk="1" fontAlgn="base" hangingPunct="1">
        <a:spcBef>
          <a:spcPct val="0"/>
        </a:spcBef>
        <a:spcAft>
          <a:spcPct val="0"/>
        </a:spcAft>
        <a:defRPr sz="2600" b="1">
          <a:solidFill>
            <a:schemeClr val="bg1"/>
          </a:solidFill>
          <a:latin typeface="Arial Narrow" pitchFamily="34" charset="0"/>
        </a:defRPr>
      </a:lvl8pPr>
      <a:lvl9pPr marL="1828800" algn="l" defTabSz="457200" rtl="0" eaLnBrk="1" fontAlgn="base" hangingPunct="1">
        <a:spcBef>
          <a:spcPct val="0"/>
        </a:spcBef>
        <a:spcAft>
          <a:spcPct val="0"/>
        </a:spcAft>
        <a:defRPr sz="2600" b="1">
          <a:solidFill>
            <a:schemeClr val="bg1"/>
          </a:solidFill>
          <a:latin typeface="Arial Narrow" pitchFamily="34" charset="0"/>
        </a:defRPr>
      </a:lvl9pPr>
    </p:titleStyle>
    <p:bodyStyle>
      <a:lvl1pPr marL="182563" indent="-182563" algn="l" defTabSz="457200" rtl="0" eaLnBrk="1" fontAlgn="base" hangingPunct="1">
        <a:spcBef>
          <a:spcPct val="20000"/>
        </a:spcBef>
        <a:spcAft>
          <a:spcPct val="0"/>
        </a:spcAft>
        <a:buFont typeface="Arial" charset="0"/>
        <a:buChar char="•"/>
        <a:defRPr kern="1200">
          <a:solidFill>
            <a:srgbClr val="FFFFFF"/>
          </a:solidFill>
          <a:latin typeface="Arial"/>
          <a:ea typeface="+mn-ea"/>
          <a:cs typeface="Arial"/>
        </a:defRPr>
      </a:lvl1pPr>
      <a:lvl2pPr marL="419100" indent="-219075" algn="l" defTabSz="457200" rtl="0" eaLnBrk="1" fontAlgn="base" hangingPunct="1">
        <a:spcBef>
          <a:spcPct val="20000"/>
        </a:spcBef>
        <a:spcAft>
          <a:spcPct val="0"/>
        </a:spcAft>
        <a:buFont typeface="Lucida Grande"/>
        <a:buChar char="-"/>
        <a:defRPr sz="1600" kern="1200">
          <a:solidFill>
            <a:srgbClr val="FFFFFF"/>
          </a:solidFill>
          <a:latin typeface="Arial"/>
          <a:ea typeface="+mn-ea"/>
          <a:cs typeface="Arial"/>
        </a:defRPr>
      </a:lvl2pPr>
      <a:lvl3pPr marL="630238" indent="-182563" algn="l" defTabSz="457200" rtl="0" eaLnBrk="1" fontAlgn="base" hangingPunct="1">
        <a:spcBef>
          <a:spcPct val="20000"/>
        </a:spcBef>
        <a:spcAft>
          <a:spcPct val="0"/>
        </a:spcAft>
        <a:buFont typeface="Arial" charset="0"/>
        <a:buChar char="•"/>
        <a:defRPr sz="1600" kern="1200">
          <a:solidFill>
            <a:srgbClr val="FFFFFF"/>
          </a:solidFill>
          <a:latin typeface="Arial"/>
          <a:ea typeface="+mn-ea"/>
          <a:cs typeface="Arial"/>
        </a:defRPr>
      </a:lvl3pPr>
      <a:lvl4pPr marL="868363" indent="-219075" algn="l" defTabSz="457200" rtl="0" eaLnBrk="1" fontAlgn="base" hangingPunct="1">
        <a:spcBef>
          <a:spcPct val="20000"/>
        </a:spcBef>
        <a:spcAft>
          <a:spcPct val="0"/>
        </a:spcAft>
        <a:buSzPct val="100000"/>
        <a:buFont typeface="Lucida Grande"/>
        <a:buChar char="–"/>
        <a:defRPr sz="1600" kern="1200">
          <a:solidFill>
            <a:srgbClr val="FFFFFF"/>
          </a:solidFill>
          <a:latin typeface="Arial"/>
          <a:ea typeface="+mn-ea"/>
          <a:cs typeface="Arial"/>
        </a:defRPr>
      </a:lvl4pPr>
      <a:lvl5pPr marL="1060450" indent="-182563" algn="l" defTabSz="457200" rtl="0" eaLnBrk="1" fontAlgn="base" hangingPunct="1">
        <a:spcBef>
          <a:spcPct val="20000"/>
        </a:spcBef>
        <a:spcAft>
          <a:spcPct val="0"/>
        </a:spcAft>
        <a:buFont typeface="Arial" charset="0"/>
        <a:buChar char="•"/>
        <a:defRPr sz="16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373C3F"/>
          </a:soli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841375" y="1116013"/>
            <a:ext cx="7507288" cy="746125"/>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1748" name="Text Placeholder 2"/>
          <p:cNvSpPr>
            <a:spLocks noGrp="1"/>
          </p:cNvSpPr>
          <p:nvPr>
            <p:ph type="body" idx="1"/>
          </p:nvPr>
        </p:nvSpPr>
        <p:spPr bwMode="auto">
          <a:xfrm>
            <a:off x="841375" y="1874838"/>
            <a:ext cx="7507288" cy="427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6" descr="bb_spectrum_ppt_crop.jpg"/>
          <p:cNvPicPr>
            <a:picLocks noChangeAspect="1"/>
          </p:cNvPicPr>
          <p:nvPr/>
        </p:nvPicPr>
        <p:blipFill>
          <a:blip r:embed="rId12" cstate="print"/>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9" name="Straight Connector 8"/>
          <p:cNvCxnSpPr/>
          <p:nvPr/>
        </p:nvCxnSpPr>
        <p:spPr>
          <a:xfrm>
            <a:off x="-109538" y="6346825"/>
            <a:ext cx="9398001" cy="1588"/>
          </a:xfrm>
          <a:prstGeom prst="line">
            <a:avLst/>
          </a:prstGeom>
          <a:ln w="12700" cap="rnd" cmpd="sng" algn="ctr">
            <a:solidFill>
              <a:schemeClr val="bg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1751" name="Picture 11" descr="bb_logo_notag_white.png"/>
          <p:cNvPicPr>
            <a:picLocks noChangeAspect="1"/>
          </p:cNvPicPr>
          <p:nvPr/>
        </p:nvPicPr>
        <p:blipFill>
          <a:blip r:embed="rId13" cstate="print"/>
          <a:srcRect/>
          <a:stretch>
            <a:fillRect/>
          </a:stretch>
        </p:blipFill>
        <p:spPr bwMode="auto">
          <a:xfrm>
            <a:off x="7497763" y="6437313"/>
            <a:ext cx="1258887" cy="192087"/>
          </a:xfrm>
          <a:prstGeom prst="rect">
            <a:avLst/>
          </a:prstGeom>
          <a:noFill/>
          <a:ln w="9525">
            <a:noFill/>
            <a:miter lim="800000"/>
            <a:headEnd/>
            <a:tailEnd/>
          </a:ln>
        </p:spPr>
      </p:pic>
      <p:sp>
        <p:nvSpPr>
          <p:cNvPr id="13" name="TextBox 12"/>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chemeClr val="bg1"/>
                </a:solidFill>
                <a:latin typeface="+mn-lt"/>
              </a:rPr>
              <a:pPr fontAlgn="auto">
                <a:spcBef>
                  <a:spcPts val="0"/>
                </a:spcBef>
                <a:spcAft>
                  <a:spcPts val="0"/>
                </a:spcAft>
                <a:defRPr/>
              </a:pPr>
              <a:t>10/3/2013</a:t>
            </a:fld>
            <a:endParaRPr lang="en-US" sz="1000" b="1" dirty="0">
              <a:solidFill>
                <a:schemeClr val="bg1"/>
              </a:solidFill>
              <a:latin typeface="+mn-lt"/>
            </a:endParaRPr>
          </a:p>
        </p:txBody>
      </p:sp>
      <p:sp>
        <p:nvSpPr>
          <p:cNvPr id="14" name="TextBox 13"/>
          <p:cNvSpPr txBox="1"/>
          <p:nvPr/>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FFFFFF"/>
                </a:solidFill>
                <a:latin typeface="+mn-lt"/>
              </a:rPr>
              <a:t>Footer</a:t>
            </a:r>
          </a:p>
        </p:txBody>
      </p:sp>
      <p:sp>
        <p:nvSpPr>
          <p:cNvPr id="15" name="TextBox 14"/>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CBA9BE34-7B2B-4466-B89A-894431ED237A}" type="slidenum">
              <a:rPr lang="en-US" sz="1000" b="1">
                <a:solidFill>
                  <a:srgbClr val="FFFFFF"/>
                </a:solidFill>
                <a:latin typeface="+mn-lt"/>
              </a:rPr>
              <a:pPr algn="ctr" fontAlgn="auto">
                <a:spcBef>
                  <a:spcPts val="0"/>
                </a:spcBef>
                <a:spcAft>
                  <a:spcPts val="0"/>
                </a:spcAft>
                <a:defRPr/>
              </a:pPr>
              <a:t>‹#›</a:t>
            </a:fld>
            <a:endParaRPr lang="en-US" sz="1000" b="1" dirty="0">
              <a:solidFill>
                <a:srgbClr val="FFFFFF"/>
              </a:solidFill>
              <a:latin typeface="+mn-lt"/>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ransition>
    <p:fade/>
  </p:transition>
  <p:hf hdr="0"/>
  <p:txStyles>
    <p:titleStyle>
      <a:lvl1pPr algn="l" defTabSz="457200" rtl="0" eaLnBrk="1" fontAlgn="base" hangingPunct="1">
        <a:spcBef>
          <a:spcPct val="0"/>
        </a:spcBef>
        <a:spcAft>
          <a:spcPct val="0"/>
        </a:spcAft>
        <a:defRPr sz="2600" b="1" kern="1200" cap="all" spc="300">
          <a:solidFill>
            <a:srgbClr val="5BAC35"/>
          </a:solidFill>
          <a:latin typeface="Arial Narrow"/>
          <a:ea typeface="+mj-ea"/>
          <a:cs typeface="Arial Narrow"/>
        </a:defRPr>
      </a:lvl1pPr>
      <a:lvl2pPr algn="l" defTabSz="457200" rtl="0" eaLnBrk="1" fontAlgn="base" hangingPunct="1">
        <a:spcBef>
          <a:spcPct val="0"/>
        </a:spcBef>
        <a:spcAft>
          <a:spcPct val="0"/>
        </a:spcAft>
        <a:defRPr sz="2600" b="1">
          <a:solidFill>
            <a:srgbClr val="5BAC35"/>
          </a:solidFill>
          <a:latin typeface="Arial Narrow" pitchFamily="34" charset="0"/>
        </a:defRPr>
      </a:lvl2pPr>
      <a:lvl3pPr algn="l" defTabSz="457200" rtl="0" eaLnBrk="1" fontAlgn="base" hangingPunct="1">
        <a:spcBef>
          <a:spcPct val="0"/>
        </a:spcBef>
        <a:spcAft>
          <a:spcPct val="0"/>
        </a:spcAft>
        <a:defRPr sz="2600" b="1">
          <a:solidFill>
            <a:srgbClr val="5BAC35"/>
          </a:solidFill>
          <a:latin typeface="Arial Narrow" pitchFamily="34" charset="0"/>
        </a:defRPr>
      </a:lvl3pPr>
      <a:lvl4pPr algn="l" defTabSz="457200" rtl="0" eaLnBrk="1" fontAlgn="base" hangingPunct="1">
        <a:spcBef>
          <a:spcPct val="0"/>
        </a:spcBef>
        <a:spcAft>
          <a:spcPct val="0"/>
        </a:spcAft>
        <a:defRPr sz="2600" b="1">
          <a:solidFill>
            <a:srgbClr val="5BAC35"/>
          </a:solidFill>
          <a:latin typeface="Arial Narrow" pitchFamily="34" charset="0"/>
        </a:defRPr>
      </a:lvl4pPr>
      <a:lvl5pPr algn="l" defTabSz="457200" rtl="0" eaLnBrk="1" fontAlgn="base" hangingPunct="1">
        <a:spcBef>
          <a:spcPct val="0"/>
        </a:spcBef>
        <a:spcAft>
          <a:spcPct val="0"/>
        </a:spcAft>
        <a:defRPr sz="2600" b="1">
          <a:solidFill>
            <a:srgbClr val="5BAC35"/>
          </a:solidFill>
          <a:latin typeface="Arial Narrow" pitchFamily="34" charset="0"/>
        </a:defRPr>
      </a:lvl5pPr>
      <a:lvl6pPr marL="457200" algn="l" defTabSz="457200" rtl="0" eaLnBrk="1" fontAlgn="base" hangingPunct="1">
        <a:spcBef>
          <a:spcPct val="0"/>
        </a:spcBef>
        <a:spcAft>
          <a:spcPct val="0"/>
        </a:spcAft>
        <a:defRPr sz="2600" b="1">
          <a:solidFill>
            <a:srgbClr val="5BAC35"/>
          </a:solidFill>
          <a:latin typeface="Arial Narrow" pitchFamily="34" charset="0"/>
        </a:defRPr>
      </a:lvl6pPr>
      <a:lvl7pPr marL="914400" algn="l" defTabSz="457200" rtl="0" eaLnBrk="1" fontAlgn="base" hangingPunct="1">
        <a:spcBef>
          <a:spcPct val="0"/>
        </a:spcBef>
        <a:spcAft>
          <a:spcPct val="0"/>
        </a:spcAft>
        <a:defRPr sz="2600" b="1">
          <a:solidFill>
            <a:srgbClr val="5BAC35"/>
          </a:solidFill>
          <a:latin typeface="Arial Narrow" pitchFamily="34" charset="0"/>
        </a:defRPr>
      </a:lvl7pPr>
      <a:lvl8pPr marL="1371600" algn="l" defTabSz="457200" rtl="0" eaLnBrk="1" fontAlgn="base" hangingPunct="1">
        <a:spcBef>
          <a:spcPct val="0"/>
        </a:spcBef>
        <a:spcAft>
          <a:spcPct val="0"/>
        </a:spcAft>
        <a:defRPr sz="2600" b="1">
          <a:solidFill>
            <a:srgbClr val="5BAC35"/>
          </a:solidFill>
          <a:latin typeface="Arial Narrow" pitchFamily="34" charset="0"/>
        </a:defRPr>
      </a:lvl8pPr>
      <a:lvl9pPr marL="1828800" algn="l" defTabSz="457200" rtl="0" eaLnBrk="1" fontAlgn="base" hangingPunct="1">
        <a:spcBef>
          <a:spcPct val="0"/>
        </a:spcBef>
        <a:spcAft>
          <a:spcPct val="0"/>
        </a:spcAft>
        <a:defRPr sz="2600" b="1">
          <a:solidFill>
            <a:srgbClr val="5BAC35"/>
          </a:solidFill>
          <a:latin typeface="Arial Narrow" pitchFamily="34" charset="0"/>
        </a:defRPr>
      </a:lvl9pPr>
    </p:titleStyle>
    <p:bodyStyle>
      <a:lvl1pPr marL="182563" indent="-182563" algn="l" defTabSz="457200" rtl="0" eaLnBrk="1" fontAlgn="base" hangingPunct="1">
        <a:spcBef>
          <a:spcPct val="20000"/>
        </a:spcBef>
        <a:spcAft>
          <a:spcPct val="0"/>
        </a:spcAft>
        <a:buFont typeface="Arial" charset="0"/>
        <a:buChar char="•"/>
        <a:defRPr kern="1200">
          <a:solidFill>
            <a:srgbClr val="FFFFFF"/>
          </a:solidFill>
          <a:latin typeface="Arial"/>
          <a:ea typeface="+mn-ea"/>
          <a:cs typeface="Arial"/>
        </a:defRPr>
      </a:lvl1pPr>
      <a:lvl2pPr marL="419100" indent="-219075" algn="l" defTabSz="457200" rtl="0" eaLnBrk="1" fontAlgn="base" hangingPunct="1">
        <a:spcBef>
          <a:spcPct val="20000"/>
        </a:spcBef>
        <a:spcAft>
          <a:spcPct val="0"/>
        </a:spcAft>
        <a:buFont typeface="Lucida Grande"/>
        <a:buChar char="-"/>
        <a:defRPr sz="1600" kern="1200">
          <a:solidFill>
            <a:srgbClr val="FFFFFF"/>
          </a:solidFill>
          <a:latin typeface="Arial"/>
          <a:ea typeface="+mn-ea"/>
          <a:cs typeface="Arial"/>
        </a:defRPr>
      </a:lvl2pPr>
      <a:lvl3pPr marL="630238" indent="-182563" algn="l" defTabSz="457200" rtl="0" eaLnBrk="1" fontAlgn="base" hangingPunct="1">
        <a:spcBef>
          <a:spcPct val="20000"/>
        </a:spcBef>
        <a:spcAft>
          <a:spcPct val="0"/>
        </a:spcAft>
        <a:buFont typeface="Arial" charset="0"/>
        <a:buChar char="•"/>
        <a:defRPr sz="1600" kern="1200">
          <a:solidFill>
            <a:srgbClr val="FFFFFF"/>
          </a:solidFill>
          <a:latin typeface="Arial"/>
          <a:ea typeface="+mn-ea"/>
          <a:cs typeface="Arial"/>
        </a:defRPr>
      </a:lvl3pPr>
      <a:lvl4pPr marL="868363" indent="-219075" algn="l" defTabSz="457200" rtl="0" eaLnBrk="1" fontAlgn="base" hangingPunct="1">
        <a:spcBef>
          <a:spcPct val="20000"/>
        </a:spcBef>
        <a:spcAft>
          <a:spcPct val="0"/>
        </a:spcAft>
        <a:buSzPct val="100000"/>
        <a:buFont typeface="Lucida Grande"/>
        <a:buChar char="–"/>
        <a:defRPr sz="1600" kern="1200">
          <a:solidFill>
            <a:srgbClr val="FFFFFF"/>
          </a:solidFill>
          <a:latin typeface="Arial"/>
          <a:ea typeface="+mn-ea"/>
          <a:cs typeface="Arial"/>
        </a:defRPr>
      </a:lvl4pPr>
      <a:lvl5pPr marL="1060450" indent="-182563" algn="l" defTabSz="457200" rtl="0" eaLnBrk="1" fontAlgn="base" hangingPunct="1">
        <a:spcBef>
          <a:spcPct val="20000"/>
        </a:spcBef>
        <a:spcAft>
          <a:spcPct val="0"/>
        </a:spcAft>
        <a:buFont typeface="Arial" charset="0"/>
        <a:buChar char="•"/>
        <a:defRPr sz="16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bbcon_ppt_content2.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841248" y="742029"/>
            <a:ext cx="7032752" cy="747078"/>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41248" y="1489107"/>
            <a:ext cx="7507224" cy="427228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Box 13"/>
          <p:cNvSpPr txBox="1"/>
          <p:nvPr/>
        </p:nvSpPr>
        <p:spPr>
          <a:xfrm>
            <a:off x="356616" y="6400800"/>
            <a:ext cx="1014984" cy="365760"/>
          </a:xfrm>
          <a:prstGeom prst="rect">
            <a:avLst/>
          </a:prstGeom>
          <a:noFill/>
        </p:spPr>
        <p:txBody>
          <a:bodyPr wrap="square" rtlCol="0" anchor="ctr" anchorCtr="0">
            <a:noAutofit/>
          </a:bodyPr>
          <a:lstStyle/>
          <a:p>
            <a:fld id="{D0BA1F1C-67BF-5C4A-9165-8621CFBAC045}" type="datetime1">
              <a:rPr lang="en-US" sz="1000" b="1" smtClean="0">
                <a:ln>
                  <a:noFill/>
                </a:ln>
                <a:solidFill>
                  <a:srgbClr val="6B6F71"/>
                </a:solidFill>
              </a:rPr>
              <a:pPr/>
              <a:t>10/3/2013</a:t>
            </a:fld>
            <a:endParaRPr lang="en-US" sz="1000" b="1" dirty="0">
              <a:ln>
                <a:noFill/>
              </a:ln>
              <a:solidFill>
                <a:srgbClr val="6B6F71"/>
              </a:solidFill>
            </a:endParaRPr>
          </a:p>
        </p:txBody>
      </p:sp>
      <p:sp>
        <p:nvSpPr>
          <p:cNvPr id="15" name="TextBox 14"/>
          <p:cNvSpPr txBox="1"/>
          <p:nvPr/>
        </p:nvSpPr>
        <p:spPr>
          <a:xfrm>
            <a:off x="1371600" y="6400800"/>
            <a:ext cx="2895600" cy="365760"/>
          </a:xfrm>
          <a:prstGeom prst="rect">
            <a:avLst/>
          </a:prstGeom>
          <a:noFill/>
        </p:spPr>
        <p:txBody>
          <a:bodyPr wrap="square" rtlCol="0" anchor="ctr" anchorCtr="0">
            <a:noAutofit/>
          </a:bodyPr>
          <a:lstStyle/>
          <a:p>
            <a:r>
              <a:rPr lang="en-US" sz="1000" b="1" dirty="0" smtClean="0">
                <a:solidFill>
                  <a:srgbClr val="6B6F71"/>
                </a:solidFill>
              </a:rPr>
              <a:t>#bbcon</a:t>
            </a:r>
            <a:endParaRPr lang="en-US" sz="1000" b="1" dirty="0">
              <a:solidFill>
                <a:srgbClr val="6B6F71"/>
              </a:solidFill>
            </a:endParaRPr>
          </a:p>
        </p:txBody>
      </p:sp>
      <p:sp>
        <p:nvSpPr>
          <p:cNvPr id="16" name="TextBox 15"/>
          <p:cNvSpPr txBox="1"/>
          <p:nvPr/>
        </p:nvSpPr>
        <p:spPr>
          <a:xfrm>
            <a:off x="4343400" y="6400800"/>
            <a:ext cx="457200" cy="369332"/>
          </a:xfrm>
          <a:prstGeom prst="rect">
            <a:avLst/>
          </a:prstGeom>
          <a:noFill/>
        </p:spPr>
        <p:txBody>
          <a:bodyPr wrap="square" rtlCol="0" anchor="ctr" anchorCtr="0">
            <a:noAutofit/>
          </a:bodyPr>
          <a:lstStyle/>
          <a:p>
            <a:pPr algn="ctr"/>
            <a:fld id="{6D070607-190C-C94A-A834-A76B70071909}" type="slidenum">
              <a:rPr lang="en-US" sz="1000" b="1" smtClean="0">
                <a:solidFill>
                  <a:srgbClr val="6B6F71"/>
                </a:solidFill>
              </a:rPr>
              <a:pPr algn="ctr"/>
              <a:t>‹#›</a:t>
            </a:fld>
            <a:endParaRPr lang="en-US" sz="1000" b="1" dirty="0">
              <a:solidFill>
                <a:srgbClr val="6B6F71"/>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ransition>
    <p:fade/>
  </p:transition>
  <p:txStyles>
    <p:titleStyle>
      <a:lvl1pPr algn="l" defTabSz="457200" rtl="0" eaLnBrk="1" latinLnBrk="0" hangingPunct="1">
        <a:spcBef>
          <a:spcPct val="0"/>
        </a:spcBef>
        <a:buNone/>
        <a:defRPr sz="2600" b="1" i="0" kern="1200" cap="all" spc="70">
          <a:solidFill>
            <a:srgbClr val="5BAC35"/>
          </a:solidFill>
          <a:latin typeface="Arial Narrow"/>
          <a:ea typeface="+mj-ea"/>
          <a:cs typeface="Arial Narrow"/>
        </a:defRPr>
      </a:lvl1pPr>
    </p:titleStyle>
    <p:bodyStyle>
      <a:lvl1pPr marL="182880" indent="-182880" algn="l" defTabSz="457200" rtl="0" eaLnBrk="1" latinLnBrk="0" hangingPunct="1">
        <a:spcBef>
          <a:spcPct val="20000"/>
        </a:spcBef>
        <a:buFont typeface="Arial"/>
        <a:buChar char="•"/>
        <a:defRPr sz="1800" b="0" i="0" kern="1200">
          <a:solidFill>
            <a:srgbClr val="6B6F71"/>
          </a:solidFill>
          <a:latin typeface="Arial"/>
          <a:ea typeface="+mn-ea"/>
          <a:cs typeface="Arial"/>
        </a:defRPr>
      </a:lvl1pPr>
      <a:lvl2pPr marL="420624" indent="-219456" algn="l" defTabSz="457200" rtl="0" eaLnBrk="1" latinLnBrk="0" hangingPunct="1">
        <a:spcBef>
          <a:spcPct val="20000"/>
        </a:spcBef>
        <a:buFont typeface="Lucida Grande"/>
        <a:buChar char="-"/>
        <a:defRPr sz="1600" b="0" i="0" kern="1200">
          <a:solidFill>
            <a:srgbClr val="6B6F71"/>
          </a:solidFill>
          <a:latin typeface="Arial"/>
          <a:ea typeface="+mn-ea"/>
          <a:cs typeface="Arial"/>
        </a:defRPr>
      </a:lvl2pPr>
      <a:lvl3pPr marL="630936" indent="-182880" algn="l" defTabSz="457200" rtl="0" eaLnBrk="1" latinLnBrk="0" hangingPunct="1">
        <a:spcBef>
          <a:spcPct val="20000"/>
        </a:spcBef>
        <a:buFont typeface="Arial"/>
        <a:buChar char="•"/>
        <a:defRPr sz="1600" b="0" i="0" kern="1200">
          <a:solidFill>
            <a:srgbClr val="6B6F71"/>
          </a:solidFill>
          <a:latin typeface="Arial"/>
          <a:ea typeface="+mn-ea"/>
          <a:cs typeface="Arial"/>
        </a:defRPr>
      </a:lvl3pPr>
      <a:lvl4pPr marL="868680" indent="-219456" algn="l" defTabSz="457200" rtl="0" eaLnBrk="1" latinLnBrk="0" hangingPunct="1">
        <a:spcBef>
          <a:spcPct val="20000"/>
        </a:spcBef>
        <a:buSzPct val="100000"/>
        <a:buFont typeface="Lucida Grande"/>
        <a:buChar char="–"/>
        <a:defRPr sz="1600" b="0" i="0" kern="1200">
          <a:solidFill>
            <a:srgbClr val="6B6F71"/>
          </a:solidFill>
          <a:latin typeface="Arial"/>
          <a:ea typeface="+mn-ea"/>
          <a:cs typeface="Arial"/>
        </a:defRPr>
      </a:lvl4pPr>
      <a:lvl5pPr marL="1060704" indent="-182880" algn="l" defTabSz="457200" rtl="0" eaLnBrk="1" latinLnBrk="0" hangingPunct="1">
        <a:spcBef>
          <a:spcPct val="20000"/>
        </a:spcBef>
        <a:buFont typeface="Arial"/>
        <a:buChar char="•"/>
        <a:defRPr sz="1600" b="0" i="0" kern="1200">
          <a:solidFill>
            <a:srgbClr val="6B6F7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1248" y="1115568"/>
            <a:ext cx="7507224" cy="747078"/>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41248" y="1874521"/>
            <a:ext cx="7507224" cy="427228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bb_spectrum_ppt_crop.jpg"/>
          <p:cNvPicPr>
            <a:picLocks noChangeAspect="1"/>
          </p:cNvPicPr>
          <p:nvPr/>
        </p:nvPicPr>
        <p:blipFill>
          <a:blip r:embed="rId11" cstate="print"/>
          <a:stretch>
            <a:fillRect/>
          </a:stretch>
        </p:blipFill>
        <p:spPr>
          <a:xfrm>
            <a:off x="0" y="0"/>
            <a:ext cx="9144000" cy="155448"/>
          </a:xfrm>
          <a:prstGeom prst="rect">
            <a:avLst/>
          </a:prstGeom>
          <a:effectLst>
            <a:outerShdw blurRad="50800" dist="38100" dir="5700000">
              <a:srgbClr val="000000">
                <a:alpha val="43000"/>
              </a:srgbClr>
            </a:outerShdw>
          </a:effectLst>
        </p:spPr>
      </p:pic>
      <p:cxnSp>
        <p:nvCxnSpPr>
          <p:cNvPr id="9" name="Straight Connector 8"/>
          <p:cNvCxnSpPr/>
          <p:nvPr/>
        </p:nvCxnSpPr>
        <p:spPr>
          <a:xfrm>
            <a:off x="-110067" y="6346620"/>
            <a:ext cx="9398000"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 name="Picture 9" descr="bb_logo_notag.png"/>
          <p:cNvPicPr>
            <a:picLocks noChangeAspect="1"/>
          </p:cNvPicPr>
          <p:nvPr/>
        </p:nvPicPr>
        <p:blipFill>
          <a:blip r:embed="rId12" cstate="print"/>
          <a:stretch>
            <a:fillRect/>
          </a:stretch>
        </p:blipFill>
        <p:spPr>
          <a:xfrm>
            <a:off x="7498080" y="6437376"/>
            <a:ext cx="1258827" cy="192024"/>
          </a:xfrm>
          <a:prstGeom prst="rect">
            <a:avLst/>
          </a:prstGeom>
        </p:spPr>
      </p:pic>
      <p:sp>
        <p:nvSpPr>
          <p:cNvPr id="16" name="TextBox 15"/>
          <p:cNvSpPr txBox="1"/>
          <p:nvPr/>
        </p:nvSpPr>
        <p:spPr>
          <a:xfrm>
            <a:off x="4343400" y="6400800"/>
            <a:ext cx="457200" cy="369332"/>
          </a:xfrm>
          <a:prstGeom prst="rect">
            <a:avLst/>
          </a:prstGeom>
          <a:noFill/>
        </p:spPr>
        <p:txBody>
          <a:bodyPr wrap="square" rtlCol="0" anchor="ctr" anchorCtr="0">
            <a:noAutofit/>
          </a:bodyPr>
          <a:lstStyle/>
          <a:p>
            <a:pPr algn="ctr" defTabSz="457200" rtl="0"/>
            <a:fld id="{6D070607-190C-C94A-A834-A76B70071909}" type="slidenum">
              <a:rPr lang="en-US" sz="1000" b="1" kern="1200">
                <a:solidFill>
                  <a:srgbClr val="6B6F71"/>
                </a:solidFill>
                <a:latin typeface="Arial"/>
                <a:ea typeface="+mn-ea"/>
                <a:cs typeface="+mn-cs"/>
              </a:rPr>
              <a:pPr algn="ctr" defTabSz="457200" rtl="0"/>
              <a:t>‹#›</a:t>
            </a:fld>
            <a:endParaRPr lang="en-US" sz="1000" b="1" kern="1200" dirty="0">
              <a:solidFill>
                <a:srgbClr val="6B6F71"/>
              </a:solidFill>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ransition>
    <p:fade/>
  </p:transition>
  <p:txStyles>
    <p:titleStyle>
      <a:lvl1pPr algn="l" defTabSz="457200" rtl="0" eaLnBrk="1" latinLnBrk="0" hangingPunct="1">
        <a:spcBef>
          <a:spcPct val="0"/>
        </a:spcBef>
        <a:buNone/>
        <a:defRPr sz="2600" b="1" i="0" kern="1200" cap="all" spc="300">
          <a:solidFill>
            <a:srgbClr val="5BAC35"/>
          </a:solidFill>
          <a:latin typeface="Arial Narrow"/>
          <a:ea typeface="+mj-ea"/>
          <a:cs typeface="Arial Narrow"/>
        </a:defRPr>
      </a:lvl1pPr>
    </p:titleStyle>
    <p:bodyStyle>
      <a:lvl1pPr marL="182880" indent="-182880" algn="l" defTabSz="457200" rtl="0" eaLnBrk="1" latinLnBrk="0" hangingPunct="1">
        <a:spcBef>
          <a:spcPct val="20000"/>
        </a:spcBef>
        <a:buFont typeface="Arial"/>
        <a:buChar char="•"/>
        <a:defRPr sz="1800" b="0" i="0" kern="1200">
          <a:solidFill>
            <a:srgbClr val="6B6F71"/>
          </a:solidFill>
          <a:latin typeface="Arial"/>
          <a:ea typeface="+mn-ea"/>
          <a:cs typeface="Arial"/>
        </a:defRPr>
      </a:lvl1pPr>
      <a:lvl2pPr marL="420624" indent="-219456" algn="l" defTabSz="457200" rtl="0" eaLnBrk="1" latinLnBrk="0" hangingPunct="1">
        <a:spcBef>
          <a:spcPct val="20000"/>
        </a:spcBef>
        <a:buFont typeface="Lucida Grande"/>
        <a:buChar char="-"/>
        <a:defRPr sz="1600" b="0" i="0" kern="1200">
          <a:solidFill>
            <a:srgbClr val="6B6F71"/>
          </a:solidFill>
          <a:latin typeface="Arial"/>
          <a:ea typeface="+mn-ea"/>
          <a:cs typeface="Arial"/>
        </a:defRPr>
      </a:lvl2pPr>
      <a:lvl3pPr marL="630936" indent="-182880" algn="l" defTabSz="457200" rtl="0" eaLnBrk="1" latinLnBrk="0" hangingPunct="1">
        <a:spcBef>
          <a:spcPct val="20000"/>
        </a:spcBef>
        <a:buFont typeface="Arial"/>
        <a:buChar char="•"/>
        <a:defRPr sz="1600" b="0" i="0" kern="1200">
          <a:solidFill>
            <a:srgbClr val="6B6F71"/>
          </a:solidFill>
          <a:latin typeface="Arial"/>
          <a:ea typeface="+mn-ea"/>
          <a:cs typeface="Arial"/>
        </a:defRPr>
      </a:lvl3pPr>
      <a:lvl4pPr marL="868680" indent="-219456" algn="l" defTabSz="457200" rtl="0" eaLnBrk="1" latinLnBrk="0" hangingPunct="1">
        <a:spcBef>
          <a:spcPct val="20000"/>
        </a:spcBef>
        <a:buSzPct val="100000"/>
        <a:buFont typeface="Lucida Grande"/>
        <a:buChar char="–"/>
        <a:defRPr sz="1600" b="0" i="0" kern="1200">
          <a:solidFill>
            <a:srgbClr val="6B6F71"/>
          </a:solidFill>
          <a:latin typeface="Arial"/>
          <a:ea typeface="+mn-ea"/>
          <a:cs typeface="Arial"/>
        </a:defRPr>
      </a:lvl4pPr>
      <a:lvl5pPr marL="1060704" indent="-182880" algn="l" defTabSz="457200" rtl="0" eaLnBrk="1" latinLnBrk="0" hangingPunct="1">
        <a:spcBef>
          <a:spcPct val="20000"/>
        </a:spcBef>
        <a:buFont typeface="Arial"/>
        <a:buChar char="•"/>
        <a:defRPr sz="1600" b="0" i="0" kern="1200">
          <a:solidFill>
            <a:srgbClr val="6B6F7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5BAC3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defTabSz="457200" rtl="0"/>
            <a:endParaRPr lang="en-US" kern="1200" dirty="0">
              <a:solidFill>
                <a:prstClr val="white"/>
              </a:solidFill>
              <a:latin typeface="Arial"/>
              <a:ea typeface="+mn-ea"/>
              <a:cs typeface="+mn-cs"/>
            </a:endParaRPr>
          </a:p>
        </p:txBody>
      </p:sp>
      <p:sp>
        <p:nvSpPr>
          <p:cNvPr id="2" name="Title Placeholder 1"/>
          <p:cNvSpPr>
            <a:spLocks noGrp="1"/>
          </p:cNvSpPr>
          <p:nvPr>
            <p:ph type="title"/>
          </p:nvPr>
        </p:nvSpPr>
        <p:spPr>
          <a:xfrm>
            <a:off x="841248" y="1115568"/>
            <a:ext cx="7507224" cy="747078"/>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41248" y="1874521"/>
            <a:ext cx="7507224" cy="427228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bb_spectrum_ppt_crop.jpg"/>
          <p:cNvPicPr>
            <a:picLocks noChangeAspect="1"/>
          </p:cNvPicPr>
          <p:nvPr/>
        </p:nvPicPr>
        <p:blipFill>
          <a:blip r:embed="rId12" cstate="print"/>
          <a:stretch>
            <a:fillRect/>
          </a:stretch>
        </p:blipFill>
        <p:spPr>
          <a:xfrm>
            <a:off x="0" y="0"/>
            <a:ext cx="9144000" cy="155448"/>
          </a:xfrm>
          <a:prstGeom prst="rect">
            <a:avLst/>
          </a:prstGeom>
          <a:effectLst>
            <a:outerShdw blurRad="50800" dist="38100" dir="5700000">
              <a:srgbClr val="000000">
                <a:alpha val="43000"/>
              </a:srgbClr>
            </a:outerShdw>
          </a:effectLst>
        </p:spPr>
      </p:pic>
      <p:cxnSp>
        <p:nvCxnSpPr>
          <p:cNvPr id="9" name="Straight Connector 8"/>
          <p:cNvCxnSpPr/>
          <p:nvPr/>
        </p:nvCxnSpPr>
        <p:spPr>
          <a:xfrm>
            <a:off x="-110067" y="6346620"/>
            <a:ext cx="9398000"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bb_logo_notag_white.png"/>
          <p:cNvPicPr>
            <a:picLocks noChangeAspect="1"/>
          </p:cNvPicPr>
          <p:nvPr/>
        </p:nvPicPr>
        <p:blipFill>
          <a:blip r:embed="rId13" cstate="print"/>
          <a:stretch>
            <a:fillRect/>
          </a:stretch>
        </p:blipFill>
        <p:spPr>
          <a:xfrm>
            <a:off x="7498080" y="6437376"/>
            <a:ext cx="1258827" cy="192024"/>
          </a:xfrm>
          <a:prstGeom prst="rect">
            <a:avLst/>
          </a:prstGeom>
        </p:spPr>
      </p:pic>
      <p:sp>
        <p:nvSpPr>
          <p:cNvPr id="13" name="TextBox 12"/>
          <p:cNvSpPr txBox="1"/>
          <p:nvPr/>
        </p:nvSpPr>
        <p:spPr>
          <a:xfrm>
            <a:off x="356616" y="6400800"/>
            <a:ext cx="1014984" cy="365760"/>
          </a:xfrm>
          <a:prstGeom prst="rect">
            <a:avLst/>
          </a:prstGeom>
          <a:noFill/>
        </p:spPr>
        <p:txBody>
          <a:bodyPr wrap="square" rtlCol="0" anchor="ctr" anchorCtr="0">
            <a:noAutofit/>
          </a:bodyPr>
          <a:lstStyle/>
          <a:p>
            <a:pPr algn="l" defTabSz="457200" rtl="0"/>
            <a:fld id="{D0BA1F1C-67BF-5C4A-9165-8621CFBAC045}" type="datetime1">
              <a:rPr lang="en-US" sz="1000" b="1" kern="1200">
                <a:solidFill>
                  <a:srgbClr val="FFFFFF"/>
                </a:solidFill>
                <a:latin typeface="Arial"/>
                <a:ea typeface="+mn-ea"/>
                <a:cs typeface="+mn-cs"/>
              </a:rPr>
              <a:pPr algn="l" defTabSz="457200" rtl="0"/>
              <a:t>10/3/2013</a:t>
            </a:fld>
            <a:endParaRPr lang="en-US" sz="1000" b="1" kern="1200" dirty="0">
              <a:solidFill>
                <a:srgbClr val="FFFFFF"/>
              </a:solidFill>
              <a:latin typeface="Arial"/>
              <a:ea typeface="+mn-ea"/>
              <a:cs typeface="+mn-cs"/>
            </a:endParaRPr>
          </a:p>
        </p:txBody>
      </p:sp>
      <p:sp>
        <p:nvSpPr>
          <p:cNvPr id="14" name="TextBox 13"/>
          <p:cNvSpPr txBox="1"/>
          <p:nvPr/>
        </p:nvSpPr>
        <p:spPr>
          <a:xfrm>
            <a:off x="1371600" y="6400800"/>
            <a:ext cx="2895600" cy="365760"/>
          </a:xfrm>
          <a:prstGeom prst="rect">
            <a:avLst/>
          </a:prstGeom>
          <a:noFill/>
        </p:spPr>
        <p:txBody>
          <a:bodyPr wrap="square" rtlCol="0" anchor="ctr" anchorCtr="0">
            <a:noAutofit/>
          </a:bodyPr>
          <a:lstStyle/>
          <a:p>
            <a:pPr algn="l" defTabSz="457200" rtl="0"/>
            <a:r>
              <a:rPr lang="en-US" sz="1000" b="1" kern="1200" dirty="0">
                <a:solidFill>
                  <a:srgbClr val="373C3F"/>
                </a:solidFill>
                <a:latin typeface="Arial"/>
                <a:ea typeface="+mn-ea"/>
                <a:cs typeface="+mn-cs"/>
              </a:rPr>
              <a:t>Footer</a:t>
            </a:r>
          </a:p>
        </p:txBody>
      </p:sp>
      <p:sp>
        <p:nvSpPr>
          <p:cNvPr id="15" name="TextBox 14"/>
          <p:cNvSpPr txBox="1"/>
          <p:nvPr/>
        </p:nvSpPr>
        <p:spPr>
          <a:xfrm>
            <a:off x="4343400" y="6400800"/>
            <a:ext cx="457200" cy="369332"/>
          </a:xfrm>
          <a:prstGeom prst="rect">
            <a:avLst/>
          </a:prstGeom>
          <a:noFill/>
        </p:spPr>
        <p:txBody>
          <a:bodyPr wrap="square" rtlCol="0" anchor="ctr" anchorCtr="0">
            <a:noAutofit/>
          </a:bodyPr>
          <a:lstStyle/>
          <a:p>
            <a:pPr algn="ctr" defTabSz="457200" rtl="0"/>
            <a:fld id="{6D070607-190C-C94A-A834-A76B70071909}" type="slidenum">
              <a:rPr lang="en-US" sz="1000" b="1" kern="1200">
                <a:solidFill>
                  <a:srgbClr val="373C3F"/>
                </a:solidFill>
                <a:latin typeface="Arial"/>
                <a:ea typeface="+mn-ea"/>
                <a:cs typeface="+mn-cs"/>
              </a:rPr>
              <a:pPr algn="ctr" defTabSz="457200" rtl="0"/>
              <a:t>‹#›</a:t>
            </a:fld>
            <a:endParaRPr lang="en-US" sz="1000" b="1" kern="1200" dirty="0">
              <a:solidFill>
                <a:srgbClr val="373C3F"/>
              </a:solidFill>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ransition>
    <p:fade/>
  </p:transition>
  <p:hf hdr="0"/>
  <p:txStyles>
    <p:titleStyle>
      <a:lvl1pPr algn="l" defTabSz="457200" rtl="0" eaLnBrk="1" latinLnBrk="0" hangingPunct="1">
        <a:spcBef>
          <a:spcPct val="0"/>
        </a:spcBef>
        <a:buNone/>
        <a:defRPr sz="2600" b="1" i="0" kern="1200" cap="all" spc="300">
          <a:solidFill>
            <a:schemeClr val="bg1"/>
          </a:solidFill>
          <a:latin typeface="Arial Narrow"/>
          <a:ea typeface="+mj-ea"/>
          <a:cs typeface="Arial Narrow"/>
        </a:defRPr>
      </a:lvl1pPr>
    </p:titleStyle>
    <p:bodyStyle>
      <a:lvl1pPr marL="182880" indent="-182880" algn="l" defTabSz="457200" rtl="0" eaLnBrk="1" latinLnBrk="0" hangingPunct="1">
        <a:spcBef>
          <a:spcPct val="20000"/>
        </a:spcBef>
        <a:buFont typeface="Arial"/>
        <a:buChar char="•"/>
        <a:defRPr sz="1800" b="0" i="0" kern="1200">
          <a:solidFill>
            <a:srgbClr val="FFFFFF"/>
          </a:solidFill>
          <a:latin typeface="Arial"/>
          <a:ea typeface="+mn-ea"/>
          <a:cs typeface="Arial"/>
        </a:defRPr>
      </a:lvl1pPr>
      <a:lvl2pPr marL="420624" indent="-219456" algn="l" defTabSz="457200" rtl="0" eaLnBrk="1" latinLnBrk="0" hangingPunct="1">
        <a:spcBef>
          <a:spcPct val="20000"/>
        </a:spcBef>
        <a:buFont typeface="Lucida Grande"/>
        <a:buChar char="-"/>
        <a:defRPr sz="1600" b="0" i="0" kern="1200">
          <a:solidFill>
            <a:srgbClr val="FFFFFF"/>
          </a:solidFill>
          <a:latin typeface="Arial"/>
          <a:ea typeface="+mn-ea"/>
          <a:cs typeface="Arial"/>
        </a:defRPr>
      </a:lvl2pPr>
      <a:lvl3pPr marL="630936" indent="-182880" algn="l" defTabSz="457200" rtl="0" eaLnBrk="1" latinLnBrk="0" hangingPunct="1">
        <a:spcBef>
          <a:spcPct val="20000"/>
        </a:spcBef>
        <a:buFont typeface="Arial"/>
        <a:buChar char="•"/>
        <a:defRPr sz="1600" b="0" i="0" kern="1200">
          <a:solidFill>
            <a:srgbClr val="FFFFFF"/>
          </a:solidFill>
          <a:latin typeface="Arial"/>
          <a:ea typeface="+mn-ea"/>
          <a:cs typeface="Arial"/>
        </a:defRPr>
      </a:lvl3pPr>
      <a:lvl4pPr marL="868680" indent="-219456" algn="l" defTabSz="457200" rtl="0" eaLnBrk="1" latinLnBrk="0" hangingPunct="1">
        <a:spcBef>
          <a:spcPct val="20000"/>
        </a:spcBef>
        <a:buSzPct val="100000"/>
        <a:buFont typeface="Lucida Grande"/>
        <a:buChar char="–"/>
        <a:defRPr sz="1600" b="0" i="0" kern="1200">
          <a:solidFill>
            <a:srgbClr val="FFFFFF"/>
          </a:solidFill>
          <a:latin typeface="Arial"/>
          <a:ea typeface="+mn-ea"/>
          <a:cs typeface="Arial"/>
        </a:defRPr>
      </a:lvl4pPr>
      <a:lvl5pPr marL="1060704" indent="-182880" algn="l" defTabSz="457200" rtl="0" eaLnBrk="1" latinLnBrk="0" hangingPunct="1">
        <a:spcBef>
          <a:spcPct val="20000"/>
        </a:spcBef>
        <a:buFont typeface="Arial"/>
        <a:buChar char="•"/>
        <a:defRPr sz="1600" b="0" i="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BlankPage.jpg"/>
          <p:cNvPicPr>
            <a:picLocks noChangeAspect="1"/>
          </p:cNvPicPr>
          <p:nvPr/>
        </p:nvPicPr>
        <p:blipFill>
          <a:blip r:embed="rId2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841248" y="1115568"/>
            <a:ext cx="7032752" cy="747078"/>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41248" y="1874521"/>
            <a:ext cx="7507224" cy="427228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Box 13"/>
          <p:cNvSpPr txBox="1"/>
          <p:nvPr/>
        </p:nvSpPr>
        <p:spPr>
          <a:xfrm>
            <a:off x="356616" y="6400800"/>
            <a:ext cx="1014984" cy="365760"/>
          </a:xfrm>
          <a:prstGeom prst="rect">
            <a:avLst/>
          </a:prstGeom>
          <a:noFill/>
        </p:spPr>
        <p:txBody>
          <a:bodyPr wrap="square" rtlCol="0" anchor="ctr" anchorCtr="0">
            <a:noAutofit/>
          </a:bodyPr>
          <a:lstStyle/>
          <a:p>
            <a:fld id="{D0BA1F1C-67BF-5C4A-9165-8621CFBAC045}" type="datetime1">
              <a:rPr lang="en-US" sz="1000" b="1" smtClean="0">
                <a:ln>
                  <a:noFill/>
                </a:ln>
                <a:solidFill>
                  <a:srgbClr val="6B6F71"/>
                </a:solidFill>
              </a:rPr>
              <a:pPr/>
              <a:t>10/3/2013</a:t>
            </a:fld>
            <a:endParaRPr lang="en-US" sz="1000" b="1" dirty="0">
              <a:ln>
                <a:noFill/>
              </a:ln>
              <a:solidFill>
                <a:srgbClr val="6B6F71"/>
              </a:solidFill>
            </a:endParaRPr>
          </a:p>
        </p:txBody>
      </p:sp>
      <p:sp>
        <p:nvSpPr>
          <p:cNvPr id="15" name="TextBox 14"/>
          <p:cNvSpPr txBox="1"/>
          <p:nvPr/>
        </p:nvSpPr>
        <p:spPr>
          <a:xfrm>
            <a:off x="1371600" y="6400800"/>
            <a:ext cx="2895600" cy="365760"/>
          </a:xfrm>
          <a:prstGeom prst="rect">
            <a:avLst/>
          </a:prstGeom>
          <a:noFill/>
        </p:spPr>
        <p:txBody>
          <a:bodyPr wrap="square" rtlCol="0" anchor="ctr" anchorCtr="0">
            <a:noAutofit/>
          </a:bodyPr>
          <a:lstStyle/>
          <a:p>
            <a:r>
              <a:rPr lang="en-US" sz="1000" b="1" dirty="0" smtClean="0">
                <a:solidFill>
                  <a:srgbClr val="6B6F71"/>
                </a:solidFill>
              </a:rPr>
              <a:t>Footer</a:t>
            </a:r>
            <a:endParaRPr lang="en-US" sz="1000" b="1" dirty="0">
              <a:solidFill>
                <a:srgbClr val="6B6F71"/>
              </a:solidFill>
            </a:endParaRPr>
          </a:p>
        </p:txBody>
      </p:sp>
      <p:sp>
        <p:nvSpPr>
          <p:cNvPr id="16" name="TextBox 15"/>
          <p:cNvSpPr txBox="1"/>
          <p:nvPr/>
        </p:nvSpPr>
        <p:spPr>
          <a:xfrm>
            <a:off x="4343400" y="6400800"/>
            <a:ext cx="457200" cy="369332"/>
          </a:xfrm>
          <a:prstGeom prst="rect">
            <a:avLst/>
          </a:prstGeom>
          <a:noFill/>
        </p:spPr>
        <p:txBody>
          <a:bodyPr wrap="square" rtlCol="0" anchor="ctr" anchorCtr="0">
            <a:noAutofit/>
          </a:bodyPr>
          <a:lstStyle/>
          <a:p>
            <a:pPr algn="ctr"/>
            <a:fld id="{6D070607-190C-C94A-A834-A76B70071909}" type="slidenum">
              <a:rPr lang="en-US" sz="1000" b="1" smtClean="0">
                <a:solidFill>
                  <a:srgbClr val="6B6F71"/>
                </a:solidFill>
              </a:rPr>
              <a:pPr algn="ctr"/>
              <a:t>‹#›</a:t>
            </a:fld>
            <a:endParaRPr lang="en-US" sz="1000" b="1" dirty="0">
              <a:solidFill>
                <a:srgbClr val="6B6F71"/>
              </a:solidFill>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Lst>
  <p:transition>
    <p:fade/>
  </p:transition>
  <p:txStyles>
    <p:titleStyle>
      <a:lvl1pPr algn="l" defTabSz="457200" rtl="0" eaLnBrk="1" latinLnBrk="0" hangingPunct="1">
        <a:spcBef>
          <a:spcPct val="0"/>
        </a:spcBef>
        <a:buNone/>
        <a:defRPr sz="2600" b="1" i="0" kern="1200" cap="all" spc="70">
          <a:solidFill>
            <a:srgbClr val="5BAC35"/>
          </a:solidFill>
          <a:latin typeface="Arial Narrow"/>
          <a:ea typeface="+mj-ea"/>
          <a:cs typeface="Arial Narrow"/>
        </a:defRPr>
      </a:lvl1pPr>
    </p:titleStyle>
    <p:bodyStyle>
      <a:lvl1pPr marL="182880" indent="-182880" algn="l" defTabSz="457200" rtl="0" eaLnBrk="1" latinLnBrk="0" hangingPunct="1">
        <a:spcBef>
          <a:spcPct val="20000"/>
        </a:spcBef>
        <a:buFont typeface="Arial"/>
        <a:buChar char="•"/>
        <a:defRPr sz="1800" b="0" i="0" kern="1200">
          <a:solidFill>
            <a:srgbClr val="6B6F71"/>
          </a:solidFill>
          <a:latin typeface="Arial"/>
          <a:ea typeface="+mn-ea"/>
          <a:cs typeface="Arial"/>
        </a:defRPr>
      </a:lvl1pPr>
      <a:lvl2pPr marL="420624" indent="-219456" algn="l" defTabSz="457200" rtl="0" eaLnBrk="1" latinLnBrk="0" hangingPunct="1">
        <a:spcBef>
          <a:spcPct val="20000"/>
        </a:spcBef>
        <a:buFont typeface="Lucida Grande"/>
        <a:buChar char="-"/>
        <a:defRPr sz="1600" b="0" i="0" kern="1200">
          <a:solidFill>
            <a:srgbClr val="6B6F71"/>
          </a:solidFill>
          <a:latin typeface="Arial"/>
          <a:ea typeface="+mn-ea"/>
          <a:cs typeface="Arial"/>
        </a:defRPr>
      </a:lvl2pPr>
      <a:lvl3pPr marL="630936" indent="-182880" algn="l" defTabSz="457200" rtl="0" eaLnBrk="1" latinLnBrk="0" hangingPunct="1">
        <a:spcBef>
          <a:spcPct val="20000"/>
        </a:spcBef>
        <a:buFont typeface="Arial"/>
        <a:buChar char="•"/>
        <a:defRPr sz="1600" b="0" i="0" kern="1200">
          <a:solidFill>
            <a:srgbClr val="6B6F71"/>
          </a:solidFill>
          <a:latin typeface="Arial"/>
          <a:ea typeface="+mn-ea"/>
          <a:cs typeface="Arial"/>
        </a:defRPr>
      </a:lvl3pPr>
      <a:lvl4pPr marL="868680" indent="-219456" algn="l" defTabSz="457200" rtl="0" eaLnBrk="1" latinLnBrk="0" hangingPunct="1">
        <a:spcBef>
          <a:spcPct val="20000"/>
        </a:spcBef>
        <a:buSzPct val="100000"/>
        <a:buFont typeface="Lucida Grande"/>
        <a:buChar char="–"/>
        <a:defRPr sz="1600" b="0" i="0" kern="1200">
          <a:solidFill>
            <a:srgbClr val="6B6F71"/>
          </a:solidFill>
          <a:latin typeface="Arial"/>
          <a:ea typeface="+mn-ea"/>
          <a:cs typeface="Arial"/>
        </a:defRPr>
      </a:lvl4pPr>
      <a:lvl5pPr marL="1060704" indent="-182880" algn="l" defTabSz="457200" rtl="0" eaLnBrk="1" latinLnBrk="0" hangingPunct="1">
        <a:spcBef>
          <a:spcPct val="20000"/>
        </a:spcBef>
        <a:buFont typeface="Arial"/>
        <a:buChar char="•"/>
        <a:defRPr sz="1600" b="0" i="0" kern="1200">
          <a:solidFill>
            <a:srgbClr val="6B6F7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1248" y="1115568"/>
            <a:ext cx="7032752" cy="747078"/>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41248" y="1874521"/>
            <a:ext cx="7507224" cy="427228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Box 13"/>
          <p:cNvSpPr txBox="1"/>
          <p:nvPr/>
        </p:nvSpPr>
        <p:spPr>
          <a:xfrm>
            <a:off x="356616" y="6400800"/>
            <a:ext cx="1014984" cy="365760"/>
          </a:xfrm>
          <a:prstGeom prst="rect">
            <a:avLst/>
          </a:prstGeom>
          <a:noFill/>
        </p:spPr>
        <p:txBody>
          <a:bodyPr wrap="square" rtlCol="0" anchor="ctr" anchorCtr="0">
            <a:noAutofit/>
          </a:bodyPr>
          <a:lstStyle/>
          <a:p>
            <a:fld id="{D0BA1F1C-67BF-5C4A-9165-8621CFBAC045}" type="datetime1">
              <a:rPr lang="en-US" sz="1000" b="1" smtClean="0">
                <a:ln>
                  <a:noFill/>
                </a:ln>
                <a:solidFill>
                  <a:srgbClr val="6B6F71"/>
                </a:solidFill>
              </a:rPr>
              <a:pPr/>
              <a:t>10/3/2013</a:t>
            </a:fld>
            <a:endParaRPr lang="en-US" sz="1000" b="1" dirty="0">
              <a:ln>
                <a:noFill/>
              </a:ln>
              <a:solidFill>
                <a:srgbClr val="6B6F71"/>
              </a:solidFill>
            </a:endParaRPr>
          </a:p>
        </p:txBody>
      </p:sp>
      <p:sp>
        <p:nvSpPr>
          <p:cNvPr id="16" name="TextBox 15"/>
          <p:cNvSpPr txBox="1"/>
          <p:nvPr/>
        </p:nvSpPr>
        <p:spPr>
          <a:xfrm>
            <a:off x="4343400" y="6400800"/>
            <a:ext cx="457200" cy="369332"/>
          </a:xfrm>
          <a:prstGeom prst="rect">
            <a:avLst/>
          </a:prstGeom>
          <a:noFill/>
        </p:spPr>
        <p:txBody>
          <a:bodyPr wrap="square" rtlCol="0" anchor="ctr" anchorCtr="0">
            <a:noAutofit/>
          </a:bodyPr>
          <a:lstStyle/>
          <a:p>
            <a:pPr algn="ctr"/>
            <a:fld id="{6D070607-190C-C94A-A834-A76B70071909}" type="slidenum">
              <a:rPr lang="en-US" sz="1000" b="1" smtClean="0">
                <a:solidFill>
                  <a:srgbClr val="6B6F71"/>
                </a:solidFill>
              </a:rPr>
              <a:pPr algn="ctr"/>
              <a:t>‹#›</a:t>
            </a:fld>
            <a:endParaRPr lang="en-US" sz="1000" b="1" dirty="0">
              <a:solidFill>
                <a:srgbClr val="6B6F71"/>
              </a:solidFill>
            </a:endParaRPr>
          </a:p>
        </p:txBody>
      </p:sp>
      <p:pic>
        <p:nvPicPr>
          <p:cNvPr id="11" name="Picture 10" descr="bbcon_logo_900_cmyk.ai"/>
          <p:cNvPicPr>
            <a:picLocks noChangeAspect="1"/>
          </p:cNvPicPr>
          <p:nvPr/>
        </p:nvPicPr>
        <p:blipFill>
          <a:blip r:embed="rId13" cstate="print"/>
          <a:stretch>
            <a:fillRect/>
          </a:stretch>
        </p:blipFill>
        <p:spPr>
          <a:xfrm>
            <a:off x="7510271" y="5892801"/>
            <a:ext cx="1257300" cy="1257300"/>
          </a:xfrm>
          <a:prstGeom prst="rect">
            <a:avLst/>
          </a:prstGeom>
        </p:spPr>
      </p:pic>
      <p:pic>
        <p:nvPicPr>
          <p:cNvPr id="17" name="Picture 16" descr="5-11.SpeakerPPT.impacttopright.jpg"/>
          <p:cNvPicPr>
            <a:picLocks noChangeAspect="1"/>
          </p:cNvPicPr>
          <p:nvPr/>
        </p:nvPicPr>
        <p:blipFill>
          <a:blip r:embed="rId14" cstate="print"/>
          <a:stretch>
            <a:fillRect/>
          </a:stretch>
        </p:blipFill>
        <p:spPr>
          <a:xfrm>
            <a:off x="7137401" y="386700"/>
            <a:ext cx="1651570" cy="1097050"/>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p:fade/>
  </p:transition>
  <p:hf hdr="0"/>
  <p:txStyles>
    <p:titleStyle>
      <a:lvl1pPr algn="l" defTabSz="457200" rtl="0" eaLnBrk="1" latinLnBrk="0" hangingPunct="1">
        <a:spcBef>
          <a:spcPct val="0"/>
        </a:spcBef>
        <a:buNone/>
        <a:defRPr sz="2600" b="1" i="0" kern="1200" cap="all" spc="70">
          <a:solidFill>
            <a:srgbClr val="5BAC35"/>
          </a:solidFill>
          <a:latin typeface="Arial Narrow"/>
          <a:ea typeface="+mj-ea"/>
          <a:cs typeface="Arial Narrow"/>
        </a:defRPr>
      </a:lvl1pPr>
    </p:titleStyle>
    <p:bodyStyle>
      <a:lvl1pPr marL="182880" indent="-182880" algn="l" defTabSz="457200" rtl="0" eaLnBrk="1" latinLnBrk="0" hangingPunct="1">
        <a:spcBef>
          <a:spcPct val="20000"/>
        </a:spcBef>
        <a:buFont typeface="Arial"/>
        <a:buChar char="•"/>
        <a:defRPr sz="1800" b="0" i="0" kern="1200">
          <a:solidFill>
            <a:srgbClr val="6B6F71"/>
          </a:solidFill>
          <a:latin typeface="Arial"/>
          <a:ea typeface="+mn-ea"/>
          <a:cs typeface="Arial"/>
        </a:defRPr>
      </a:lvl1pPr>
      <a:lvl2pPr marL="420624" indent="-219456" algn="l" defTabSz="457200" rtl="0" eaLnBrk="1" latinLnBrk="0" hangingPunct="1">
        <a:spcBef>
          <a:spcPct val="20000"/>
        </a:spcBef>
        <a:buFont typeface="Lucida Grande"/>
        <a:buChar char="-"/>
        <a:defRPr sz="1600" b="0" i="0" kern="1200">
          <a:solidFill>
            <a:srgbClr val="6B6F71"/>
          </a:solidFill>
          <a:latin typeface="Arial"/>
          <a:ea typeface="+mn-ea"/>
          <a:cs typeface="Arial"/>
        </a:defRPr>
      </a:lvl2pPr>
      <a:lvl3pPr marL="630936" indent="-182880" algn="l" defTabSz="457200" rtl="0" eaLnBrk="1" latinLnBrk="0" hangingPunct="1">
        <a:spcBef>
          <a:spcPct val="20000"/>
        </a:spcBef>
        <a:buFont typeface="Arial"/>
        <a:buChar char="•"/>
        <a:defRPr sz="1600" b="0" i="0" kern="1200">
          <a:solidFill>
            <a:srgbClr val="6B6F71"/>
          </a:solidFill>
          <a:latin typeface="Arial"/>
          <a:ea typeface="+mn-ea"/>
          <a:cs typeface="Arial"/>
        </a:defRPr>
      </a:lvl3pPr>
      <a:lvl4pPr marL="868680" indent="-219456" algn="l" defTabSz="457200" rtl="0" eaLnBrk="1" latinLnBrk="0" hangingPunct="1">
        <a:spcBef>
          <a:spcPct val="20000"/>
        </a:spcBef>
        <a:buSzPct val="100000"/>
        <a:buFont typeface="Lucida Grande"/>
        <a:buChar char="–"/>
        <a:defRPr sz="1600" b="0" i="0" kern="1200">
          <a:solidFill>
            <a:srgbClr val="6B6F71"/>
          </a:solidFill>
          <a:latin typeface="Arial"/>
          <a:ea typeface="+mn-ea"/>
          <a:cs typeface="Arial"/>
        </a:defRPr>
      </a:lvl4pPr>
      <a:lvl5pPr marL="1060704" indent="-182880" algn="l" defTabSz="457200" rtl="0" eaLnBrk="1" latinLnBrk="0" hangingPunct="1">
        <a:spcBef>
          <a:spcPct val="20000"/>
        </a:spcBef>
        <a:buFont typeface="Arial"/>
        <a:buChar char="•"/>
        <a:defRPr sz="1600" b="0" i="0" kern="1200">
          <a:solidFill>
            <a:srgbClr val="6B6F7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hyperlink" Target="community.convio.com" TargetMode="External"/><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9.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hyperlink" Target="http://www.blackbaud.com/discovery" TargetMode="External"/><Relationship Id="rId2" Type="http://schemas.openxmlformats.org/officeDocument/2006/relationships/hyperlink" Target="http://customer.convio.com/PostShow" TargetMode="External"/><Relationship Id="rId1" Type="http://schemas.openxmlformats.org/officeDocument/2006/relationships/slideLayout" Target="../slideLayouts/slideLayout39.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9.xml"/><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6.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3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BBCON 2013:</a:t>
            </a:r>
            <a:br>
              <a:rPr lang="en-US" dirty="0" smtClean="0"/>
            </a:br>
            <a:r>
              <a:rPr lang="en-US" dirty="0" smtClean="0"/>
              <a:t>Luminate Online Roadmap</a:t>
            </a:r>
            <a:endParaRPr lang="en-US" dirty="0"/>
          </a:p>
        </p:txBody>
      </p:sp>
      <p:sp>
        <p:nvSpPr>
          <p:cNvPr id="3" name="Subtitle 2"/>
          <p:cNvSpPr>
            <a:spLocks noGrp="1"/>
          </p:cNvSpPr>
          <p:nvPr>
            <p:ph type="subTitle" idx="1"/>
          </p:nvPr>
        </p:nvSpPr>
        <p:spPr>
          <a:xfrm>
            <a:off x="1371600" y="3124200"/>
            <a:ext cx="6400800" cy="1752600"/>
          </a:xfrm>
        </p:spPr>
        <p:txBody>
          <a:bodyPr/>
          <a:lstStyle/>
          <a:p>
            <a:pPr algn="l"/>
            <a:r>
              <a:rPr lang="en-US" dirty="0" smtClean="0"/>
              <a:t>Casey Flinn</a:t>
            </a:r>
          </a:p>
          <a:p>
            <a:pPr algn="l"/>
            <a:r>
              <a:rPr lang="en-US" dirty="0" smtClean="0"/>
              <a:t>Chris Kauffman </a:t>
            </a:r>
          </a:p>
          <a:p>
            <a:pPr algn="l"/>
            <a:r>
              <a:rPr lang="en-US" dirty="0" smtClean="0"/>
              <a:t>Michelle Shefter</a:t>
            </a:r>
            <a:endParaRPr lang="en-US" dirty="0"/>
          </a:p>
        </p:txBody>
      </p:sp>
      <p:sp>
        <p:nvSpPr>
          <p:cNvPr id="4" name="Rectangle 3"/>
          <p:cNvSpPr/>
          <p:nvPr/>
        </p:nvSpPr>
        <p:spPr>
          <a:xfrm>
            <a:off x="1219200" y="5181600"/>
            <a:ext cx="6723259"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i="1" dirty="0" smtClean="0">
                <a:solidFill>
                  <a:srgbClr val="6B6F71"/>
                </a:solidFill>
              </a:rPr>
              <a:t>THIS MATERIAL IS STRICTLY CONFIDENTIAL.</a:t>
            </a:r>
          </a:p>
          <a:p>
            <a:pPr algn="ctr"/>
            <a:r>
              <a:rPr lang="en-US" sz="1000" i="1" dirty="0" smtClean="0">
                <a:solidFill>
                  <a:srgbClr val="6B6F71"/>
                </a:solidFill>
              </a:rPr>
              <a:t>The information contained in this document, and any attachments thereto, is owned by Blackbaud and is strictly confidential. Unauthorized use, disclosure, or copying of such information is strictly prohibited. </a:t>
            </a:r>
          </a:p>
          <a:p>
            <a:pPr algn="ctr"/>
            <a:r>
              <a:rPr lang="en-US" sz="1000" i="1" dirty="0" smtClean="0">
                <a:solidFill>
                  <a:srgbClr val="6B6F71"/>
                </a:solidFill>
              </a:rPr>
              <a:t>FOR DISCUSSION PURPOSES ONLY.</a:t>
            </a:r>
          </a:p>
          <a:p>
            <a:pPr algn="ctr"/>
            <a:r>
              <a:rPr lang="en-US" sz="1000" i="1" dirty="0" smtClean="0">
                <a:solidFill>
                  <a:srgbClr val="6B6F71"/>
                </a:solidFill>
              </a:rPr>
              <a:t>This document contains forward looking information that is subject to change without notice. All rights reserved.</a:t>
            </a:r>
          </a:p>
          <a:p>
            <a:pPr algn="ctr"/>
            <a:r>
              <a:rPr lang="en-US" sz="1000" i="1" dirty="0" smtClean="0">
                <a:solidFill>
                  <a:srgbClr val="6B6F71"/>
                </a:solidFill>
              </a:rPr>
              <a:t>© 2013 Blackbaud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2013-14 Strategic initiatives</a:t>
            </a:r>
            <a:endParaRPr lang="en-US" dirty="0"/>
          </a:p>
        </p:txBody>
      </p:sp>
      <p:sp>
        <p:nvSpPr>
          <p:cNvPr id="10" name="Rounded Rectangle 9"/>
          <p:cNvSpPr/>
          <p:nvPr/>
        </p:nvSpPr>
        <p:spPr>
          <a:xfrm>
            <a:off x="609600" y="1143000"/>
            <a:ext cx="2895600" cy="1600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smtClean="0">
                <a:solidFill>
                  <a:schemeClr val="tx1"/>
                </a:solidFill>
              </a:rPr>
              <a:t>Meet Constituents</a:t>
            </a:r>
          </a:p>
          <a:p>
            <a:r>
              <a:rPr lang="en-US" dirty="0" smtClean="0">
                <a:solidFill>
                  <a:schemeClr val="tx1"/>
                </a:solidFill>
              </a:rPr>
              <a:t>in the Mobile World</a:t>
            </a:r>
            <a:endParaRPr lang="en-US" sz="1400" dirty="0">
              <a:solidFill>
                <a:schemeClr val="tx1"/>
              </a:solidFill>
            </a:endParaRPr>
          </a:p>
        </p:txBody>
      </p:sp>
      <p:pic>
        <p:nvPicPr>
          <p:cNvPr id="11" name="Picture 8" descr="http://www.51blocks.com/wp-content/uploads/2012/12/Mobile-Devices.jpg"/>
          <p:cNvPicPr>
            <a:picLocks noChangeAspect="1" noChangeArrowheads="1"/>
          </p:cNvPicPr>
          <p:nvPr/>
        </p:nvPicPr>
        <p:blipFill>
          <a:blip r:embed="rId3" cstate="print"/>
          <a:srcRect/>
          <a:stretch>
            <a:fillRect/>
          </a:stretch>
        </p:blipFill>
        <p:spPr bwMode="auto">
          <a:xfrm>
            <a:off x="2971800" y="1418071"/>
            <a:ext cx="1295400" cy="1050059"/>
          </a:xfrm>
          <a:prstGeom prst="rect">
            <a:avLst/>
          </a:prstGeom>
          <a:noFill/>
        </p:spPr>
      </p:pic>
      <p:sp>
        <p:nvSpPr>
          <p:cNvPr id="16" name="TextBox 15"/>
          <p:cNvSpPr txBox="1"/>
          <p:nvPr/>
        </p:nvSpPr>
        <p:spPr>
          <a:xfrm>
            <a:off x="990600" y="3078540"/>
            <a:ext cx="2133600" cy="1938992"/>
          </a:xfrm>
          <a:prstGeom prst="rect">
            <a:avLst/>
          </a:prstGeom>
          <a:noFill/>
        </p:spPr>
        <p:txBody>
          <a:bodyPr wrap="square" rtlCol="0">
            <a:spAutoFit/>
          </a:bodyPr>
          <a:lstStyle/>
          <a:p>
            <a:r>
              <a:rPr lang="en-US" sz="2400" i="1" dirty="0" smtClean="0"/>
              <a:t>Responsive design is a ongoing platform investment</a:t>
            </a:r>
            <a:endParaRPr lang="en-US" sz="2400" i="1" dirty="0"/>
          </a:p>
        </p:txBody>
      </p:sp>
      <p:pic>
        <p:nvPicPr>
          <p:cNvPr id="1027" name="Picture 3"/>
          <p:cNvPicPr>
            <a:picLocks noChangeAspect="1" noChangeArrowheads="1"/>
          </p:cNvPicPr>
          <p:nvPr/>
        </p:nvPicPr>
        <p:blipFill>
          <a:blip r:embed="rId4" cstate="print"/>
          <a:srcRect/>
          <a:stretch>
            <a:fillRect/>
          </a:stretch>
        </p:blipFill>
        <p:spPr bwMode="auto">
          <a:xfrm>
            <a:off x="5105400" y="3810000"/>
            <a:ext cx="1691640" cy="2819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cstate="print"/>
          <a:srcRect/>
          <a:stretch>
            <a:fillRect/>
          </a:stretch>
        </p:blipFill>
        <p:spPr bwMode="auto">
          <a:xfrm>
            <a:off x="6858000" y="3822700"/>
            <a:ext cx="1676400" cy="2794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 name="Picture 2"/>
          <p:cNvPicPr>
            <a:picLocks noChangeAspect="1" noChangeArrowheads="1"/>
          </p:cNvPicPr>
          <p:nvPr/>
        </p:nvPicPr>
        <p:blipFill>
          <a:blip r:embed="rId6" cstate="print"/>
          <a:srcRect/>
          <a:stretch>
            <a:fillRect/>
          </a:stretch>
        </p:blipFill>
        <p:spPr bwMode="auto">
          <a:xfrm>
            <a:off x="5105400" y="914400"/>
            <a:ext cx="1691640" cy="2819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 name="Picture 2"/>
          <p:cNvPicPr>
            <a:picLocks noChangeAspect="1" noChangeArrowheads="1"/>
          </p:cNvPicPr>
          <p:nvPr/>
        </p:nvPicPr>
        <p:blipFill>
          <a:blip r:embed="rId7" cstate="print"/>
          <a:srcRect/>
          <a:stretch>
            <a:fillRect/>
          </a:stretch>
        </p:blipFill>
        <p:spPr bwMode="auto">
          <a:xfrm>
            <a:off x="6858000" y="914400"/>
            <a:ext cx="1691640" cy="2819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143500" y="2209800"/>
            <a:ext cx="0" cy="2743200"/>
          </a:xfrm>
          <a:prstGeom prst="line">
            <a:avLst/>
          </a:prstGeom>
          <a:ln w="38100">
            <a:prstDash val="lgDash"/>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dirty="0" smtClean="0"/>
              <a:t>2013-14 Strategic initiatives</a:t>
            </a:r>
            <a:endParaRPr lang="en-US" dirty="0"/>
          </a:p>
        </p:txBody>
      </p:sp>
      <p:sp>
        <p:nvSpPr>
          <p:cNvPr id="16" name="Rounded Rectangle 15"/>
          <p:cNvSpPr/>
          <p:nvPr/>
        </p:nvSpPr>
        <p:spPr>
          <a:xfrm>
            <a:off x="609600" y="1143000"/>
            <a:ext cx="2895600" cy="1600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smtClean="0">
                <a:solidFill>
                  <a:schemeClr val="tx1"/>
                </a:solidFill>
              </a:rPr>
              <a:t>Organizations as Constituents</a:t>
            </a:r>
            <a:endParaRPr lang="en-US" dirty="0">
              <a:solidFill>
                <a:schemeClr val="tx1"/>
              </a:solidFill>
            </a:endParaRPr>
          </a:p>
        </p:txBody>
      </p:sp>
      <p:pic>
        <p:nvPicPr>
          <p:cNvPr id="18" name="Picture 8" descr="http://www.jeffhaanen.com/wp-content/uploads/2012/12/building-icon.jpg"/>
          <p:cNvPicPr>
            <a:picLocks noChangeAspect="1" noChangeArrowheads="1"/>
          </p:cNvPicPr>
          <p:nvPr/>
        </p:nvPicPr>
        <p:blipFill>
          <a:blip r:embed="rId3" cstate="print"/>
          <a:srcRect t="6957"/>
          <a:stretch>
            <a:fillRect/>
          </a:stretch>
        </p:blipFill>
        <p:spPr bwMode="auto">
          <a:xfrm>
            <a:off x="3108055" y="1495425"/>
            <a:ext cx="854345" cy="1019175"/>
          </a:xfrm>
          <a:prstGeom prst="rect">
            <a:avLst/>
          </a:prstGeom>
          <a:noFill/>
        </p:spPr>
      </p:pic>
      <p:sp>
        <p:nvSpPr>
          <p:cNvPr id="20" name="TextBox 19"/>
          <p:cNvSpPr txBox="1"/>
          <p:nvPr/>
        </p:nvSpPr>
        <p:spPr>
          <a:xfrm>
            <a:off x="990600" y="3078540"/>
            <a:ext cx="2133600" cy="2677656"/>
          </a:xfrm>
          <a:prstGeom prst="rect">
            <a:avLst/>
          </a:prstGeom>
          <a:noFill/>
        </p:spPr>
        <p:txBody>
          <a:bodyPr wrap="square" rtlCol="0">
            <a:spAutoFit/>
          </a:bodyPr>
          <a:lstStyle/>
          <a:p>
            <a:r>
              <a:rPr lang="en-US" sz="2400" i="1" dirty="0" smtClean="0"/>
              <a:t>Organizations are high value constituents, and we will help you demonstrate that value </a:t>
            </a:r>
            <a:endParaRPr lang="en-US" sz="2400" i="1" dirty="0"/>
          </a:p>
        </p:txBody>
      </p:sp>
      <p:pic>
        <p:nvPicPr>
          <p:cNvPr id="38914" name="Picture 2" descr="https://si0.twimg.com/profile_images/1849314746/Seedling_seed.jpg"/>
          <p:cNvPicPr>
            <a:picLocks noChangeAspect="1" noChangeArrowheads="1"/>
          </p:cNvPicPr>
          <p:nvPr/>
        </p:nvPicPr>
        <p:blipFill>
          <a:blip r:embed="rId4" cstate="print"/>
          <a:srcRect l="26803" t="14545" r="28524" b="27273"/>
          <a:stretch>
            <a:fillRect/>
          </a:stretch>
        </p:blipFill>
        <p:spPr bwMode="auto">
          <a:xfrm>
            <a:off x="4876800" y="1371600"/>
            <a:ext cx="533400" cy="853440"/>
          </a:xfrm>
          <a:prstGeom prst="rect">
            <a:avLst/>
          </a:prstGeom>
          <a:noFill/>
        </p:spPr>
      </p:pic>
      <p:pic>
        <p:nvPicPr>
          <p:cNvPr id="38916" name="Picture 4" descr="http://www.psdgraphics.com/file/green-tree-environment-symbol.jpg"/>
          <p:cNvPicPr>
            <a:picLocks noChangeAspect="1" noChangeArrowheads="1"/>
          </p:cNvPicPr>
          <p:nvPr/>
        </p:nvPicPr>
        <p:blipFill>
          <a:blip r:embed="rId5" cstate="print"/>
          <a:srcRect l="14286" t="5471" r="14286" b="5210"/>
          <a:stretch>
            <a:fillRect/>
          </a:stretch>
        </p:blipFill>
        <p:spPr bwMode="auto">
          <a:xfrm>
            <a:off x="4572000" y="4419600"/>
            <a:ext cx="1143000" cy="1143000"/>
          </a:xfrm>
          <a:prstGeom prst="rect">
            <a:avLst/>
          </a:prstGeom>
          <a:noFill/>
        </p:spPr>
      </p:pic>
      <p:sp>
        <p:nvSpPr>
          <p:cNvPr id="14" name="TextBox 13"/>
          <p:cNvSpPr txBox="1"/>
          <p:nvPr/>
        </p:nvSpPr>
        <p:spPr>
          <a:xfrm>
            <a:off x="5715000" y="1600200"/>
            <a:ext cx="3124200" cy="646331"/>
          </a:xfrm>
          <a:prstGeom prst="rect">
            <a:avLst/>
          </a:prstGeom>
          <a:noFill/>
        </p:spPr>
        <p:txBody>
          <a:bodyPr wrap="square" rtlCol="0">
            <a:spAutoFit/>
          </a:bodyPr>
          <a:lstStyle/>
          <a:p>
            <a:r>
              <a:rPr lang="en-US" dirty="0" smtClean="0"/>
              <a:t>Define and build the data model</a:t>
            </a:r>
            <a:endParaRPr lang="en-US" dirty="0"/>
          </a:p>
        </p:txBody>
      </p:sp>
      <p:sp>
        <p:nvSpPr>
          <p:cNvPr id="15" name="TextBox 14"/>
          <p:cNvSpPr txBox="1"/>
          <p:nvPr/>
        </p:nvSpPr>
        <p:spPr>
          <a:xfrm>
            <a:off x="5715000" y="4800600"/>
            <a:ext cx="2971800" cy="646331"/>
          </a:xfrm>
          <a:prstGeom prst="rect">
            <a:avLst/>
          </a:prstGeom>
          <a:noFill/>
        </p:spPr>
        <p:txBody>
          <a:bodyPr wrap="square" rtlCol="0">
            <a:spAutoFit/>
          </a:bodyPr>
          <a:lstStyle/>
          <a:p>
            <a:r>
              <a:rPr lang="en-US" dirty="0" smtClean="0"/>
              <a:t>Conduct “total impact” analysis</a:t>
            </a:r>
            <a:endParaRPr lang="en-US" dirty="0"/>
          </a:p>
        </p:txBody>
      </p:sp>
      <p:sp>
        <p:nvSpPr>
          <p:cNvPr id="17" name="TextBox 16"/>
          <p:cNvSpPr txBox="1"/>
          <p:nvPr/>
        </p:nvSpPr>
        <p:spPr>
          <a:xfrm>
            <a:off x="5715000" y="3774838"/>
            <a:ext cx="2864887" cy="584775"/>
          </a:xfrm>
          <a:prstGeom prst="rect">
            <a:avLst/>
          </a:prstGeom>
          <a:noFill/>
        </p:spPr>
        <p:txBody>
          <a:bodyPr wrap="none" rtlCol="0">
            <a:spAutoFit/>
          </a:bodyPr>
          <a:lstStyle/>
          <a:p>
            <a:r>
              <a:rPr lang="en-US" dirty="0" smtClean="0"/>
              <a:t>Apply to business process</a:t>
            </a:r>
          </a:p>
          <a:p>
            <a:r>
              <a:rPr lang="en-US" sz="1400" dirty="0" smtClean="0"/>
              <a:t>(donate, fundraise, take action…)</a:t>
            </a:r>
            <a:endParaRPr lang="en-US" sz="1400" dirty="0"/>
          </a:p>
        </p:txBody>
      </p:sp>
      <p:sp>
        <p:nvSpPr>
          <p:cNvPr id="21" name="TextBox 20"/>
          <p:cNvSpPr txBox="1"/>
          <p:nvPr/>
        </p:nvSpPr>
        <p:spPr>
          <a:xfrm>
            <a:off x="5715000" y="2687519"/>
            <a:ext cx="2895600" cy="646331"/>
          </a:xfrm>
          <a:prstGeom prst="rect">
            <a:avLst/>
          </a:prstGeom>
          <a:noFill/>
        </p:spPr>
        <p:txBody>
          <a:bodyPr wrap="square" rtlCol="0">
            <a:spAutoFit/>
          </a:bodyPr>
          <a:lstStyle/>
          <a:p>
            <a:r>
              <a:rPr lang="en-US" dirty="0" smtClean="0"/>
              <a:t>Connect online and offline data</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41248" y="1524000"/>
            <a:ext cx="3806952" cy="4622801"/>
          </a:xfrm>
        </p:spPr>
        <p:txBody>
          <a:bodyPr/>
          <a:lstStyle/>
          <a:p>
            <a:pPr>
              <a:buNone/>
            </a:pPr>
            <a:r>
              <a:rPr lang="en-US" sz="2400" b="1" dirty="0" smtClean="0"/>
              <a:t>We touched:</a:t>
            </a:r>
          </a:p>
          <a:p>
            <a:endParaRPr lang="en-US" dirty="0" smtClean="0"/>
          </a:p>
          <a:p>
            <a:r>
              <a:rPr lang="en-US" dirty="0" smtClean="0"/>
              <a:t>Admin Records/Security</a:t>
            </a:r>
          </a:p>
          <a:p>
            <a:r>
              <a:rPr lang="en-US" dirty="0" smtClean="0"/>
              <a:t>Advocacy</a:t>
            </a:r>
          </a:p>
          <a:p>
            <a:r>
              <a:rPr lang="en-US" dirty="0" smtClean="0"/>
              <a:t>CMS</a:t>
            </a:r>
          </a:p>
          <a:p>
            <a:r>
              <a:rPr lang="en-US" dirty="0" smtClean="0"/>
              <a:t>eCommerce</a:t>
            </a:r>
          </a:p>
          <a:p>
            <a:r>
              <a:rPr lang="en-US" dirty="0" smtClean="0"/>
              <a:t>Email</a:t>
            </a:r>
          </a:p>
          <a:p>
            <a:r>
              <a:rPr lang="en-US" dirty="0" smtClean="0"/>
              <a:t>PageBuilder</a:t>
            </a:r>
          </a:p>
          <a:p>
            <a:r>
              <a:rPr lang="en-US" dirty="0" smtClean="0"/>
              <a:t>Payment Processors</a:t>
            </a:r>
          </a:p>
          <a:p>
            <a:r>
              <a:rPr lang="en-US" dirty="0" smtClean="0"/>
              <a:t>Survey</a:t>
            </a:r>
          </a:p>
          <a:p>
            <a:r>
              <a:rPr lang="en-US" dirty="0" smtClean="0"/>
              <a:t>TeamRaiser</a:t>
            </a:r>
          </a:p>
          <a:p>
            <a:r>
              <a:rPr lang="en-US" dirty="0" smtClean="0"/>
              <a:t>Ticketed Events</a:t>
            </a:r>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a lot of Enhancements were released…</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120974" y="2362200"/>
            <a:ext cx="4782567" cy="26193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TextBox 4"/>
          <p:cNvSpPr txBox="1"/>
          <p:nvPr/>
        </p:nvSpPr>
        <p:spPr>
          <a:xfrm>
            <a:off x="4114800" y="1752600"/>
            <a:ext cx="4886915" cy="646331"/>
          </a:xfrm>
          <a:prstGeom prst="rect">
            <a:avLst/>
          </a:prstGeom>
          <a:noFill/>
        </p:spPr>
        <p:txBody>
          <a:bodyPr wrap="none" rtlCol="0">
            <a:spAutoFit/>
          </a:bodyPr>
          <a:lstStyle/>
          <a:p>
            <a:r>
              <a:rPr lang="en-US" b="1" dirty="0" smtClean="0">
                <a:solidFill>
                  <a:schemeClr val="accent5">
                    <a:lumMod val="50000"/>
                  </a:schemeClr>
                </a:solidFill>
              </a:rPr>
              <a:t>Get the details on the Community Website:</a:t>
            </a:r>
          </a:p>
          <a:p>
            <a:pPr algn="ctr"/>
            <a:r>
              <a:rPr lang="en-US" b="1" dirty="0" smtClean="0">
                <a:solidFill>
                  <a:schemeClr val="accent5">
                    <a:lumMod val="50000"/>
                  </a:schemeClr>
                </a:solidFill>
                <a:hlinkClick r:id="rId3" action="ppaction://hlinkfile"/>
              </a:rPr>
              <a:t>community.convio.com</a:t>
            </a:r>
            <a:endParaRPr lang="en-US" b="1" dirty="0" smtClean="0">
              <a:solidFill>
                <a:schemeClr val="accent5">
                  <a:lumMod val="50000"/>
                </a:schemeClr>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Looking Forward…</a:t>
            </a:r>
            <a:endParaRPr lang="en-US" dirty="0"/>
          </a:p>
        </p:txBody>
      </p:sp>
      <p:pic>
        <p:nvPicPr>
          <p:cNvPr id="41986" name="Picture 2" descr="http://collegefootballzealots.com/images/stories/future-crystal-ball.jpg"/>
          <p:cNvPicPr>
            <a:picLocks noChangeAspect="1" noChangeArrowheads="1"/>
          </p:cNvPicPr>
          <p:nvPr/>
        </p:nvPicPr>
        <p:blipFill>
          <a:blip r:embed="rId2" cstate="print"/>
          <a:srcRect/>
          <a:stretch>
            <a:fillRect/>
          </a:stretch>
        </p:blipFill>
        <p:spPr bwMode="auto">
          <a:xfrm>
            <a:off x="4876800" y="1676400"/>
            <a:ext cx="3905250" cy="3517355"/>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867400" y="1371600"/>
            <a:ext cx="2438400" cy="4191000"/>
          </a:xfrm>
          <a:prstGeom prst="roundRect">
            <a:avLst>
              <a:gd name="adj" fmla="val 3545"/>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dirty="0" smtClean="0"/>
              <a:t>Constituent Experience</a:t>
            </a:r>
            <a:endParaRPr lang="en-US" dirty="0"/>
          </a:p>
        </p:txBody>
      </p:sp>
      <p:sp>
        <p:nvSpPr>
          <p:cNvPr id="6" name="Rounded Rectangle 5"/>
          <p:cNvSpPr/>
          <p:nvPr/>
        </p:nvSpPr>
        <p:spPr>
          <a:xfrm>
            <a:off x="3352800" y="1371600"/>
            <a:ext cx="2438400" cy="4191000"/>
          </a:xfrm>
          <a:prstGeom prst="roundRect">
            <a:avLst>
              <a:gd name="adj" fmla="val 3545"/>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dirty="0" smtClean="0"/>
              <a:t>Integrate &amp; Optimize</a:t>
            </a:r>
            <a:endParaRPr lang="en-US" dirty="0"/>
          </a:p>
        </p:txBody>
      </p:sp>
      <p:sp>
        <p:nvSpPr>
          <p:cNvPr id="5" name="Rounded Rectangle 4"/>
          <p:cNvSpPr/>
          <p:nvPr/>
        </p:nvSpPr>
        <p:spPr>
          <a:xfrm>
            <a:off x="685800" y="1371600"/>
            <a:ext cx="2590800" cy="4191000"/>
          </a:xfrm>
          <a:prstGeom prst="roundRect">
            <a:avLst>
              <a:gd name="adj" fmla="val 3545"/>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dirty="0" smtClean="0"/>
              <a:t>Foundation</a:t>
            </a:r>
            <a:endParaRPr lang="en-US" dirty="0"/>
          </a:p>
        </p:txBody>
      </p:sp>
      <p:graphicFrame>
        <p:nvGraphicFramePr>
          <p:cNvPr id="4" name="Content Placeholder 3"/>
          <p:cNvGraphicFramePr>
            <a:graphicFrameLocks noGrp="1"/>
          </p:cNvGraphicFramePr>
          <p:nvPr>
            <p:ph idx="1"/>
          </p:nvPr>
        </p:nvGraphicFramePr>
        <p:xfrm>
          <a:off x="838200" y="2209800"/>
          <a:ext cx="7507288" cy="32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Getting there: The Long View</a:t>
            </a:r>
            <a:endParaRPr lang="en-US" dirty="0"/>
          </a:p>
        </p:txBody>
      </p:sp>
      <p:grpSp>
        <p:nvGrpSpPr>
          <p:cNvPr id="2" name="Group 12"/>
          <p:cNvGrpSpPr/>
          <p:nvPr/>
        </p:nvGrpSpPr>
        <p:grpSpPr>
          <a:xfrm>
            <a:off x="3886200" y="2971800"/>
            <a:ext cx="2133600" cy="369332"/>
            <a:chOff x="3886200" y="3200400"/>
            <a:chExt cx="2133600" cy="369332"/>
          </a:xfrm>
        </p:grpSpPr>
        <p:cxnSp>
          <p:nvCxnSpPr>
            <p:cNvPr id="9" name="Straight Connector 8"/>
            <p:cNvCxnSpPr/>
            <p:nvPr/>
          </p:nvCxnSpPr>
          <p:spPr>
            <a:xfrm>
              <a:off x="3886200" y="3385066"/>
              <a:ext cx="2133600" cy="0"/>
            </a:xfrm>
            <a:prstGeom prst="line">
              <a:avLst/>
            </a:prstGeom>
            <a:ln w="47625">
              <a:solidFill>
                <a:srgbClr val="C00000"/>
              </a:solidFill>
              <a:headEnd type="oval" w="lg" len="med"/>
              <a:tailEnd type="oval" w="lg"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227962" y="3200400"/>
              <a:ext cx="1450077" cy="369332"/>
            </a:xfrm>
            <a:prstGeom prst="rect">
              <a:avLst/>
            </a:prstGeom>
            <a:solidFill>
              <a:schemeClr val="accent1"/>
            </a:solidFill>
            <a:ln w="47625">
              <a:solidFill>
                <a:srgbClr val="C00000"/>
              </a:solidFill>
            </a:ln>
          </p:spPr>
          <p:txBody>
            <a:bodyPr wrap="none" rtlCol="0">
              <a:spAutoFit/>
            </a:bodyPr>
            <a:lstStyle/>
            <a:p>
              <a:r>
                <a:rPr lang="en-US" dirty="0" smtClean="0">
                  <a:solidFill>
                    <a:srgbClr val="C00000"/>
                  </a:solidFill>
                </a:rPr>
                <a:t>We are here</a:t>
              </a:r>
              <a:endParaRPr lang="en-US" dirty="0">
                <a:solidFill>
                  <a:srgbClr val="C00000"/>
                </a:solidFill>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http://appsplit.com/blog/wp-content/uploads/2012/06/Phone-Addiction-Checking.jpeg"/>
          <p:cNvPicPr>
            <a:picLocks noChangeAspect="1" noChangeArrowheads="1"/>
          </p:cNvPicPr>
          <p:nvPr/>
        </p:nvPicPr>
        <p:blipFill>
          <a:blip r:embed="rId2" cstate="print"/>
          <a:srcRect/>
          <a:stretch>
            <a:fillRect/>
          </a:stretch>
        </p:blipFill>
        <p:spPr bwMode="auto">
          <a:xfrm>
            <a:off x="228600" y="1295400"/>
            <a:ext cx="6096000" cy="3505200"/>
          </a:xfrm>
          <a:prstGeom prst="rect">
            <a:avLst/>
          </a:prstGeom>
          <a:noFill/>
        </p:spPr>
      </p:pic>
      <p:sp>
        <p:nvSpPr>
          <p:cNvPr id="3" name="Title 2"/>
          <p:cNvSpPr>
            <a:spLocks noGrp="1"/>
          </p:cNvSpPr>
          <p:nvPr>
            <p:ph type="title"/>
          </p:nvPr>
        </p:nvSpPr>
        <p:spPr/>
        <p:txBody>
          <a:bodyPr/>
          <a:lstStyle/>
          <a:p>
            <a:r>
              <a:rPr lang="en-US" dirty="0" smtClean="0"/>
              <a:t>Mobile</a:t>
            </a:r>
            <a:endParaRPr lang="en-US" dirty="0"/>
          </a:p>
        </p:txBody>
      </p:sp>
      <p:pic>
        <p:nvPicPr>
          <p:cNvPr id="82946" name="Picture 2" descr="Flurry Smartpones vs Tablets CategoryUsage resized 600"/>
          <p:cNvPicPr>
            <a:picLocks noChangeAspect="1" noChangeArrowheads="1"/>
          </p:cNvPicPr>
          <p:nvPr/>
        </p:nvPicPr>
        <p:blipFill>
          <a:blip r:embed="rId3" cstate="print"/>
          <a:srcRect/>
          <a:stretch>
            <a:fillRect/>
          </a:stretch>
        </p:blipFill>
        <p:spPr bwMode="auto">
          <a:xfrm>
            <a:off x="4648200" y="2286000"/>
            <a:ext cx="4343400" cy="3481959"/>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a:t>
            </a:r>
            <a:endParaRPr lang="en-US" dirty="0"/>
          </a:p>
        </p:txBody>
      </p:sp>
      <p:pic>
        <p:nvPicPr>
          <p:cNvPr id="84994" name="Picture 2" descr="http://www.socialsearchmobile.org/wp-content/uploads/2013/02/social_media.jpg"/>
          <p:cNvPicPr>
            <a:picLocks noChangeAspect="1" noChangeArrowheads="1"/>
          </p:cNvPicPr>
          <p:nvPr/>
        </p:nvPicPr>
        <p:blipFill>
          <a:blip r:embed="rId2" cstate="print"/>
          <a:srcRect/>
          <a:stretch>
            <a:fillRect/>
          </a:stretch>
        </p:blipFill>
        <p:spPr bwMode="auto">
          <a:xfrm>
            <a:off x="381000" y="1295400"/>
            <a:ext cx="5895975" cy="3938298"/>
          </a:xfrm>
          <a:prstGeom prst="rect">
            <a:avLst/>
          </a:prstGeom>
          <a:noFill/>
        </p:spPr>
      </p:pic>
      <p:pic>
        <p:nvPicPr>
          <p:cNvPr id="84998" name="Picture 6" descr="http://www.mediabistro.com/alltwitter/files/2012/02/wsj-social-networking-minutes.jpg"/>
          <p:cNvPicPr>
            <a:picLocks noChangeAspect="1" noChangeArrowheads="1"/>
          </p:cNvPicPr>
          <p:nvPr/>
        </p:nvPicPr>
        <p:blipFill>
          <a:blip r:embed="rId3" cstate="print"/>
          <a:srcRect/>
          <a:stretch>
            <a:fillRect/>
          </a:stretch>
        </p:blipFill>
        <p:spPr bwMode="auto">
          <a:xfrm>
            <a:off x="5257800" y="2142980"/>
            <a:ext cx="3648075" cy="4057795"/>
          </a:xfrm>
          <a:prstGeom prst="rect">
            <a:avLst/>
          </a:prstGeom>
          <a:noFill/>
        </p:spPr>
      </p:pic>
      <p:pic>
        <p:nvPicPr>
          <p:cNvPr id="85000" name="Picture 8" descr="http://www.stopicot.net/uploads/posts/2012-09/1347802664_david.jpg"/>
          <p:cNvPicPr>
            <a:picLocks noChangeAspect="1" noChangeArrowheads="1"/>
          </p:cNvPicPr>
          <p:nvPr/>
        </p:nvPicPr>
        <p:blipFill>
          <a:blip r:embed="rId4" cstate="print"/>
          <a:srcRect/>
          <a:stretch>
            <a:fillRect/>
          </a:stretch>
        </p:blipFill>
        <p:spPr bwMode="auto">
          <a:xfrm>
            <a:off x="533400" y="3886200"/>
            <a:ext cx="3352800" cy="25146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Gamification</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152400" y="1295400"/>
            <a:ext cx="4953000" cy="1499962"/>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a:stretch>
            <a:fillRect/>
          </a:stretch>
        </p:blipFill>
        <p:spPr bwMode="auto">
          <a:xfrm>
            <a:off x="152400" y="3352800"/>
            <a:ext cx="6156877" cy="3012269"/>
          </a:xfrm>
          <a:prstGeom prst="rect">
            <a:avLst/>
          </a:prstGeom>
          <a:noFill/>
          <a:ln w="9525">
            <a:noFill/>
            <a:miter lim="800000"/>
            <a:headEnd/>
            <a:tailEnd/>
          </a:ln>
        </p:spPr>
      </p:pic>
      <p:pic>
        <p:nvPicPr>
          <p:cNvPr id="1030" name="Picture 6" descr="http://fairuzelsaid.files.wordpress.com/2011/09/linkedinprofile.png"/>
          <p:cNvPicPr>
            <a:picLocks noChangeAspect="1" noChangeArrowheads="1"/>
          </p:cNvPicPr>
          <p:nvPr/>
        </p:nvPicPr>
        <p:blipFill>
          <a:blip r:embed="rId5" cstate="print"/>
          <a:srcRect/>
          <a:stretch>
            <a:fillRect/>
          </a:stretch>
        </p:blipFill>
        <p:spPr bwMode="auto">
          <a:xfrm>
            <a:off x="4876800" y="1676400"/>
            <a:ext cx="3810000" cy="1514475"/>
          </a:xfrm>
          <a:prstGeom prst="rect">
            <a:avLst/>
          </a:prstGeom>
          <a:noFill/>
        </p:spPr>
      </p:pic>
      <p:pic>
        <p:nvPicPr>
          <p:cNvPr id="1026" name="Picture 2"/>
          <p:cNvPicPr>
            <a:picLocks noChangeAspect="1" noChangeArrowheads="1"/>
          </p:cNvPicPr>
          <p:nvPr/>
        </p:nvPicPr>
        <p:blipFill>
          <a:blip r:embed="rId6" cstate="print"/>
          <a:srcRect/>
          <a:stretch>
            <a:fillRect/>
          </a:stretch>
        </p:blipFill>
        <p:spPr bwMode="auto">
          <a:xfrm>
            <a:off x="6400800" y="2971800"/>
            <a:ext cx="2552700" cy="298536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09800" y="1350582"/>
            <a:ext cx="5791200" cy="4796219"/>
          </a:xfrm>
        </p:spPr>
        <p:txBody>
          <a:bodyPr/>
          <a:lstStyle/>
          <a:p>
            <a:pPr marL="457200" indent="-457200">
              <a:buNone/>
            </a:pPr>
            <a:r>
              <a:rPr lang="en-US" sz="2800" b="1" dirty="0" smtClean="0"/>
              <a:t>A World Where:</a:t>
            </a:r>
          </a:p>
          <a:p>
            <a:pPr marL="457200" indent="-457200">
              <a:buNone/>
            </a:pPr>
            <a:endParaRPr lang="en-US" sz="2400" dirty="0" smtClean="0"/>
          </a:p>
          <a:p>
            <a:pPr marL="457200" indent="-457200">
              <a:buAutoNum type="arabicParenR"/>
            </a:pPr>
            <a:r>
              <a:rPr lang="en-US" sz="2400" dirty="0" smtClean="0"/>
              <a:t>I have status</a:t>
            </a:r>
          </a:p>
          <a:p>
            <a:pPr marL="457200" indent="-457200">
              <a:buAutoNum type="arabicParenR"/>
            </a:pPr>
            <a:r>
              <a:rPr lang="en-US" sz="2400" dirty="0" smtClean="0"/>
              <a:t>I choose / opt into my relationships</a:t>
            </a:r>
          </a:p>
          <a:p>
            <a:pPr marL="457200" indent="-457200">
              <a:buAutoNum type="arabicParenR"/>
            </a:pPr>
            <a:r>
              <a:rPr lang="en-US" sz="2400" dirty="0" smtClean="0"/>
              <a:t>I bring my network with me</a:t>
            </a:r>
          </a:p>
          <a:p>
            <a:pPr marL="457200" indent="-457200">
              <a:buAutoNum type="arabicParenR"/>
            </a:pPr>
            <a:r>
              <a:rPr lang="en-US" sz="2400" dirty="0" smtClean="0"/>
              <a:t>I want it delivered to me</a:t>
            </a:r>
          </a:p>
          <a:p>
            <a:pPr marL="457200" indent="-457200">
              <a:buAutoNum type="arabicParenR"/>
            </a:pPr>
            <a:r>
              <a:rPr lang="en-US" sz="2400" dirty="0" smtClean="0"/>
              <a:t>I want it in my hand</a:t>
            </a:r>
          </a:p>
          <a:p>
            <a:pPr marL="457200" indent="-457200">
              <a:buAutoNum type="arabicParenR"/>
            </a:pPr>
            <a:r>
              <a:rPr lang="en-US" sz="2400" dirty="0" smtClean="0"/>
              <a:t>I need consistent exposure</a:t>
            </a:r>
          </a:p>
          <a:p>
            <a:pPr marL="457200" indent="-457200">
              <a:buAutoNum type="arabicParenR"/>
            </a:pPr>
            <a:r>
              <a:rPr lang="en-US" sz="2400" dirty="0" smtClean="0"/>
              <a:t>I need it to be irresistible</a:t>
            </a:r>
          </a:p>
          <a:p>
            <a:endParaRPr lang="en-US" sz="2400" dirty="0"/>
          </a:p>
        </p:txBody>
      </p:sp>
      <p:sp>
        <p:nvSpPr>
          <p:cNvPr id="3" name="Title 2"/>
          <p:cNvSpPr>
            <a:spLocks noGrp="1"/>
          </p:cNvSpPr>
          <p:nvPr>
            <p:ph type="title"/>
          </p:nvPr>
        </p:nvSpPr>
        <p:spPr/>
        <p:txBody>
          <a:bodyPr/>
          <a:lstStyle/>
          <a:p>
            <a:r>
              <a:rPr lang="en-US" dirty="0" smtClean="0"/>
              <a:t>Our Target</a:t>
            </a:r>
            <a:endParaRPr lang="en-US" dirty="0"/>
          </a:p>
        </p:txBody>
      </p:sp>
      <p:pic>
        <p:nvPicPr>
          <p:cNvPr id="19458" name="Picture 2" descr="http://3.bp.blogspot.com/-osi2UyiQ9mo/UJo4swSDi7I/AAAAAAAAJ-4/rxlxewEKwrg/s1600/target-board-with-bullseye.png"/>
          <p:cNvPicPr>
            <a:picLocks noChangeAspect="1" noChangeArrowheads="1"/>
          </p:cNvPicPr>
          <p:nvPr/>
        </p:nvPicPr>
        <p:blipFill>
          <a:blip r:embed="rId2" cstate="print"/>
          <a:srcRect l="50000"/>
          <a:stretch>
            <a:fillRect/>
          </a:stretch>
        </p:blipFill>
        <p:spPr bwMode="auto">
          <a:xfrm>
            <a:off x="0" y="1600200"/>
            <a:ext cx="2038350" cy="4267278"/>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Priorities for 2014 and beyond</a:t>
            </a:r>
            <a:endParaRPr lang="en-US" dirty="0"/>
          </a:p>
        </p:txBody>
      </p:sp>
      <p:sp>
        <p:nvSpPr>
          <p:cNvPr id="12" name="Rounded Rectangle 11"/>
          <p:cNvSpPr/>
          <p:nvPr/>
        </p:nvSpPr>
        <p:spPr>
          <a:xfrm>
            <a:off x="609600" y="1752600"/>
            <a:ext cx="2895600" cy="16002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dirty="0" smtClean="0">
                <a:solidFill>
                  <a:schemeClr val="tx1"/>
                </a:solidFill>
              </a:rPr>
              <a:t>Time Saving </a:t>
            </a:r>
          </a:p>
          <a:p>
            <a:r>
              <a:rPr lang="en-US" dirty="0" smtClean="0">
                <a:solidFill>
                  <a:schemeClr val="tx1"/>
                </a:solidFill>
              </a:rPr>
              <a:t>Admin Experience</a:t>
            </a:r>
            <a:endParaRPr lang="en-US" sz="1400" dirty="0">
              <a:solidFill>
                <a:schemeClr val="tx1"/>
              </a:solidFill>
            </a:endParaRPr>
          </a:p>
        </p:txBody>
      </p:sp>
      <p:sp>
        <p:nvSpPr>
          <p:cNvPr id="14" name="Rounded Rectangle 13"/>
          <p:cNvSpPr/>
          <p:nvPr/>
        </p:nvSpPr>
        <p:spPr>
          <a:xfrm>
            <a:off x="5029200" y="1752600"/>
            <a:ext cx="2895600" cy="16002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dirty="0" smtClean="0">
                <a:solidFill>
                  <a:schemeClr val="tx1"/>
                </a:solidFill>
              </a:rPr>
              <a:t>Modern Constituent Experience</a:t>
            </a:r>
          </a:p>
        </p:txBody>
      </p:sp>
      <p:pic>
        <p:nvPicPr>
          <p:cNvPr id="2" name="Picture 2" descr="http://blogs-images.forbes.com/benkerschberg/files/2011/09/Social-Media-Icons.png"/>
          <p:cNvPicPr>
            <a:picLocks noChangeAspect="1" noChangeArrowheads="1"/>
          </p:cNvPicPr>
          <p:nvPr/>
        </p:nvPicPr>
        <p:blipFill>
          <a:blip r:embed="rId3" cstate="print"/>
          <a:srcRect/>
          <a:stretch>
            <a:fillRect/>
          </a:stretch>
        </p:blipFill>
        <p:spPr bwMode="auto">
          <a:xfrm>
            <a:off x="7391400" y="2133600"/>
            <a:ext cx="838200" cy="812944"/>
          </a:xfrm>
          <a:prstGeom prst="rect">
            <a:avLst/>
          </a:prstGeom>
          <a:noFill/>
        </p:spPr>
      </p:pic>
      <p:pic>
        <p:nvPicPr>
          <p:cNvPr id="7" name="Picture 4" descr="http://psdblast.com/wp-content/uploads/2011/12/stop-watch-psd.jpg"/>
          <p:cNvPicPr>
            <a:picLocks noChangeAspect="1" noChangeArrowheads="1"/>
          </p:cNvPicPr>
          <p:nvPr/>
        </p:nvPicPr>
        <p:blipFill>
          <a:blip r:embed="rId4" cstate="print"/>
          <a:srcRect/>
          <a:stretch>
            <a:fillRect/>
          </a:stretch>
        </p:blipFill>
        <p:spPr bwMode="auto">
          <a:xfrm>
            <a:off x="3124200" y="2050143"/>
            <a:ext cx="838200" cy="997857"/>
          </a:xfrm>
          <a:prstGeom prst="rect">
            <a:avLst/>
          </a:prstGeom>
          <a:noFill/>
        </p:spPr>
      </p:pic>
      <p:sp>
        <p:nvSpPr>
          <p:cNvPr id="8" name="Rounded Rectangle 7"/>
          <p:cNvSpPr/>
          <p:nvPr/>
        </p:nvSpPr>
        <p:spPr>
          <a:xfrm>
            <a:off x="609600" y="3429000"/>
            <a:ext cx="2895600" cy="457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600" dirty="0" smtClean="0"/>
              <a:t>Express Functionality</a:t>
            </a:r>
            <a:endParaRPr lang="en-US" sz="1600" dirty="0"/>
          </a:p>
        </p:txBody>
      </p:sp>
      <p:sp>
        <p:nvSpPr>
          <p:cNvPr id="9" name="Rounded Rectangle 8"/>
          <p:cNvSpPr/>
          <p:nvPr/>
        </p:nvSpPr>
        <p:spPr>
          <a:xfrm>
            <a:off x="609600" y="3962400"/>
            <a:ext cx="2895600" cy="457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600" dirty="0" smtClean="0"/>
              <a:t>Surface Most Relevant Info</a:t>
            </a:r>
            <a:endParaRPr lang="en-US" sz="1600" dirty="0"/>
          </a:p>
        </p:txBody>
      </p:sp>
      <p:sp>
        <p:nvSpPr>
          <p:cNvPr id="10" name="Rounded Rectangle 9"/>
          <p:cNvSpPr/>
          <p:nvPr/>
        </p:nvSpPr>
        <p:spPr>
          <a:xfrm>
            <a:off x="609600" y="4495800"/>
            <a:ext cx="2895600" cy="457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600" dirty="0" smtClean="0"/>
              <a:t>Consolidate Tasks</a:t>
            </a:r>
            <a:endParaRPr lang="en-US" sz="1600" dirty="0"/>
          </a:p>
        </p:txBody>
      </p:sp>
      <p:sp>
        <p:nvSpPr>
          <p:cNvPr id="11" name="Rounded Rectangle 10"/>
          <p:cNvSpPr/>
          <p:nvPr/>
        </p:nvSpPr>
        <p:spPr>
          <a:xfrm>
            <a:off x="5029200" y="3429000"/>
            <a:ext cx="2895600" cy="457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600" dirty="0" smtClean="0"/>
              <a:t>Click Reduction</a:t>
            </a:r>
            <a:endParaRPr lang="en-US" sz="1600" dirty="0"/>
          </a:p>
        </p:txBody>
      </p:sp>
      <p:sp>
        <p:nvSpPr>
          <p:cNvPr id="13" name="Rounded Rectangle 12"/>
          <p:cNvSpPr/>
          <p:nvPr/>
        </p:nvSpPr>
        <p:spPr>
          <a:xfrm>
            <a:off x="5029200" y="3962400"/>
            <a:ext cx="2895600" cy="457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600" dirty="0" smtClean="0"/>
              <a:t>Mobile First Design</a:t>
            </a:r>
            <a:endParaRPr lang="en-US" sz="1600" dirty="0"/>
          </a:p>
        </p:txBody>
      </p:sp>
      <p:sp>
        <p:nvSpPr>
          <p:cNvPr id="15" name="Rounded Rectangle 14"/>
          <p:cNvSpPr/>
          <p:nvPr/>
        </p:nvSpPr>
        <p:spPr>
          <a:xfrm>
            <a:off x="5029200" y="4495800"/>
            <a:ext cx="2895600" cy="457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600" dirty="0" smtClean="0"/>
              <a:t>Social In : Social Out</a:t>
            </a:r>
            <a:endParaRPr lang="en-US" sz="1600" dirty="0"/>
          </a:p>
        </p:txBody>
      </p:sp>
      <p:sp>
        <p:nvSpPr>
          <p:cNvPr id="16" name="Rounded Rectangle 15"/>
          <p:cNvSpPr/>
          <p:nvPr/>
        </p:nvSpPr>
        <p:spPr>
          <a:xfrm>
            <a:off x="5029200" y="5029200"/>
            <a:ext cx="2895600" cy="457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600" dirty="0" smtClean="0"/>
              <a:t>Reward / Recognize</a:t>
            </a:r>
            <a:endParaRPr lang="en-US" sz="1600" dirty="0"/>
          </a:p>
        </p:txBody>
      </p:sp>
      <p:sp>
        <p:nvSpPr>
          <p:cNvPr id="17" name="Rounded Rectangle 16"/>
          <p:cNvSpPr/>
          <p:nvPr/>
        </p:nvSpPr>
        <p:spPr>
          <a:xfrm>
            <a:off x="5029200" y="5562600"/>
            <a:ext cx="2895600" cy="457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600" dirty="0" smtClean="0"/>
              <a:t>APIs for Customization</a:t>
            </a:r>
            <a:endParaRPr lang="en-US" sz="16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41248" y="1350582"/>
            <a:ext cx="3730752" cy="4796219"/>
          </a:xfrm>
        </p:spPr>
        <p:txBody>
          <a:bodyPr/>
          <a:lstStyle/>
          <a:p>
            <a:pPr marL="342900" indent="-342900">
              <a:buFont typeface="+mj-lt"/>
              <a:buAutoNum type="arabicPeriod"/>
            </a:pPr>
            <a:r>
              <a:rPr lang="en-US" dirty="0" smtClean="0"/>
              <a:t>What we have been working on in 2013…and why</a:t>
            </a:r>
          </a:p>
          <a:p>
            <a:pPr marL="342900" indent="-342900">
              <a:buFont typeface="+mj-lt"/>
              <a:buAutoNum type="arabicPeriod"/>
            </a:pPr>
            <a:endParaRPr lang="en-US" dirty="0" smtClean="0"/>
          </a:p>
          <a:p>
            <a:pPr marL="342900" indent="-342900">
              <a:buFont typeface="+mj-lt"/>
              <a:buAutoNum type="arabicPeriod"/>
            </a:pPr>
            <a:r>
              <a:rPr lang="en-US" dirty="0" smtClean="0"/>
              <a:t>What priorities and principles are driving us now and going forward</a:t>
            </a:r>
          </a:p>
          <a:p>
            <a:pPr marL="342900" indent="-342900">
              <a:buFont typeface="+mj-lt"/>
              <a:buAutoNum type="arabicPeriod"/>
            </a:pPr>
            <a:endParaRPr lang="en-US" dirty="0" smtClean="0"/>
          </a:p>
          <a:p>
            <a:pPr marL="342900" indent="-342900">
              <a:buFont typeface="+mj-lt"/>
              <a:buAutoNum type="arabicPeriod"/>
            </a:pPr>
            <a:r>
              <a:rPr lang="en-US" dirty="0" smtClean="0"/>
              <a:t>What cool new stuff is in discovery / development / early adopter programs</a:t>
            </a:r>
            <a:br>
              <a:rPr lang="en-US" dirty="0" smtClean="0"/>
            </a:br>
            <a:endParaRPr lang="en-US" dirty="0"/>
          </a:p>
        </p:txBody>
      </p:sp>
      <p:sp>
        <p:nvSpPr>
          <p:cNvPr id="6" name="Title 5"/>
          <p:cNvSpPr>
            <a:spLocks noGrp="1"/>
          </p:cNvSpPr>
          <p:nvPr>
            <p:ph type="title"/>
          </p:nvPr>
        </p:nvSpPr>
        <p:spPr/>
        <p:txBody>
          <a:bodyPr/>
          <a:lstStyle/>
          <a:p>
            <a:r>
              <a:rPr lang="en-US" dirty="0" smtClean="0"/>
              <a:t>What You are about To Experience</a:t>
            </a:r>
            <a:endParaRPr lang="en-US" dirty="0"/>
          </a:p>
        </p:txBody>
      </p:sp>
      <p:pic>
        <p:nvPicPr>
          <p:cNvPr id="51202" name="Picture 2" descr="http://creativecrista.files.wordpress.com/2012/11/3d-audience1.png"/>
          <p:cNvPicPr>
            <a:picLocks noChangeAspect="1" noChangeArrowheads="1"/>
          </p:cNvPicPr>
          <p:nvPr/>
        </p:nvPicPr>
        <p:blipFill>
          <a:blip r:embed="rId2" cstate="print"/>
          <a:srcRect/>
          <a:stretch>
            <a:fillRect/>
          </a:stretch>
        </p:blipFill>
        <p:spPr bwMode="auto">
          <a:xfrm>
            <a:off x="4800600" y="1600200"/>
            <a:ext cx="3925230" cy="3143251"/>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Guiding Principles</a:t>
            </a:r>
            <a:endParaRPr lang="en-US" dirty="0"/>
          </a:p>
        </p:txBody>
      </p:sp>
      <p:sp>
        <p:nvSpPr>
          <p:cNvPr id="7" name="Rounded Rectangle 6"/>
          <p:cNvSpPr/>
          <p:nvPr/>
        </p:nvSpPr>
        <p:spPr>
          <a:xfrm>
            <a:off x="381000" y="1295400"/>
            <a:ext cx="7239000" cy="1143000"/>
          </a:xfrm>
          <a:prstGeom prst="roundRect">
            <a:avLst>
              <a:gd name="adj" fmla="val 5271"/>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t>Always Reliable and Available…</a:t>
            </a:r>
          </a:p>
          <a:p>
            <a:endParaRPr lang="en-US" dirty="0" smtClean="0"/>
          </a:p>
          <a:p>
            <a:r>
              <a:rPr lang="en-US" sz="1600" dirty="0" smtClean="0"/>
              <a:t>Growing our customers requires the essentials done right every day</a:t>
            </a:r>
            <a:endParaRPr lang="en-US" sz="1600" dirty="0"/>
          </a:p>
        </p:txBody>
      </p:sp>
      <p:sp>
        <p:nvSpPr>
          <p:cNvPr id="14" name="Rounded Rectangle 13"/>
          <p:cNvSpPr/>
          <p:nvPr/>
        </p:nvSpPr>
        <p:spPr>
          <a:xfrm>
            <a:off x="381000" y="2514600"/>
            <a:ext cx="7239000" cy="1143000"/>
          </a:xfrm>
          <a:prstGeom prst="roundRect">
            <a:avLst>
              <a:gd name="adj" fmla="val 5271"/>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t>Ensure Customer Satisfaction &amp; Trust…</a:t>
            </a:r>
          </a:p>
          <a:p>
            <a:endParaRPr lang="en-US" dirty="0" smtClean="0"/>
          </a:p>
          <a:p>
            <a:r>
              <a:rPr lang="en-US" sz="1600" dirty="0" smtClean="0"/>
              <a:t>Satisfied &amp; trusting customers don’t churn</a:t>
            </a:r>
            <a:endParaRPr lang="en-US" sz="1600" dirty="0"/>
          </a:p>
        </p:txBody>
      </p:sp>
      <p:sp>
        <p:nvSpPr>
          <p:cNvPr id="15" name="Rounded Rectangle 14"/>
          <p:cNvSpPr/>
          <p:nvPr/>
        </p:nvSpPr>
        <p:spPr>
          <a:xfrm>
            <a:off x="381000" y="3733800"/>
            <a:ext cx="7239000" cy="1143000"/>
          </a:xfrm>
          <a:prstGeom prst="roundRect">
            <a:avLst>
              <a:gd name="adj" fmla="val 5271"/>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t>Deliver what’s valuable…</a:t>
            </a:r>
          </a:p>
          <a:p>
            <a:endParaRPr lang="en-US" dirty="0" smtClean="0"/>
          </a:p>
          <a:p>
            <a:r>
              <a:rPr lang="en-US" sz="1600" dirty="0" smtClean="0"/>
              <a:t>Satisfied &amp; successful customers have complete and compelling solutions</a:t>
            </a:r>
            <a:endParaRPr lang="en-US" sz="1600" dirty="0"/>
          </a:p>
        </p:txBody>
      </p:sp>
      <p:sp>
        <p:nvSpPr>
          <p:cNvPr id="16" name="Rounded Rectangle 15"/>
          <p:cNvSpPr/>
          <p:nvPr/>
        </p:nvSpPr>
        <p:spPr>
          <a:xfrm>
            <a:off x="381000" y="4953000"/>
            <a:ext cx="7239000" cy="1143000"/>
          </a:xfrm>
          <a:prstGeom prst="roundRect">
            <a:avLst>
              <a:gd name="adj" fmla="val 5271"/>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t>Create the backbone for success…</a:t>
            </a:r>
          </a:p>
          <a:p>
            <a:endParaRPr lang="en-US" dirty="0" smtClean="0"/>
          </a:p>
          <a:p>
            <a:r>
              <a:rPr lang="en-US" sz="1600" dirty="0" smtClean="0"/>
              <a:t>Remove the issues that constrain our ability to grow</a:t>
            </a:r>
            <a:endParaRPr lang="en-US" sz="1600" dirty="0"/>
          </a:p>
        </p:txBody>
      </p:sp>
      <p:pic>
        <p:nvPicPr>
          <p:cNvPr id="8194" name="Picture 2" descr="http://0.tqn.com/d/webclipart/1/0/2/G/5/Evergreen-Tree.png"/>
          <p:cNvPicPr>
            <a:picLocks noChangeAspect="1" noChangeArrowheads="1"/>
          </p:cNvPicPr>
          <p:nvPr/>
        </p:nvPicPr>
        <p:blipFill>
          <a:blip r:embed="rId2" cstate="print"/>
          <a:srcRect/>
          <a:stretch>
            <a:fillRect/>
          </a:stretch>
        </p:blipFill>
        <p:spPr bwMode="auto">
          <a:xfrm>
            <a:off x="7134225" y="1295400"/>
            <a:ext cx="2009775" cy="4905376"/>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Comments</a:t>
            </a:r>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1248" y="1114203"/>
            <a:ext cx="7540752" cy="4796219"/>
          </a:xfrm>
        </p:spPr>
        <p:txBody>
          <a:bodyPr/>
          <a:lstStyle/>
          <a:p>
            <a:r>
              <a:rPr lang="en-US" dirty="0" smtClean="0"/>
              <a:t>Convert donation forms and TeamRaiser events to responsive design</a:t>
            </a:r>
          </a:p>
          <a:p>
            <a:endParaRPr lang="en-US" dirty="0" smtClean="0"/>
          </a:p>
          <a:p>
            <a:r>
              <a:rPr lang="en-US" dirty="0" smtClean="0"/>
              <a:t>If you have sustainer giving programs – check out Blackbaud merchant services (BBMS)</a:t>
            </a:r>
          </a:p>
          <a:p>
            <a:endParaRPr lang="en-US" dirty="0" smtClean="0"/>
          </a:p>
          <a:p>
            <a:r>
              <a:rPr lang="en-US" dirty="0" smtClean="0"/>
              <a:t>BBCRM, LCRM, Raiser’s Edge – we have an integration for you</a:t>
            </a:r>
          </a:p>
          <a:p>
            <a:endParaRPr lang="en-US" dirty="0" smtClean="0"/>
          </a:p>
          <a:p>
            <a:r>
              <a:rPr lang="en-US" dirty="0" smtClean="0"/>
              <a:t>Organizational constituents are moving forward</a:t>
            </a:r>
          </a:p>
          <a:p>
            <a:endParaRPr lang="en-US" dirty="0" smtClean="0"/>
          </a:p>
          <a:p>
            <a:r>
              <a:rPr lang="en-US" dirty="0" smtClean="0"/>
              <a:t>Advocacy is getting some great usability enhancements</a:t>
            </a:r>
          </a:p>
          <a:p>
            <a:endParaRPr lang="en-US" dirty="0" smtClean="0"/>
          </a:p>
          <a:p>
            <a:r>
              <a:rPr lang="en-US" dirty="0" smtClean="0"/>
              <a:t>We are simplifying and mobilizing the participant fundraiser experience</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Key Takeaways</a:t>
            </a:r>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Rounded Rectangle 5"/>
          <p:cNvSpPr/>
          <p:nvPr/>
        </p:nvSpPr>
        <p:spPr>
          <a:xfrm>
            <a:off x="304800" y="2209800"/>
            <a:ext cx="4267200" cy="838200"/>
          </a:xfrm>
          <a:prstGeom prst="roundRect">
            <a:avLst>
              <a:gd name="adj" fmla="val 5841"/>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hlinkClick r:id="rId2"/>
              </a:rPr>
              <a:t>customer.convio.com/PostShow</a:t>
            </a:r>
            <a:endParaRPr lang="en-US" dirty="0" smtClean="0"/>
          </a:p>
        </p:txBody>
      </p:sp>
      <p:sp>
        <p:nvSpPr>
          <p:cNvPr id="7" name="TextBox 6"/>
          <p:cNvSpPr txBox="1"/>
          <p:nvPr/>
        </p:nvSpPr>
        <p:spPr>
          <a:xfrm>
            <a:off x="4648200" y="2305735"/>
            <a:ext cx="4038600" cy="646331"/>
          </a:xfrm>
          <a:prstGeom prst="rect">
            <a:avLst/>
          </a:prstGeom>
          <a:noFill/>
        </p:spPr>
        <p:txBody>
          <a:bodyPr wrap="square" rtlCol="0">
            <a:spAutoFit/>
          </a:bodyPr>
          <a:lstStyle/>
          <a:p>
            <a:r>
              <a:rPr lang="en-US" dirty="0" smtClean="0"/>
              <a:t>Post your questions to the Product Management team in Community</a:t>
            </a:r>
            <a:endParaRPr lang="en-US" dirty="0"/>
          </a:p>
        </p:txBody>
      </p:sp>
      <p:sp>
        <p:nvSpPr>
          <p:cNvPr id="8" name="Rounded Rectangle 7"/>
          <p:cNvSpPr/>
          <p:nvPr/>
        </p:nvSpPr>
        <p:spPr>
          <a:xfrm>
            <a:off x="304800" y="4038600"/>
            <a:ext cx="4267200" cy="1600200"/>
          </a:xfrm>
          <a:prstGeom prst="roundRect">
            <a:avLst>
              <a:gd name="adj" fmla="val 4511"/>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r>
              <a:rPr lang="en-US" b="1" u="sng" dirty="0" smtClean="0">
                <a:solidFill>
                  <a:schemeClr val="tx1"/>
                </a:solidFill>
              </a:rPr>
              <a:t>Monday 9/30</a:t>
            </a:r>
          </a:p>
          <a:p>
            <a:pPr marL="1027113" indent="-1027113"/>
            <a:r>
              <a:rPr lang="en-US" dirty="0" smtClean="0">
                <a:solidFill>
                  <a:schemeClr val="tx1"/>
                </a:solidFill>
              </a:rPr>
              <a:t>1:30pm – Blackbaud CRM and Luminate Online Integration Roadmap</a:t>
            </a:r>
          </a:p>
          <a:p>
            <a:pPr marL="1027113" indent="-1027113"/>
            <a:r>
              <a:rPr lang="en-US" dirty="0" smtClean="0">
                <a:solidFill>
                  <a:schemeClr val="tx1"/>
                </a:solidFill>
              </a:rPr>
              <a:t>3:00pm – Blackbaud CRM Roadmap</a:t>
            </a:r>
            <a:endParaRPr lang="en-US" dirty="0">
              <a:solidFill>
                <a:schemeClr val="tx1"/>
              </a:solidFill>
            </a:endParaRPr>
          </a:p>
        </p:txBody>
      </p:sp>
      <p:sp>
        <p:nvSpPr>
          <p:cNvPr id="9" name="TextBox 8"/>
          <p:cNvSpPr txBox="1"/>
          <p:nvPr/>
        </p:nvSpPr>
        <p:spPr>
          <a:xfrm>
            <a:off x="4648200" y="4515535"/>
            <a:ext cx="4038600" cy="646331"/>
          </a:xfrm>
          <a:prstGeom prst="rect">
            <a:avLst/>
          </a:prstGeom>
          <a:noFill/>
        </p:spPr>
        <p:txBody>
          <a:bodyPr wrap="square" rtlCol="0">
            <a:spAutoFit/>
          </a:bodyPr>
          <a:lstStyle/>
          <a:p>
            <a:r>
              <a:rPr lang="en-US" dirty="0" smtClean="0"/>
              <a:t>Can’t get enough Luminate? Check out these roadmap sessions</a:t>
            </a:r>
            <a:endParaRPr lang="en-US" dirty="0"/>
          </a:p>
        </p:txBody>
      </p:sp>
      <p:sp>
        <p:nvSpPr>
          <p:cNvPr id="10" name="Rounded Rectangle 9"/>
          <p:cNvSpPr/>
          <p:nvPr/>
        </p:nvSpPr>
        <p:spPr>
          <a:xfrm>
            <a:off x="304800" y="3124200"/>
            <a:ext cx="4267200" cy="838200"/>
          </a:xfrm>
          <a:prstGeom prst="roundRect">
            <a:avLst>
              <a:gd name="adj" fmla="val 5841"/>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hlinkClick r:id="rId3"/>
              </a:rPr>
              <a:t>www.blackbaud.com/discovery</a:t>
            </a:r>
            <a:endParaRPr lang="en-US" dirty="0" smtClean="0">
              <a:solidFill>
                <a:schemeClr val="tx1"/>
              </a:solidFill>
            </a:endParaRPr>
          </a:p>
        </p:txBody>
      </p:sp>
      <p:sp>
        <p:nvSpPr>
          <p:cNvPr id="11" name="TextBox 10"/>
          <p:cNvSpPr txBox="1"/>
          <p:nvPr/>
        </p:nvSpPr>
        <p:spPr>
          <a:xfrm>
            <a:off x="4648200" y="3358634"/>
            <a:ext cx="4038600" cy="369332"/>
          </a:xfrm>
          <a:prstGeom prst="rect">
            <a:avLst/>
          </a:prstGeom>
          <a:noFill/>
        </p:spPr>
        <p:txBody>
          <a:bodyPr wrap="square" rtlCol="0">
            <a:spAutoFit/>
          </a:bodyPr>
          <a:lstStyle/>
          <a:p>
            <a:r>
              <a:rPr lang="en-US" dirty="0" smtClean="0"/>
              <a:t>Register and participate in discovery</a:t>
            </a:r>
            <a:endParaRPr lang="en-US" dirty="0"/>
          </a:p>
        </p:txBody>
      </p:sp>
      <p:sp>
        <p:nvSpPr>
          <p:cNvPr id="12" name="Rounded Rectangle 11"/>
          <p:cNvSpPr/>
          <p:nvPr/>
        </p:nvSpPr>
        <p:spPr>
          <a:xfrm>
            <a:off x="304800" y="1275665"/>
            <a:ext cx="4267200" cy="838200"/>
          </a:xfrm>
          <a:prstGeom prst="roundRect">
            <a:avLst>
              <a:gd name="adj" fmla="val 5841"/>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1031875"/>
            <a:r>
              <a:rPr lang="en-US" dirty="0" smtClean="0"/>
              <a:t>Complete the session survey using the BBCON 2013 App</a:t>
            </a:r>
          </a:p>
        </p:txBody>
      </p:sp>
      <p:sp>
        <p:nvSpPr>
          <p:cNvPr id="13" name="TextBox 12"/>
          <p:cNvSpPr txBox="1"/>
          <p:nvPr/>
        </p:nvSpPr>
        <p:spPr>
          <a:xfrm>
            <a:off x="4648200" y="1371600"/>
            <a:ext cx="4038600" cy="646331"/>
          </a:xfrm>
          <a:prstGeom prst="rect">
            <a:avLst/>
          </a:prstGeom>
          <a:noFill/>
        </p:spPr>
        <p:txBody>
          <a:bodyPr wrap="square" rtlCol="0">
            <a:spAutoFit/>
          </a:bodyPr>
          <a:lstStyle/>
          <a:p>
            <a:r>
              <a:rPr lang="en-US" dirty="0" smtClean="0"/>
              <a:t>Please provide your feedback on the session</a:t>
            </a:r>
            <a:endParaRPr lang="en-US" dirty="0"/>
          </a:p>
        </p:txBody>
      </p:sp>
      <p:pic>
        <p:nvPicPr>
          <p:cNvPr id="6146" name="Picture 2" descr="http://upload.wikimedia.org/wikipedia/commons/5/5d/Available_on_the_App_Store_%28black%29.png"/>
          <p:cNvPicPr>
            <a:picLocks noChangeAspect="1" noChangeArrowheads="1"/>
          </p:cNvPicPr>
          <p:nvPr/>
        </p:nvPicPr>
        <p:blipFill>
          <a:blip r:embed="rId4" cstate="print"/>
          <a:srcRect/>
          <a:stretch>
            <a:fillRect/>
          </a:stretch>
        </p:blipFill>
        <p:spPr bwMode="auto">
          <a:xfrm>
            <a:off x="457200" y="1752600"/>
            <a:ext cx="847725" cy="251142"/>
          </a:xfrm>
          <a:prstGeom prst="rect">
            <a:avLst/>
          </a:prstGeom>
          <a:noFill/>
          <a:effectLst>
            <a:outerShdw blurRad="50800" dist="38100" dir="2700000" algn="tl" rotWithShape="0">
              <a:prstClr val="black">
                <a:alpha val="40000"/>
              </a:prstClr>
            </a:outerShdw>
          </a:effectLst>
        </p:spPr>
      </p:pic>
      <p:pic>
        <p:nvPicPr>
          <p:cNvPr id="6148" name="Picture 4" descr="http://geacron.com/wp-content/uploads/GooglePlayIcon.png"/>
          <p:cNvPicPr>
            <a:picLocks noChangeAspect="1" noChangeArrowheads="1"/>
          </p:cNvPicPr>
          <p:nvPr/>
        </p:nvPicPr>
        <p:blipFill>
          <a:blip r:embed="rId5" cstate="print"/>
          <a:srcRect/>
          <a:stretch>
            <a:fillRect/>
          </a:stretch>
        </p:blipFill>
        <p:spPr bwMode="auto">
          <a:xfrm>
            <a:off x="457200" y="1371600"/>
            <a:ext cx="914400" cy="377536"/>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425996" y="2895600"/>
            <a:ext cx="6337004" cy="1468818"/>
          </a:xfrm>
          <a:prstGeom prst="roundRect">
            <a:avLst>
              <a:gd name="adj" fmla="val 4159"/>
            </a:avLst>
          </a:prstGeom>
        </p:spPr>
        <p:style>
          <a:lnRef idx="3">
            <a:schemeClr val="lt1"/>
          </a:lnRef>
          <a:fillRef idx="1">
            <a:schemeClr val="accent1"/>
          </a:fillRef>
          <a:effectRef idx="1">
            <a:schemeClr val="accent1"/>
          </a:effectRef>
          <a:fontRef idx="minor">
            <a:schemeClr val="lt1"/>
          </a:fontRef>
        </p:style>
        <p:txBody>
          <a:bodyPr rtlCol="0" anchor="t"/>
          <a:lstStyle/>
          <a:p>
            <a:pPr marL="1152525"/>
            <a:r>
              <a:rPr lang="en-US" sz="1500" b="1" dirty="0" smtClean="0"/>
              <a:t>Peer-to-Peer Fundraising Portfolio</a:t>
            </a:r>
          </a:p>
          <a:p>
            <a:pPr marL="1152525"/>
            <a:r>
              <a:rPr lang="en-US" sz="1400" dirty="0" smtClean="0"/>
              <a:t>Chris Kauffman</a:t>
            </a:r>
          </a:p>
          <a:p>
            <a:pPr marL="1152525"/>
            <a:r>
              <a:rPr lang="en-US" sz="1400" dirty="0" smtClean="0"/>
              <a:t>Sr. Product Manager</a:t>
            </a:r>
          </a:p>
          <a:p>
            <a:pPr marL="1152525"/>
            <a:endParaRPr lang="en-US" sz="1100" dirty="0" smtClean="0"/>
          </a:p>
          <a:p>
            <a:pPr marL="1152525"/>
            <a:r>
              <a:rPr lang="en-US" sz="1100" dirty="0" smtClean="0"/>
              <a:t>Products: TeamRaiser, personal events, personal fundraising</a:t>
            </a:r>
          </a:p>
        </p:txBody>
      </p:sp>
      <p:sp>
        <p:nvSpPr>
          <p:cNvPr id="12" name="Rounded Rectangle 11"/>
          <p:cNvSpPr/>
          <p:nvPr/>
        </p:nvSpPr>
        <p:spPr>
          <a:xfrm>
            <a:off x="2425996" y="4419600"/>
            <a:ext cx="6337004" cy="1468818"/>
          </a:xfrm>
          <a:prstGeom prst="roundRect">
            <a:avLst>
              <a:gd name="adj" fmla="val 4159"/>
            </a:avLst>
          </a:prstGeom>
        </p:spPr>
        <p:style>
          <a:lnRef idx="3">
            <a:schemeClr val="lt1"/>
          </a:lnRef>
          <a:fillRef idx="1">
            <a:schemeClr val="accent1"/>
          </a:fillRef>
          <a:effectRef idx="1">
            <a:schemeClr val="accent1"/>
          </a:effectRef>
          <a:fontRef idx="minor">
            <a:schemeClr val="lt1"/>
          </a:fontRef>
        </p:style>
        <p:txBody>
          <a:bodyPr rtlCol="0" anchor="t"/>
          <a:lstStyle/>
          <a:p>
            <a:pPr marL="1152525"/>
            <a:r>
              <a:rPr lang="en-US" sz="1500" b="1" dirty="0" smtClean="0"/>
              <a:t>Financials &amp; Fundraising Portfolio</a:t>
            </a:r>
          </a:p>
          <a:p>
            <a:pPr marL="1152525"/>
            <a:r>
              <a:rPr lang="en-US" sz="1400" dirty="0" smtClean="0"/>
              <a:t>Michelle Shefter</a:t>
            </a:r>
          </a:p>
          <a:p>
            <a:pPr marL="1152525"/>
            <a:r>
              <a:rPr lang="en-US" sz="1400" dirty="0" smtClean="0"/>
              <a:t>Product Manager</a:t>
            </a:r>
          </a:p>
          <a:p>
            <a:pPr marL="1152525"/>
            <a:endParaRPr lang="en-US" sz="1100" dirty="0" smtClean="0"/>
          </a:p>
          <a:p>
            <a:pPr marL="1152525"/>
            <a:r>
              <a:rPr lang="en-US" sz="1100" dirty="0" smtClean="0"/>
              <a:t>Products: Payment processing, BBMS integration, online donations, sustainer giving, matching gifts, settlement, eCommerce</a:t>
            </a:r>
          </a:p>
        </p:txBody>
      </p:sp>
      <p:sp>
        <p:nvSpPr>
          <p:cNvPr id="3" name="Title 2"/>
          <p:cNvSpPr>
            <a:spLocks noGrp="1"/>
          </p:cNvSpPr>
          <p:nvPr>
            <p:ph type="title"/>
          </p:nvPr>
        </p:nvSpPr>
        <p:spPr/>
        <p:txBody>
          <a:bodyPr/>
          <a:lstStyle/>
          <a:p>
            <a:r>
              <a:rPr lang="en-US" dirty="0" smtClean="0"/>
              <a:t>The Luminate Online Team</a:t>
            </a:r>
            <a:endParaRPr lang="en-US" dirty="0"/>
          </a:p>
        </p:txBody>
      </p:sp>
      <p:sp>
        <p:nvSpPr>
          <p:cNvPr id="6" name="Rounded Rectangle 5"/>
          <p:cNvSpPr/>
          <p:nvPr/>
        </p:nvSpPr>
        <p:spPr>
          <a:xfrm>
            <a:off x="228600" y="1350582"/>
            <a:ext cx="2057400" cy="4593018"/>
          </a:xfrm>
          <a:prstGeom prst="roundRect">
            <a:avLst>
              <a:gd name="adj" fmla="val 8707"/>
            </a:avLst>
          </a:prstGeom>
        </p:spPr>
        <p:style>
          <a:lnRef idx="3">
            <a:schemeClr val="lt1"/>
          </a:lnRef>
          <a:fillRef idx="1">
            <a:schemeClr val="accent1"/>
          </a:fillRef>
          <a:effectRef idx="1">
            <a:schemeClr val="accent1"/>
          </a:effectRef>
          <a:fontRef idx="minor">
            <a:schemeClr val="lt1"/>
          </a:fontRef>
        </p:style>
        <p:txBody>
          <a:bodyPr rtlCol="0" anchor="t"/>
          <a:lstStyle/>
          <a:p>
            <a:pPr marL="6350"/>
            <a:endParaRPr lang="en-US" sz="1400" dirty="0" smtClean="0"/>
          </a:p>
          <a:p>
            <a:pPr marL="6350"/>
            <a:endParaRPr lang="en-US" sz="1400" dirty="0" smtClean="0"/>
          </a:p>
          <a:p>
            <a:pPr marL="6350"/>
            <a:endParaRPr lang="en-US" sz="1400" dirty="0" smtClean="0"/>
          </a:p>
          <a:p>
            <a:pPr marL="6350"/>
            <a:endParaRPr lang="en-US" sz="1400" dirty="0" smtClean="0"/>
          </a:p>
          <a:p>
            <a:pPr marL="6350"/>
            <a:endParaRPr lang="en-US" sz="1400" dirty="0" smtClean="0"/>
          </a:p>
          <a:p>
            <a:pPr marL="6350"/>
            <a:endParaRPr lang="en-US" sz="1400" dirty="0" smtClean="0"/>
          </a:p>
          <a:p>
            <a:pPr marL="6350"/>
            <a:endParaRPr lang="en-US" sz="1400" dirty="0" smtClean="0"/>
          </a:p>
          <a:p>
            <a:pPr marL="6350"/>
            <a:r>
              <a:rPr lang="en-US" sz="1400" dirty="0" smtClean="0"/>
              <a:t>Casey Flinn</a:t>
            </a:r>
          </a:p>
          <a:p>
            <a:pPr marL="6350"/>
            <a:r>
              <a:rPr lang="en-US" sz="1400" dirty="0" smtClean="0"/>
              <a:t>Group Manager, Product Management </a:t>
            </a:r>
          </a:p>
        </p:txBody>
      </p:sp>
      <p:pic>
        <p:nvPicPr>
          <p:cNvPr id="1028" name="Picture 4" descr="http://intranet.convio.com/hr-cs/staff/staff-images/facebookphoto.jpg"/>
          <p:cNvPicPr>
            <a:picLocks noChangeAspect="1" noChangeArrowheads="1"/>
          </p:cNvPicPr>
          <p:nvPr/>
        </p:nvPicPr>
        <p:blipFill>
          <a:blip r:embed="rId2" cstate="print"/>
          <a:srcRect l="8619" t="9282" r="21451" b="23874"/>
          <a:stretch>
            <a:fillRect/>
          </a:stretch>
        </p:blipFill>
        <p:spPr bwMode="auto">
          <a:xfrm>
            <a:off x="2514600" y="4516818"/>
            <a:ext cx="1043528" cy="1261242"/>
          </a:xfrm>
          <a:prstGeom prst="roundRect">
            <a:avLst/>
          </a:prstGeom>
          <a:noFill/>
          <a:ln>
            <a:solidFill>
              <a:schemeClr val="lt1">
                <a:hueOff val="0"/>
                <a:satOff val="0"/>
                <a:lumOff val="0"/>
              </a:schemeClr>
            </a:solidFill>
          </a:ln>
        </p:spPr>
      </p:pic>
      <p:pic>
        <p:nvPicPr>
          <p:cNvPr id="1030" name="Picture 6" descr="http://intranet.convio.com/hr-cs/staff/staff-images/pic-001.jpg"/>
          <p:cNvPicPr>
            <a:picLocks noChangeAspect="1" noChangeArrowheads="1"/>
          </p:cNvPicPr>
          <p:nvPr/>
        </p:nvPicPr>
        <p:blipFill>
          <a:blip r:embed="rId3" cstate="print"/>
          <a:srcRect/>
          <a:stretch>
            <a:fillRect/>
          </a:stretch>
        </p:blipFill>
        <p:spPr bwMode="auto">
          <a:xfrm>
            <a:off x="368596" y="1447800"/>
            <a:ext cx="945931" cy="1277508"/>
          </a:xfrm>
          <a:prstGeom prst="roundRect">
            <a:avLst/>
          </a:prstGeom>
          <a:noFill/>
          <a:ln>
            <a:solidFill>
              <a:schemeClr val="lt1">
                <a:hueOff val="0"/>
                <a:satOff val="0"/>
                <a:lumOff val="0"/>
              </a:schemeClr>
            </a:solidFill>
          </a:ln>
        </p:spPr>
      </p:pic>
      <p:pic>
        <p:nvPicPr>
          <p:cNvPr id="1031" name="Picture 7"/>
          <p:cNvPicPr>
            <a:picLocks noChangeAspect="1" noChangeArrowheads="1"/>
          </p:cNvPicPr>
          <p:nvPr/>
        </p:nvPicPr>
        <p:blipFill>
          <a:blip r:embed="rId4" cstate="print"/>
          <a:srcRect/>
          <a:stretch>
            <a:fillRect/>
          </a:stretch>
        </p:blipFill>
        <p:spPr bwMode="auto">
          <a:xfrm>
            <a:off x="2514600" y="2971800"/>
            <a:ext cx="1021622" cy="1295400"/>
          </a:xfrm>
          <a:prstGeom prst="roundRect">
            <a:avLst/>
          </a:prstGeom>
          <a:noFill/>
          <a:ln w="9525">
            <a:solidFill>
              <a:schemeClr val="lt1">
                <a:hueOff val="0"/>
                <a:satOff val="0"/>
                <a:lumOff val="0"/>
              </a:schemeClr>
            </a:solidFill>
            <a:miter lim="800000"/>
            <a:headEnd/>
            <a:tailEnd/>
          </a:ln>
          <a:effectLst/>
        </p:spPr>
      </p:pic>
      <p:sp>
        <p:nvSpPr>
          <p:cNvPr id="17" name="Rounded Rectangle 16"/>
          <p:cNvSpPr/>
          <p:nvPr/>
        </p:nvSpPr>
        <p:spPr>
          <a:xfrm>
            <a:off x="2425996" y="1371600"/>
            <a:ext cx="6337004" cy="1468818"/>
          </a:xfrm>
          <a:prstGeom prst="roundRect">
            <a:avLst>
              <a:gd name="adj" fmla="val 4159"/>
            </a:avLst>
          </a:prstGeom>
        </p:spPr>
        <p:style>
          <a:lnRef idx="3">
            <a:schemeClr val="lt1"/>
          </a:lnRef>
          <a:fillRef idx="1">
            <a:schemeClr val="accent1"/>
          </a:fillRef>
          <a:effectRef idx="1">
            <a:schemeClr val="accent1"/>
          </a:effectRef>
          <a:fontRef idx="minor">
            <a:schemeClr val="lt1"/>
          </a:fontRef>
        </p:style>
        <p:txBody>
          <a:bodyPr rtlCol="0" anchor="t"/>
          <a:lstStyle/>
          <a:p>
            <a:pPr marL="1152525"/>
            <a:r>
              <a:rPr lang="en-US" sz="1500" b="1" dirty="0" smtClean="0"/>
              <a:t>Online Engagement &amp; Outbound Marketing Portfolio</a:t>
            </a:r>
          </a:p>
          <a:p>
            <a:pPr marL="1152525"/>
            <a:r>
              <a:rPr lang="en-US" sz="1400" dirty="0" smtClean="0"/>
              <a:t>Nicki James</a:t>
            </a:r>
          </a:p>
          <a:p>
            <a:pPr marL="1152525"/>
            <a:r>
              <a:rPr lang="en-US" sz="1400" dirty="0" smtClean="0"/>
              <a:t>Product Manager</a:t>
            </a:r>
          </a:p>
          <a:p>
            <a:pPr marL="1152525"/>
            <a:endParaRPr lang="en-US" sz="1100" dirty="0" smtClean="0"/>
          </a:p>
          <a:p>
            <a:pPr marL="1152525"/>
            <a:r>
              <a:rPr lang="en-US" sz="1100" dirty="0" smtClean="0"/>
              <a:t>Products: Advocacy, calendar events, survey, email marketing, page builder, CMS</a:t>
            </a:r>
          </a:p>
        </p:txBody>
      </p:sp>
      <p:pic>
        <p:nvPicPr>
          <p:cNvPr id="1026" name="Picture 2" descr="https://scontent-a-atl.xx.fbcdn.net/hphotos-ash4/321275_10150377537673938_77520184_n.jpg"/>
          <p:cNvPicPr>
            <a:picLocks noChangeAspect="1" noChangeArrowheads="1"/>
          </p:cNvPicPr>
          <p:nvPr/>
        </p:nvPicPr>
        <p:blipFill>
          <a:blip r:embed="rId5" cstate="print"/>
          <a:srcRect/>
          <a:stretch>
            <a:fillRect/>
          </a:stretch>
        </p:blipFill>
        <p:spPr bwMode="auto">
          <a:xfrm>
            <a:off x="2514600" y="1482437"/>
            <a:ext cx="990600" cy="1260763"/>
          </a:xfrm>
          <a:prstGeom prst="roundRect">
            <a:avLst/>
          </a:prstGeom>
          <a:noFill/>
          <a:ln>
            <a:solidFill>
              <a:schemeClr val="lt1">
                <a:hueOff val="0"/>
                <a:satOff val="0"/>
                <a:lumOff val="0"/>
              </a:schemeClr>
            </a:solidFill>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1248" y="3054096"/>
            <a:ext cx="3806952" cy="1040384"/>
          </a:xfrm>
        </p:spPr>
        <p:txBody>
          <a:bodyPr/>
          <a:lstStyle/>
          <a:p>
            <a:r>
              <a:rPr lang="en-US" dirty="0" smtClean="0"/>
              <a:t>What have we Been working on all year?</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Since we last met, we have been driving six </a:t>
            </a:r>
            <a:r>
              <a:rPr lang="en-US" sz="4400" dirty="0" smtClean="0"/>
              <a:t>BIG </a:t>
            </a:r>
            <a:r>
              <a:rPr lang="en-US" dirty="0" smtClean="0"/>
              <a:t>initiatives…</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a:stCxn id="9" idx="2"/>
            <a:endCxn id="20" idx="1"/>
          </p:cNvCxnSpPr>
          <p:nvPr/>
        </p:nvCxnSpPr>
        <p:spPr>
          <a:xfrm>
            <a:off x="5029200" y="1789331"/>
            <a:ext cx="671140" cy="13964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Title 2"/>
          <p:cNvSpPr>
            <a:spLocks noGrp="1"/>
          </p:cNvSpPr>
          <p:nvPr>
            <p:ph type="title"/>
          </p:nvPr>
        </p:nvSpPr>
        <p:spPr/>
        <p:txBody>
          <a:bodyPr/>
          <a:lstStyle/>
          <a:p>
            <a:r>
              <a:rPr lang="en-US" dirty="0" smtClean="0"/>
              <a:t>2013-14 Strategic initiatives</a:t>
            </a:r>
            <a:endParaRPr lang="en-US" dirty="0"/>
          </a:p>
        </p:txBody>
      </p:sp>
      <p:sp>
        <p:nvSpPr>
          <p:cNvPr id="15" name="Rounded Rectangle 14"/>
          <p:cNvSpPr/>
          <p:nvPr/>
        </p:nvSpPr>
        <p:spPr>
          <a:xfrm>
            <a:off x="609600" y="1143000"/>
            <a:ext cx="2895600" cy="1600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smtClean="0">
                <a:solidFill>
                  <a:schemeClr val="tx1"/>
                </a:solidFill>
              </a:rPr>
              <a:t>Implementation of the</a:t>
            </a:r>
          </a:p>
          <a:p>
            <a:r>
              <a:rPr lang="en-US" i="1" dirty="0" smtClean="0">
                <a:solidFill>
                  <a:schemeClr val="tx1"/>
                </a:solidFill>
              </a:rPr>
              <a:t>Inspired</a:t>
            </a:r>
            <a:r>
              <a:rPr lang="en-US" dirty="0" smtClean="0">
                <a:solidFill>
                  <a:schemeClr val="tx1"/>
                </a:solidFill>
              </a:rPr>
              <a:t> Development Process</a:t>
            </a:r>
            <a:endParaRPr lang="en-US" sz="1400" dirty="0">
              <a:solidFill>
                <a:schemeClr val="tx1"/>
              </a:solidFill>
            </a:endParaRPr>
          </a:p>
        </p:txBody>
      </p:sp>
      <p:graphicFrame>
        <p:nvGraphicFramePr>
          <p:cNvPr id="21" name="Content Placeholder 3"/>
          <p:cNvGraphicFramePr>
            <a:graphicFrameLocks noGrp="1"/>
          </p:cNvGraphicFramePr>
          <p:nvPr>
            <p:ph idx="1"/>
          </p:nvPr>
        </p:nvGraphicFramePr>
        <p:xfrm>
          <a:off x="3048000" y="1828800"/>
          <a:ext cx="6629400" cy="4235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p:cNvGraphicFramePr/>
          <p:nvPr/>
        </p:nvGraphicFramePr>
        <p:xfrm>
          <a:off x="4964070" y="2895600"/>
          <a:ext cx="2960730" cy="17943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TextBox 23"/>
          <p:cNvSpPr txBox="1"/>
          <p:nvPr/>
        </p:nvSpPr>
        <p:spPr>
          <a:xfrm>
            <a:off x="990600" y="3078540"/>
            <a:ext cx="2286000" cy="1938992"/>
          </a:xfrm>
          <a:prstGeom prst="rect">
            <a:avLst/>
          </a:prstGeom>
          <a:noFill/>
        </p:spPr>
        <p:txBody>
          <a:bodyPr wrap="square" rtlCol="0">
            <a:spAutoFit/>
          </a:bodyPr>
          <a:lstStyle/>
          <a:p>
            <a:r>
              <a:rPr lang="en-US" sz="2400" i="1" dirty="0" smtClean="0"/>
              <a:t>We can transform </a:t>
            </a:r>
            <a:r>
              <a:rPr lang="en-US" sz="2400" i="1" u="sng" dirty="0" smtClean="0"/>
              <a:t>your</a:t>
            </a:r>
            <a:r>
              <a:rPr lang="en-US" sz="2400" i="1" dirty="0" smtClean="0"/>
              <a:t> experience by transforming </a:t>
            </a:r>
            <a:r>
              <a:rPr lang="en-US" sz="2400" i="1" u="sng" dirty="0" smtClean="0"/>
              <a:t>our</a:t>
            </a:r>
            <a:r>
              <a:rPr lang="en-US" sz="2400" i="1" dirty="0" smtClean="0"/>
              <a:t> process</a:t>
            </a:r>
            <a:endParaRPr lang="en-US" sz="2400" i="1" dirty="0"/>
          </a:p>
        </p:txBody>
      </p:sp>
      <p:pic>
        <p:nvPicPr>
          <p:cNvPr id="1026" name="Picture 1" descr="https://encrypted-tbn3.gstatic.com/images?q=tbn:ANd9GcSwEj-slUJ4xDnVqNeAIDvJJxGWYbvh1zavUSOuwH6-OjQt9TvD"/>
          <p:cNvPicPr>
            <a:picLocks noChangeAspect="1" noChangeArrowheads="1"/>
          </p:cNvPicPr>
          <p:nvPr/>
        </p:nvPicPr>
        <p:blipFill>
          <a:blip r:embed="rId13" cstate="print"/>
          <a:srcRect/>
          <a:stretch>
            <a:fillRect/>
          </a:stretch>
        </p:blipFill>
        <p:spPr bwMode="auto">
          <a:xfrm>
            <a:off x="3200400" y="1447800"/>
            <a:ext cx="533400" cy="969010"/>
          </a:xfrm>
          <a:prstGeom prst="rect">
            <a:avLst/>
          </a:prstGeom>
          <a:noFill/>
          <a:ln w="9525">
            <a:noFill/>
            <a:miter lim="800000"/>
            <a:headEnd/>
            <a:tailEnd/>
          </a:ln>
        </p:spPr>
      </p:pic>
      <p:sp>
        <p:nvSpPr>
          <p:cNvPr id="9" name="TextBox 8"/>
          <p:cNvSpPr txBox="1"/>
          <p:nvPr/>
        </p:nvSpPr>
        <p:spPr>
          <a:xfrm>
            <a:off x="4191000" y="1143000"/>
            <a:ext cx="1676400" cy="646331"/>
          </a:xfrm>
          <a:prstGeom prst="rect">
            <a:avLst/>
          </a:prstGeom>
          <a:noFill/>
        </p:spPr>
        <p:txBody>
          <a:bodyPr wrap="square" rtlCol="0">
            <a:spAutoFit/>
          </a:bodyPr>
          <a:lstStyle/>
          <a:p>
            <a:r>
              <a:rPr lang="en-US" dirty="0" smtClean="0"/>
              <a:t>Answer these questions…</a:t>
            </a:r>
            <a:endParaRPr lang="en-US" dirty="0"/>
          </a:p>
        </p:txBody>
      </p:sp>
      <p:sp>
        <p:nvSpPr>
          <p:cNvPr id="20" name="Oval 19"/>
          <p:cNvSpPr/>
          <p:nvPr/>
        </p:nvSpPr>
        <p:spPr>
          <a:xfrm>
            <a:off x="5410200" y="2895600"/>
            <a:ext cx="1981200" cy="1981200"/>
          </a:xfrm>
          <a:prstGeom prst="ellipse">
            <a:avLst/>
          </a:prstGeom>
          <a:no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7086600" y="1143000"/>
            <a:ext cx="1676400" cy="646331"/>
          </a:xfrm>
          <a:prstGeom prst="rect">
            <a:avLst/>
          </a:prstGeom>
          <a:noFill/>
        </p:spPr>
        <p:txBody>
          <a:bodyPr wrap="square" rtlCol="0">
            <a:spAutoFit/>
          </a:bodyPr>
          <a:lstStyle/>
          <a:p>
            <a:r>
              <a:rPr lang="en-US" dirty="0" smtClean="0"/>
              <a:t>…With this process</a:t>
            </a:r>
            <a:endParaRPr lang="en-US" dirty="0"/>
          </a:p>
        </p:txBody>
      </p:sp>
      <p:cxnSp>
        <p:nvCxnSpPr>
          <p:cNvPr id="29" name="Straight Arrow Connector 28"/>
          <p:cNvCxnSpPr>
            <a:stCxn id="27" idx="2"/>
          </p:cNvCxnSpPr>
          <p:nvPr/>
        </p:nvCxnSpPr>
        <p:spPr>
          <a:xfrm flipH="1">
            <a:off x="7315200" y="1789331"/>
            <a:ext cx="609600" cy="649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Down Arrow 13"/>
          <p:cNvSpPr/>
          <p:nvPr/>
        </p:nvSpPr>
        <p:spPr>
          <a:xfrm>
            <a:off x="5943600" y="1524000"/>
            <a:ext cx="838200" cy="38100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2013-14 Strategic initiatives</a:t>
            </a:r>
            <a:endParaRPr lang="en-US" dirty="0"/>
          </a:p>
        </p:txBody>
      </p:sp>
      <p:sp>
        <p:nvSpPr>
          <p:cNvPr id="17" name="Rounded Rectangle 16"/>
          <p:cNvSpPr/>
          <p:nvPr/>
        </p:nvSpPr>
        <p:spPr>
          <a:xfrm>
            <a:off x="609600" y="1143000"/>
            <a:ext cx="2895600" cy="1600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smtClean="0">
                <a:solidFill>
                  <a:schemeClr val="tx1"/>
                </a:solidFill>
              </a:rPr>
              <a:t>Product </a:t>
            </a:r>
          </a:p>
          <a:p>
            <a:r>
              <a:rPr lang="en-US" dirty="0" smtClean="0">
                <a:solidFill>
                  <a:schemeClr val="tx1"/>
                </a:solidFill>
              </a:rPr>
              <a:t>Quality and </a:t>
            </a:r>
          </a:p>
          <a:p>
            <a:r>
              <a:rPr lang="en-US" dirty="0" smtClean="0">
                <a:solidFill>
                  <a:schemeClr val="tx1"/>
                </a:solidFill>
              </a:rPr>
              <a:t>Performance</a:t>
            </a:r>
            <a:endParaRPr lang="en-US" sz="1400" dirty="0">
              <a:solidFill>
                <a:schemeClr val="tx1"/>
              </a:solidFill>
            </a:endParaRPr>
          </a:p>
        </p:txBody>
      </p:sp>
      <p:pic>
        <p:nvPicPr>
          <p:cNvPr id="5126" name="Picture 6" descr="https://paperlesspto.keritech.net/pto/members/admin/images/ForestPark/blue_ribbon_icon.jpg"/>
          <p:cNvPicPr>
            <a:picLocks noChangeAspect="1" noChangeArrowheads="1"/>
          </p:cNvPicPr>
          <p:nvPr/>
        </p:nvPicPr>
        <p:blipFill>
          <a:blip r:embed="rId3" cstate="print"/>
          <a:srcRect l="8688" r="13121"/>
          <a:stretch>
            <a:fillRect/>
          </a:stretch>
        </p:blipFill>
        <p:spPr bwMode="auto">
          <a:xfrm>
            <a:off x="3124200" y="1524000"/>
            <a:ext cx="685800" cy="895351"/>
          </a:xfrm>
          <a:prstGeom prst="rect">
            <a:avLst/>
          </a:prstGeom>
          <a:noFill/>
        </p:spPr>
      </p:pic>
      <p:pic>
        <p:nvPicPr>
          <p:cNvPr id="19" name="Picture 2"/>
          <p:cNvPicPr>
            <a:picLocks noChangeAspect="1" noChangeArrowheads="1"/>
          </p:cNvPicPr>
          <p:nvPr/>
        </p:nvPicPr>
        <p:blipFill>
          <a:blip r:embed="rId4" cstate="print"/>
          <a:srcRect/>
          <a:stretch>
            <a:fillRect/>
          </a:stretch>
        </p:blipFill>
        <p:spPr bwMode="auto">
          <a:xfrm>
            <a:off x="4038600" y="2057400"/>
            <a:ext cx="4666549" cy="3674625"/>
          </a:xfrm>
          <a:prstGeom prst="rect">
            <a:avLst/>
          </a:prstGeom>
          <a:noFill/>
          <a:ln w="9525">
            <a:noFill/>
            <a:miter lim="800000"/>
            <a:headEnd/>
            <a:tailEnd/>
          </a:ln>
          <a:effectLst/>
        </p:spPr>
      </p:pic>
      <p:sp>
        <p:nvSpPr>
          <p:cNvPr id="20" name="TextBox 19"/>
          <p:cNvSpPr txBox="1"/>
          <p:nvPr/>
        </p:nvSpPr>
        <p:spPr>
          <a:xfrm>
            <a:off x="990600" y="3078540"/>
            <a:ext cx="2286000" cy="830997"/>
          </a:xfrm>
          <a:prstGeom prst="rect">
            <a:avLst/>
          </a:prstGeom>
          <a:noFill/>
        </p:spPr>
        <p:txBody>
          <a:bodyPr wrap="square" rtlCol="0">
            <a:spAutoFit/>
          </a:bodyPr>
          <a:lstStyle/>
          <a:p>
            <a:r>
              <a:rPr lang="en-US" sz="2400" i="1" dirty="0" smtClean="0"/>
              <a:t>Quality is job #1</a:t>
            </a:r>
            <a:endParaRPr lang="en-US" sz="2400" i="1" dirty="0"/>
          </a:p>
        </p:txBody>
      </p:sp>
      <p:sp>
        <p:nvSpPr>
          <p:cNvPr id="7" name="TextBox 6"/>
          <p:cNvSpPr txBox="1"/>
          <p:nvPr/>
        </p:nvSpPr>
        <p:spPr>
          <a:xfrm>
            <a:off x="3987306" y="1371600"/>
            <a:ext cx="4733988" cy="677108"/>
          </a:xfrm>
          <a:prstGeom prst="rect">
            <a:avLst/>
          </a:prstGeom>
          <a:noFill/>
        </p:spPr>
        <p:txBody>
          <a:bodyPr wrap="none" rtlCol="0">
            <a:spAutoFit/>
          </a:bodyPr>
          <a:lstStyle/>
          <a:p>
            <a:pPr algn="ctr"/>
            <a:r>
              <a:rPr lang="en-US" sz="2400" dirty="0" smtClean="0"/>
              <a:t>“What is most important to you?”</a:t>
            </a:r>
          </a:p>
          <a:p>
            <a:pPr algn="ctr"/>
            <a:r>
              <a:rPr lang="en-US" sz="1400" dirty="0" smtClean="0"/>
              <a:t>A customer feedback exercise from 2013</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cstate="print"/>
          <a:srcRect/>
          <a:stretch>
            <a:fillRect/>
          </a:stretch>
        </p:blipFill>
        <p:spPr bwMode="auto">
          <a:xfrm>
            <a:off x="3545268" y="1828800"/>
            <a:ext cx="5598732" cy="328612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2013-14 Strategic initiatives</a:t>
            </a:r>
            <a:endParaRPr lang="en-US" dirty="0"/>
          </a:p>
        </p:txBody>
      </p:sp>
      <p:sp>
        <p:nvSpPr>
          <p:cNvPr id="14" name="Rounded Rectangle 13"/>
          <p:cNvSpPr/>
          <p:nvPr/>
        </p:nvSpPr>
        <p:spPr>
          <a:xfrm>
            <a:off x="609600" y="1143000"/>
            <a:ext cx="2895600" cy="1600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smtClean="0">
                <a:solidFill>
                  <a:schemeClr val="tx1"/>
                </a:solidFill>
              </a:rPr>
              <a:t>Integration of </a:t>
            </a:r>
          </a:p>
          <a:p>
            <a:r>
              <a:rPr lang="en-US" dirty="0" smtClean="0">
                <a:solidFill>
                  <a:schemeClr val="tx1"/>
                </a:solidFill>
              </a:rPr>
              <a:t>Luminate Online to </a:t>
            </a:r>
          </a:p>
          <a:p>
            <a:r>
              <a:rPr lang="en-US" dirty="0" smtClean="0">
                <a:solidFill>
                  <a:schemeClr val="tx1"/>
                </a:solidFill>
              </a:rPr>
              <a:t>CRM Solutions </a:t>
            </a:r>
          </a:p>
        </p:txBody>
      </p:sp>
      <p:pic>
        <p:nvPicPr>
          <p:cNvPr id="36870" name="Picture 6" descr="http://o-www.sonicwall.com/us/shared/image/icon_prodfeature_seamless_integration.jpg"/>
          <p:cNvPicPr>
            <a:picLocks noChangeAspect="1" noChangeArrowheads="1"/>
          </p:cNvPicPr>
          <p:nvPr/>
        </p:nvPicPr>
        <p:blipFill>
          <a:blip r:embed="rId4" cstate="print"/>
          <a:srcRect b="28000"/>
          <a:stretch>
            <a:fillRect/>
          </a:stretch>
        </p:blipFill>
        <p:spPr bwMode="auto">
          <a:xfrm>
            <a:off x="3047999" y="1562100"/>
            <a:ext cx="931333" cy="838200"/>
          </a:xfrm>
          <a:prstGeom prst="rect">
            <a:avLst/>
          </a:prstGeom>
          <a:noFill/>
        </p:spPr>
      </p:pic>
      <p:sp>
        <p:nvSpPr>
          <p:cNvPr id="16" name="TextBox 15"/>
          <p:cNvSpPr txBox="1"/>
          <p:nvPr/>
        </p:nvSpPr>
        <p:spPr>
          <a:xfrm>
            <a:off x="990600" y="3078540"/>
            <a:ext cx="2286000" cy="2308324"/>
          </a:xfrm>
          <a:prstGeom prst="rect">
            <a:avLst/>
          </a:prstGeom>
          <a:noFill/>
        </p:spPr>
        <p:txBody>
          <a:bodyPr wrap="square" rtlCol="0">
            <a:spAutoFit/>
          </a:bodyPr>
          <a:lstStyle/>
          <a:p>
            <a:r>
              <a:rPr lang="en-US" sz="2400" i="1" dirty="0" smtClean="0"/>
              <a:t>Luminate Online is core to our Integrated Marketing strategy</a:t>
            </a:r>
            <a:endParaRPr lang="en-US" sz="2400" i="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2013-14 Strategic initiatives</a:t>
            </a:r>
            <a:endParaRPr lang="en-US" dirty="0"/>
          </a:p>
        </p:txBody>
      </p:sp>
      <p:sp>
        <p:nvSpPr>
          <p:cNvPr id="16" name="Rounded Rectangle 15"/>
          <p:cNvSpPr/>
          <p:nvPr/>
        </p:nvSpPr>
        <p:spPr>
          <a:xfrm>
            <a:off x="609600" y="1143000"/>
            <a:ext cx="2895600" cy="1600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smtClean="0">
                <a:solidFill>
                  <a:schemeClr val="tx1"/>
                </a:solidFill>
              </a:rPr>
              <a:t>Unbeatable Online Giving </a:t>
            </a:r>
            <a:endParaRPr lang="en-US" sz="1400" dirty="0">
              <a:solidFill>
                <a:schemeClr val="tx1"/>
              </a:solidFill>
            </a:endParaRPr>
          </a:p>
        </p:txBody>
      </p:sp>
      <p:pic>
        <p:nvPicPr>
          <p:cNvPr id="18" name="Picture 4" descr="https://encrypted-tbn0.gstatic.com/images?q=tbn:ANd9GcSJNPJac0eXH8wXthvQxjzybirAwwED3cNUT0CrvNdNSEHLe_K5zg"/>
          <p:cNvPicPr>
            <a:picLocks noChangeAspect="1" noChangeArrowheads="1"/>
          </p:cNvPicPr>
          <p:nvPr/>
        </p:nvPicPr>
        <p:blipFill>
          <a:blip r:embed="rId3" cstate="print"/>
          <a:srcRect/>
          <a:stretch>
            <a:fillRect/>
          </a:stretch>
        </p:blipFill>
        <p:spPr bwMode="auto">
          <a:xfrm>
            <a:off x="2971800" y="1466850"/>
            <a:ext cx="1057276" cy="1057276"/>
          </a:xfrm>
          <a:prstGeom prst="rect">
            <a:avLst/>
          </a:prstGeom>
          <a:noFill/>
        </p:spPr>
      </p:pic>
      <p:sp>
        <p:nvSpPr>
          <p:cNvPr id="19" name="TextBox 18"/>
          <p:cNvSpPr txBox="1"/>
          <p:nvPr/>
        </p:nvSpPr>
        <p:spPr>
          <a:xfrm>
            <a:off x="990600" y="3078540"/>
            <a:ext cx="2286000" cy="3046988"/>
          </a:xfrm>
          <a:prstGeom prst="rect">
            <a:avLst/>
          </a:prstGeom>
          <a:noFill/>
        </p:spPr>
        <p:txBody>
          <a:bodyPr wrap="square" rtlCol="0">
            <a:spAutoFit/>
          </a:bodyPr>
          <a:lstStyle/>
          <a:p>
            <a:r>
              <a:rPr lang="en-US" sz="2400" i="1" dirty="0" smtClean="0"/>
              <a:t>Blackbaud Merchant Services (BBMS) helps you increase revenue, and helps us innovate </a:t>
            </a:r>
            <a:endParaRPr lang="en-US" sz="2400" i="1" dirty="0"/>
          </a:p>
        </p:txBody>
      </p:sp>
      <p:sp>
        <p:nvSpPr>
          <p:cNvPr id="11" name="Rectangle 10"/>
          <p:cNvSpPr/>
          <p:nvPr/>
        </p:nvSpPr>
        <p:spPr>
          <a:xfrm>
            <a:off x="4343400" y="1143000"/>
            <a:ext cx="3962400" cy="400110"/>
          </a:xfrm>
          <a:prstGeom prst="rect">
            <a:avLst/>
          </a:prstGeom>
        </p:spPr>
        <p:txBody>
          <a:bodyPr wrap="square">
            <a:spAutoFit/>
          </a:bodyPr>
          <a:lstStyle/>
          <a:p>
            <a:pPr marL="3175" indent="-3175"/>
            <a:r>
              <a:rPr lang="en-US" sz="2000" b="1" i="1" dirty="0" smtClean="0"/>
              <a:t>Successful Early Adopters</a:t>
            </a:r>
          </a:p>
        </p:txBody>
      </p:sp>
      <p:sp>
        <p:nvSpPr>
          <p:cNvPr id="12" name="Rectangle 11"/>
          <p:cNvSpPr/>
          <p:nvPr/>
        </p:nvSpPr>
        <p:spPr>
          <a:xfrm>
            <a:off x="4419600" y="4154031"/>
            <a:ext cx="3962400" cy="2246769"/>
          </a:xfrm>
          <a:prstGeom prst="rect">
            <a:avLst/>
          </a:prstGeom>
        </p:spPr>
        <p:txBody>
          <a:bodyPr wrap="square">
            <a:spAutoFit/>
          </a:bodyPr>
          <a:lstStyle/>
          <a:p>
            <a:pPr marL="3175" indent="-3175"/>
            <a:r>
              <a:rPr lang="en-US" sz="2000" b="1" i="1" dirty="0" smtClean="0"/>
              <a:t>Paving the Way to…</a:t>
            </a:r>
          </a:p>
          <a:p>
            <a:pPr>
              <a:buFont typeface="Arial" pitchFamily="34" charset="0"/>
              <a:buChar char="•"/>
            </a:pPr>
            <a:r>
              <a:rPr lang="en-US" sz="2000" dirty="0" smtClean="0"/>
              <a:t> Credit Card Updater</a:t>
            </a:r>
          </a:p>
          <a:p>
            <a:pPr>
              <a:buFont typeface="Arial" pitchFamily="34" charset="0"/>
              <a:buChar char="•"/>
            </a:pPr>
            <a:r>
              <a:rPr lang="en-US" sz="2000" dirty="0" smtClean="0"/>
              <a:t> One-click donations</a:t>
            </a:r>
          </a:p>
          <a:p>
            <a:pPr>
              <a:buFont typeface="Arial" pitchFamily="34" charset="0"/>
              <a:buChar char="•"/>
            </a:pPr>
            <a:r>
              <a:rPr lang="en-US" sz="2000" dirty="0" smtClean="0"/>
              <a:t> ACH with BBMS</a:t>
            </a:r>
          </a:p>
          <a:p>
            <a:pPr>
              <a:buFont typeface="Arial" pitchFamily="34" charset="0"/>
              <a:buChar char="•"/>
            </a:pPr>
            <a:r>
              <a:rPr lang="en-US" sz="2000" dirty="0" smtClean="0"/>
              <a:t> MobilePay Integration</a:t>
            </a:r>
          </a:p>
          <a:p>
            <a:pPr>
              <a:buFont typeface="Arial" pitchFamily="34" charset="0"/>
              <a:buChar char="•"/>
            </a:pPr>
            <a:r>
              <a:rPr lang="en-US" sz="2000" dirty="0" smtClean="0"/>
              <a:t> Wealth Screening by Bin</a:t>
            </a:r>
          </a:p>
          <a:p>
            <a:pPr>
              <a:buFont typeface="Arial" pitchFamily="34" charset="0"/>
              <a:buChar char="•"/>
            </a:pPr>
            <a:r>
              <a:rPr lang="en-US" sz="2000" dirty="0" smtClean="0"/>
              <a:t> Simplified Reconciliation</a:t>
            </a:r>
          </a:p>
        </p:txBody>
      </p:sp>
      <p:sp>
        <p:nvSpPr>
          <p:cNvPr id="13" name="Rounded Rectangle 12"/>
          <p:cNvSpPr/>
          <p:nvPr/>
        </p:nvSpPr>
        <p:spPr>
          <a:xfrm>
            <a:off x="4343400" y="1524000"/>
            <a:ext cx="4419600" cy="2590800"/>
          </a:xfrm>
          <a:prstGeom prst="roundRect">
            <a:avLst>
              <a:gd name="adj" fmla="val 887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smtClean="0">
              <a:solidFill>
                <a:schemeClr val="tx2">
                  <a:lumMod val="95000"/>
                  <a:lumOff val="5000"/>
                </a:schemeClr>
              </a:solidFill>
            </a:endParaRPr>
          </a:p>
          <a:p>
            <a:endParaRPr lang="en-US" sz="1400" dirty="0" smtClean="0">
              <a:solidFill>
                <a:schemeClr val="tx2">
                  <a:lumMod val="95000"/>
                  <a:lumOff val="5000"/>
                </a:schemeClr>
              </a:solidFill>
            </a:endParaRPr>
          </a:p>
          <a:p>
            <a:r>
              <a:rPr lang="en-US" sz="1400" dirty="0" smtClean="0">
                <a:solidFill>
                  <a:schemeClr val="tx2">
                    <a:lumMod val="95000"/>
                    <a:lumOff val="5000"/>
                  </a:schemeClr>
                </a:solidFill>
              </a:rPr>
              <a:t>“Blackbaud has enhanced  our fundraising efforts, simplifying our accounting and donor outreach activities and minimizing the time we spend on administrative tasks. And with Blackbaud Merchant Services, we’re paying less in fees so most of the money raised is going directly to care for our animals.”</a:t>
            </a:r>
          </a:p>
          <a:p>
            <a:r>
              <a:rPr lang="en-US" sz="1100" dirty="0" smtClean="0">
                <a:solidFill>
                  <a:schemeClr val="tx2">
                    <a:lumMod val="95000"/>
                    <a:lumOff val="5000"/>
                  </a:schemeClr>
                </a:solidFill>
              </a:rPr>
              <a:t> </a:t>
            </a:r>
          </a:p>
          <a:p>
            <a:r>
              <a:rPr lang="en-US" sz="1100" dirty="0" smtClean="0">
                <a:solidFill>
                  <a:schemeClr val="tx2">
                    <a:lumMod val="95000"/>
                    <a:lumOff val="5000"/>
                  </a:schemeClr>
                </a:solidFill>
              </a:rPr>
              <a:t>Monica Leyba </a:t>
            </a:r>
          </a:p>
          <a:p>
            <a:r>
              <a:rPr lang="en-US" sz="1100" dirty="0" smtClean="0">
                <a:solidFill>
                  <a:schemeClr val="tx2">
                    <a:lumMod val="95000"/>
                    <a:lumOff val="5000"/>
                  </a:schemeClr>
                </a:solidFill>
              </a:rPr>
              <a:t>Donor Services Manager, Arizona Humane Society </a:t>
            </a:r>
            <a:endParaRPr lang="en-US" sz="1100" dirty="0">
              <a:solidFill>
                <a:schemeClr val="tx2">
                  <a:lumMod val="95000"/>
                  <a:lumOff val="5000"/>
                </a:schemeClr>
              </a:solidFill>
            </a:endParaRPr>
          </a:p>
        </p:txBody>
      </p:sp>
      <p:sp>
        <p:nvSpPr>
          <p:cNvPr id="43010" name="AutoShape 2" descr="data:image/jpeg;base64,/9j/4AAQSkZJRgABAQAAAQABAAD/2wCEAAkGBxQTEhUUExIWFhUXGBwaGBgYGBcdHBweHB4cHiAcHBkbHyghGh8lHRwfIjEhJSktLi4uICE0ODMsNygtLiwBCgoKBgUGDgUFDisZExkrKysrKysrKysrKysrKysrKysrKysrKysrKysrKysrKysrKysrKysrKysrKysrKysrK//AABEIAHoBnQMBIgACEQEDEQH/xAAcAAACAwEBAQEAAAAAAAAAAAAABgQFBwMCAQj/xABUEAACAQMDAgMDBQcODAUFAAABAgMABBEFEiEGMQcTQSJRYRQycYGRI0JScqGxsggVFjM1VWJzdJLBwtHSJCU0NkNUgpOUorPTF1Njo7QmRGSEw//EABQBAQAAAAAAAAAAAAAAAAAAAAD/xAAUEQEAAAAAAAAAAAAAAAAAAAAA/9oADAMBAAIRAxEAPwDcaKKKAooooCiiigKKKKAooooCiiigKznVbjVLjUrqCyvIoY7dISVkiRuZVY8HaW+99T61o1JnSKf401d/4dsv1LDn+saCCdP6hHa8sW+mNx+Za8C06j/1jT/5sn92tEqmn6qtFgmuDOnkwMUkccgMMZUfhH2gMDPJx3oFcW/UX/nad/Nm/sokh6jxxJpufom/sNWPTGr397KJ2hW0su6JIM3EvHDHnbEvY4wTx3IINNzsACT2AyaDNJ7HqZu1zYL+KD/WiNQToPVDcHUrYD3gIPzQCr+08XdMeQRtK8WfmtLGyow9GDc4U+84p5hmV1DIwZWGQykEEH1BHcUGLWt5q9lrFjbXd956T8kAezg7lIPsg5GM/ZWsdVO62V0Y2KuIJSrDuGCNgj6DSf1la513R294uP8AkTP52p41mPdbzL743H2qaD85dEeFtzqNstyt2saMzAA7yfZOM8cd/jTQvgNN++ePoib/ALtPnhHGsOi2pJwux3Yn0y7sfszSZF1/qWrXbQaSFggQ+1O6BiFyfabcCo3Y4QLnvz3wHlPAmT11R/qiP/cqVF4Kyr83V51+hWH5pKcorDVbdNwvIr5hyYpYVgLfBJYzhD7tysPiPS66e1yO7i3oGVlYpJG4w8bjujj0I/KMEUGdDwiuf37uv+f/ALtdE8Jbn11y7+rf/wB2tC1vXYbVQZWO5shI0VnkcjuEjUFmx68YHrikO78ZYoZFW40+8gjY4DyxhT9Ow9/qJoKTrHoW5sbKa6Gs3rmJQQu9wCSwXvvPvrZLJ8xofeqn7QKRvGG8WTQriSNgySLCVYdirSxkEfSKb+nZd1pbt+FDGftQGgxrVLWbUOo7q0F7cQRhQV8t2wCkceRt3AAHk/TTMPCR/wB+L7+ef7aXfDxjL1PqDkfM88Z/FkVB+QU0da3WorqsbWGJFt7VZJLcuVEqySOpCjtuAQEE9sDGexD1B4WOpyNZ1IfizEVJXwvU/tmqam/03J/u1ZdH9eQ30jweVLb3MY3PDMu1scZI94BI74PwprY470GeXHg9Zvy1xelvwjPk/lWuL+DFoRj5Xe/75f7laVSjqfWJkd7bTYvlVwuQ75xBCe33ST1P8Bck4PagVJvAazPIuroN7yYz/UH56+eA0LxPqduXLJDcBFJ75BdSfrCLTn4dX1xLaEXbB7iKaaKVhjBKSN2wAMYIA47AUr+CzbpNVf8ACvX/ADsf6aDT6KKKAooooCiiigKKKKAooooCiiigKKKKAooooCiiigKKKKAooooCiiigKKKKApJ6Mf8AxlrA900B/wDZH9lO1ZRpUbzz9SxR53uoRfxjFKo/KKC/m1M6rLJbWshWyiO25nQ4Mrf+REw7Lj5zj0OB3zVN1PYRyanpmlRRqlrEpupI1GFIXcEBHr7SnOe+45r1+p5ug2mMoGDHO4PxyEbP5cfVUth/9UD4ad//AFNBolFVGia6LiSdBb3EXkvsLTRFFfv7UZz7Y4+wj31Uza5dR35EsMgsy6wxGOLfudgjebI4bMcYJKDCkZzkjAoFbS+k7aWa/wBJuYgUjbz7RhgPHHNkkRsOQEk9OxzyDS/4R6lc2GqS6RM26PLhQfRlBcOnuV0GcfEeucvfUP3DXNPmA4uIZrZz+LiRB8ctxVHaWAfqyZwP2q2Dsf4RRUH17W/JQMevLu1vTf4MN032hBTjKMqR8DShqZ/x7Z/C0nP/ADR03zthWPuBoMw0uUr0o+O4tZkP851NMvhZocdrpluqAbpI1lkYffM4Dcn1wMKPgBVZ4T2y3OgxRS8rKs6P8Q0kgP0cGp3RUz2YXTbo+1GCLWXss8Q5AHulReGTvgZGRkgHKlPqXp24835Xp0scN0wCSrKCYplHzd4UEh0+9YDOODx2bKKCg6X6ea33TXEvyi7lA82YjGAO0ca/eRr7h3OSe/EHxXaEaTdmYAr5Z25/8w8RkfHeRTYTSbHENVuEmPNhbOTEPS4mXjzfjFHyF9GbJ7AZBW6h06SHpLypgRIsURIPdczIwU/EAgfVWidHfufZ/wAmh/6a1TeL6Z0e8/EU/Y6GrPoJs6ZYn/8AFh/JGtBm3hVDt1/Vxjs032GfI/JTnqt6LfXLXcOLu2khB9zRP5gz8MOw+kil/oaHb1Fq34qn+dsNN3VkIN1phPpdMAf/ANec4+sqKC7m02JpUmKDzYwQr/fYYYK59V9cHjIBr3f2Mc0bRTRrJG3zkcAqcHIyD8QDXPVtQWCJpWSRwMezFG0jnJA4RQSe9SwaCr0HQ0tYDAjuY9zlAxyUVySEU99q5wM81y0fp1LVo1t28u3jjKCBRwWYgmR2zl2wABn3scnPE6/1JIWiVw+ZX2LtjdgCfwioIQfFsCvurXfkwSy4zsRmx7yASB9ZoF3w7fct6w+a1/clfiAwH5waXvAhfuF8/wCFeyD7FQ/1qd+l9GFnaRwA7iqku34TsSzt9bEnHp2pL8Al/wAAmb8O7lb/AJUH9FBpdFFFAUUUUBRRRQFFFFAUUUUBRRRQFFFFAUUUUBRRRQFFFFAUUUUBRRRQFFFFAVl/hXNv1XXD/wCug+xpx/RWoVlPgqmbrWJfw7rH2PKf61A49HdKLYNd+W2Y55zKi4+YCBlfoBzj4Yqnsod/UdxIO0NjHGfgXfcAfqGau+p+qxaSRRC1ubiSXO0QRhgMYHtMSAo57+neqTTGk04NeXqqGvJ83Tqci3XbthUkD2kUAIW9C2ewzQOGtakltBLPICUiRnYKMkhRnA+NQuj+oVv7VLlF2K5OF3ZIwccnA5+H5as7e6jlXKOjqRwVYMCPpHeiaeOJcsyRqB6kKAPr4FAm+K4At451OZLKeG6Kg+1sD7W4/BwSf9k1x0DYuvXp3Am5tYJoiOxRfYOD6jIBrrb38Wo6gwhHnWiWk0M8o/anaVo8Rq335CqxJGQN3fmsq1S0v9EvrV5S0lpbuVilwSDC59qNiOxwThT2OSMig1nUH/8AqC2HuspT9si/2U0a7Jttp290Tn7FNKF4D+ySHjj9b2wfj5pz/RTT1TGWsrpQcEwSj7UagV/A5s6NbfAy/wDVc/005ajp8c6GOVAynB9QQRyGVhgqwPIYEEHkEUkeBB/xPD+PL+ma0GgpTcS2w+67poR/pQMyIP8A1EX54/hqM+9eC1WttcJIivG6ujAFWUgqQexBHBHxrrSd1JZyWIkvbIeyuZLm152SActJGP8ARy4ySRw/qCeaBl1fTUuImhkLBHwHCsVLLkEqSOcMODj0JqTBCqKqIoVVACqBgADgAAdgBUPQtXiu7eO4hbdHIuQfUehB9xBBBHvFT6BW8UkzpN7/ABJP2YP9FdfDds6XZfyeMfYoFevEVc6XffyeQ/YpNQfCKTdo9mf4BH2Ow/ooKTpA56i1YgfeQj/kQf0Vc+KUcvye3lgVmkgvIZQFBJIyUPA9MOQaX/DuXfrmst7mRf5pK/1adOq7RnQs1zNHbopaSOBT5smPvRIuXA9NqAMc/OoL6qfqfVZraIPBaSXTlwpRGVSAe7En+zvjt3qq6b/wGzaW62W0O4FIQBst0YgKrMBlnJO53JPtMfQZLHZajDMoeKWORT2ZGVgfrBoJETZAJBGQDg4yPgcEjP0GlrrLVYtq2okQzyy24EW4byjTLubb3ICK5z8KldR9YWdkhaedA2MiMEGRvgqDk88e740haJ0tc3d2t3fQSLbymVoIfPcSWhfa3mEkhlLlT7Kn2CR7IHzQ1iTsfoNZz4A/uSv8dJ+cU/CIxw7dzOVTG5jlmwO7H1J99IXgD+5K/wAbJ+cUGj0UUUBRRRQFFFFAUUUUBRRRQFFFFAUUUUBRRRQFFFFAUUUUBRRRQFFFFAUUUUBWJeE3VVpZvqCXU6Qu10xAfIJ5YH09DW21Ak0S2ZizW0JYnJYxoSSfUnHNBVRde6a3bULb65VH5yK6N1nprDab+0IPGDPEc59MbqultUChQihQMABRgD3YqO+j25728J+mNP7KBYn6d0SQ58qyBP4DRp+gRUyDoPS1ORZwMf4Y3/pk1L1LoywnGJbKA85yEVT/ADlwfy1Xf+GGlf6jH9sn96gaYdigKu1VHAAwAPoA7V7Mi+8faKRn8HtIP/2pH0TTf368Hwc0n/Vm/wB9L/eoJl5zr1sR2+RTD/3I/wC2my/i3RSL+EjD7QRS70z4fWNhKZraJlkKlMmR24JBPDHHoKaaBA8E5lXR7ZSyhvupwSM8yvjj6MU+CVfwh9opcm8P9MYkmwgyfcgH5sVw/wDDTS85+QxZ/wBv826gbNw99fDhgRwQeCO/f30rz+HWmuADaKAPwXkX9FhmuMfhjpi522zLnvtmuFJ+sSUF5oGiQWMIgt12R7mYKWJ5Y5PLHNWDTqO7KPpIpZPhzppxutFfHbe0jn7WY1FuvCrSX72Sj8V5V/RYUEvrzVoP1uvV8+LcbaYBd6ZJMbAADPJzVf4JyZ0a1+HmD7JXqI/gtpR7RSj6JX/pzTl05ocVlbpbQAiNM43HJ9pixyfXkmgzDwlulGq60zsq5nPziB/pZvfWrHU4R/po/wCev9tVN90Np80jSy2cLyOcsxXkn3muH/h3pn+oQfzaC5mv7d1KtLCysCGUuhBB4IIJ5BHpWX6t4SaTJIXivDACc7FliKj8XdyPtNO48PNM/wBQg/mV0ToHTR20+3+uNT+egX+kuitHsGEiSxyzDtJNLGxX8UDCqfjjPxp0/Xy2/wBZh/3qf21A/YTp3732n+4i/u1ym6B01u+n231Rqv6IFBbHVYGBxPEePSRP7aRvANcaXt/BnlH5qtLnwq0l+9ko/FeVf0XFX3TfT0FjD5NshSPcWwWZuTjPLEn0FBa0UUUBRRRQFFFFAUUUUBRRRQFFFFAUUUUBUPTdVguATBPFMFOGMbq4B9xKk4NVHiBqbQWMpj/bpcQwj1MkpCLj6M7vqrLvDBG0rW7jTXYlJVGxjxuKjeh93KFgfjxQbdd3SRI0krrGi8s7sFUD3ljwKq4urrBiFW/tGY9gLiIk/QA1Vvit+5F5/Ff0ilPwp6Ts7vRYvPtYnZzKDJsXzP2xwCJMbgQO3NBq6nPI7VCtdZt5JGhjuIXlTO+NJEZ12nB3KDlcHg5HBrKv1PmoyZvbQyGSGBlMTZyBkuDt54VtoYAcd/fUTws/zi1X8a4/+QKDU5Or9PUkHULQEHBBuIQQR6EbuK+fsz0798bP/iIf71fX6QsCSTYWpJOSTBESSfUnbzWJX2lwaxrItrOCKGzt8+Y8MaJuAI3sSoGSx9he/Hte+g/QyOCAQQQRkEcgg+oNVF71XYxMUlvbZHHdWmjDD6QTkfXWeeM3UEqNa6VZt5b3G1WKkghWby0QEcgE5z8BjsTTt090HY2kKxJbROQMNJIiM7n1LFge59Ow9KC+sb+KZN8MqSoezRsrL9qkivGpanDbqHnmjhUnaGkdUBOCcAsQM4BOPgax/wAStO/WS4g1HTx5SSP5c8C8RvwWA29gCoYcdiARzTD4s266hY2CRvtW6uodjYzgSRSFTj6xQaRFIGUMpDKQCCDkEHsQR3Fc7q7jiAMkiICwUF2Cgs3AUE9yT2HrWReDnVMlvM+j32VliJEJY+7kx5PcY9pD6jI/BFOfif8A5Pb/AMttf+qtA4VDTVYDMYBPEZ1GWiDr5gGAclM7gMEHt6iu91cLGjyOcIilmJ9AoyT9gr853FxNZahYaxMSFvWaVx+CjsRsz6gQOhGfUfCg/SNFfFOeRX2ggxaxbtMYFuIWmX50QkQyDHfKA7h391TJHCgsxAAGSScAAdyT6CsY6Z/ztvPxH/RjrXNa/wAnm/in/RNB903VYLhS0E8Uyg4JidXAPfBKk4OPSvOm6zb3BYQXEMxTG4RyI+3OcbtpOM4Pf3Gsx/U3f5Dcfyj+olV36nT9u1L8aL881BttcbS7jlXdHIrrkjKMGGQcEZHqDwRXalHwv/yE/wApuf8AryUDFaatBK7xxzxPJGcOiSIzIQcEMoOV545qZX5v6F1d7bW4rmTiLUWkIPvWWVwufcfMUfQD8a3/AKj1VbW1muG7RRs+PeQOB9ZwProOtpqsErvHFPFI8ZxIiOjMhzjDKDleRjmplYH4NJNba3cwXB+6yQFn+LsY5PtAZvy1svVusCzs57juY0JUe9zwi/W5A+ugl2WqwTM6RTxSNGcSKjqxQ5IwwUkqcgjn3GpFxOsas7sqIoJZmICgDkkk8AAeprA+jYJdG12OCdyy3cSBmJ7vIAc/EiYFPoOa2Lr4/wCLL7+TTfoNQWun6hFOm+CWOVM43RurrkdxlSRmu8kgUFmIAAySTgADuSfQV+eeh9Vl0K8ijuCTZXsccgfnau9QQ49AVJ2uPdg/g1vGutm1nI5Bhk/QNB1l1SBYfPaeJYcA+aXUR4bAU7yduCSMHPORVd+zPTv3xs/+Ih/vUjdTf5pL/JLb9KKpHg/07aS6TbPLaW8jnzMs8MbMcSOBliuTxxQaNZXkcyCSKRJI2+a6MGU4ODhlJB5BFd642dpHEgjijSNF7IihVGTk4UcDkk0u+Juoy2+l3UsGRIqAAjuoZgpYfFVJP1UFjfdUWUL+XLeW8bjurzRqw+kE5H11ZWtykih43V0PIZSGB+gjg1l/g1pum3GnqPKgmuDn5SJVR5MljjduBO3Hb0+vNOwtbbSrOd4YtkUYkmKKTycZIGffgADsOKC11DUoYF3zzRxL23SOqD7WIFQrDqiynYJDeW8jnsqSxlj9Cg5NZd4VaJ+u0k2p6kBOd5SGNxmNMYJwh42jIAB9xJyTmn3qjw/sryBozbxRvtOyREVWQ+hyoGRn708UDXXK5uEjUu7qijuzEAD6SeBWZeCPVc06T2d2xaa1OAzHLFMlSGPclWGM+4j3UudPhuotUmkuGY2NrykIJCnJITIHqwVmY9+MduwaxH1lp7NtW/tSScACeLk+4e1zU/UdZt4ArT3EMQb5pkkRA30FiM/VVbd9E6fJGYmsbfZjHsxIpHxDKAyn4g5rMf1QtmsNlp8SZ2Rkoue+FRQMn34FBsl9qMMKeZNNHFHx7cjqq89vaYgc1W/sz0798bP/AIiH+9Sh46fuN/txVYeHvTNlJptm8llbO7QIWZoYiScdySuSaBjn6rsUID31qpKhhuniGVYZDDLcgg5B9RXP9menfvjZ/wDEQ/3qLjo+wcgvY2zEAKMwx8BQAoHHAAAAHoKyDwi0G2n1HUo5raKRI3IRXRWC/dHHsgjjgY4oNibqywChjf2oViQrGeLBIxkA7sHGRn6RVzWc+J/QUMumOlrAkbwEzRrGoXJx7YwPVlH1lVqP4e+IKHRWnnbMlmmyTJ5fAxHye5fhcnuwNBoi6jCWkQTRloseYu9cpuGV3jOVyORnvXWC4V87WBx394+kelKXSfT0sdkWl5u7hzcT5/Df7zucCNcADOAV9KsNG0N0iVC7LtGAw2hm5J9oKSoAzwAfUnAzQLvWerg6paReTPNHaqbiRYIzIfMcFItwHbA3t9lIXi7qbG5tNRhtbqF4SFZpoWjU7W3oM5I/DB+GK1rorS5Ua7ubhNk1zcM20lSViT2IlJUkfMGe/wB9Xfr3QflthcW4GWZMx+ntr7S8+ntAD6CaCp8Qb9J9CuJozlJbdXX6G2kfnrGNP1O/tdNtGNxKNMnZ0kWFYlkT7o+5RIULZYZYc88jitE0LQNQ/Y/cWE9uwnUMsK74zuViGA3BiBglhyRxirvoXpA/rKthfw7S3mB0ypIzIzKwZSRkcMD6Ggvuh9Fs7a1QWIHlSAPvzkvkfOZj649OMe4VmPhZ/nFqv41x/wDIFXvhbo+pabNJZzwmSy3MYpw8eFPfOwtuCv6jBw30k146A6Uu7fWtQuZoSkEzTmN9yHdvmDLwGJGV55FBL8a+sTaWwtoSflNyCo253Kh4LDHOT80fWR2q18Kejhp1mFYD5RLh5j65+9TPuQHH0lj61nw6e1U6u+oXOmG5CsTDGLiBFXacRnknhRzjA9rn30+HqrVf3hb/AI23/soEXxQXZ1Jp0jD2CbfBPbiZgfsyDW50leInRA1W2j58m5j9qNichSQNyMR3UkD2hyCAeeQY+kdQarDGIrvS3mkQAedBLDtkx98VZgVJ9fj6DtQVH6ouYDTYlPdrhcfUjkn+j6673cDJYaAjDDC5swQfQ+U/H1dqjXPR99q93FPqaJbWsJylqriRm7E72HHtEDJ9wwAPnU39a6ZLMbDyo9wivopXwVG1FWQFuSM4yOBzQKvjT0U08a39qCLq3wx2fOdFOQRj79DyPXGRzxVf+zRdT0y2ZiBcR3tosyj3+aMOB+C2M/A5HpWw1iXUvhhcRarFPYxk20k0ckqB1URlZFZhtYjcv3wAzjkY4FA7eLV+Vs1tkEjPdyLFiJd0nl/OlKr6/cwR9dKXirepe6cYo9Pvo2gKvGXt2VFCjDAnJwNhP2Cn0aZLLqxuJExDbwbICSp3PKcyMADkYVVXkDue9MssYYFWGQQQQfUHuKBM8H9f+V6XCScyRDyZPflMYJPqShU595NOtZT4TdL3um3l3FJCfkchJjk3oeUYhDtDZG5Cc8dwK1agwa1003HVF5GtxNAdrHfCyq/Cx8ZIIwfop+1TomRYZT+u2onEbHBljwcKeD9z7VU6F0tdx9RXN48JFs6sFk3JzlUA9kNuHY+laPqsRaCVVGWaNgB7yVIA5oMt/U3f5Dcfyj+olV36nT9u1L8aL881M/gh03c2NpNHdReU7TblG5GyNijOUJHcGqpulL/StRmu9OhW6trgkyW5dUZcktgFuOGJ2kZ4JBHrQa3Wd9N33kaJdzDuhvmX4kSS4/LU641zVJ18u3002zMMGe4liKx/EIhLOfd2GcZrx1D0o8ejHT7QF2IRCxKgndIrSucnHILnGfX1oETxN6YZND06dRtltI4g5HBAkVcnj1Em37TTXe6yNUg0qFcEXTLPcAcgJb4Z1PwMwVfqNO+vaQlzazWzcLJGyfRkYB+o4P1Vnngp0XdWZllvUKOFEUKllbahYu+NpIAZiPjwaCp1ofJ+roHzgTouf9qNoh+VBTV4k6nm6sbXyppVEnyqdIULvsi+YCg7q0pGfxar/E3pW6m1PT7y1hMnklfNIdFwEkDj5zDPDN2pq6b0yX5bfXc6FDI6wwglTiGIcMNpON7szYPPA4FBlnjZf/KY4LmO0vIZLd+ZJYWRQrEY9vPBDgY/GNaJqetC80Ce5GPullKWA9G8tgy/UwI+qmXqPSVu7Wa3btLGyZ9xI4b6jg/VWZdC9O6jDo9/Y3Fsys0cnycb4juMiEFAVY7fawecD2jQMOqdIx6lo1tC2BItvE0L/guI17/wT2I+vuBSj4a9XOLa50q8ylxBFKsW7uVVGzH8SgGRjuv4vOtdOW7R2ltG4w6Qxqw44KoARkcdxWd+MPh5LdMl5Yr/AIUuFkVWCF17BgxIG5e3J5X8UAgdTf5pL/JLb9KKuXhP07NLpdu6ajdQqfMxHH5O0Ykccboyee/f1q513p65fp1bNIibkW8CeXuT5yNHuG4nbxtPr6VVdEXGq2FlFa/rK0nl7vb+V2653MzfN5x3x3oNL0qzaKJY3meZlzmSTbubJJ52gDjOOB2ArvPCrqyOoZWBDKQCCDwQQe4IqLol1LLCjzwfJ5TndFvV9uCQPbUYOQAePfiuXUguTbSfIzGLjjZ5mdnDDIOAe65H9I70GV9VeDDRsbnSp3hkXLLEWYEfCOUHcv0Nn6RXLR+rZ9S0LUop+bi2j9psYLLy3tDsGHlsD9VNkvVGseWUXRcT9g/yiIxA/h4zkjPO3Pb1qT4ZdEGwt5RcMsk9y26cjlfXCduQNzE8d2NBW/qf5lbSQBjKTSBvpOG5+oitJrKtK6Wv9GuJWsIlu7KYgmAyBJEPvVn4OBxnuRjIGM1a67rGrXMbQWmmtbNICrTzzRARg8EqqFiTjsfT3GgSfCCIy6tqskfKFZgCO33SXK/kU13/AFNkgU30TDEgMRx64HmA/Yfz1onh10VHpdt5Stvlc7pZMY3H0AHoq+n0k+uKU+oOg7y01A6lpOxmfJlt3IXduwWCk4BVj7WCQQRkZ7ANXrGf1Sv7RZ/xj/oimt+qNWdNseilJjxuluIvKU/hHGGcfAY+mqPxg6Vvr60skiiE00eTMVZFG4ooJG4rwWzjFBM8dP3G/wBuKvXQfTM0mnWjrqd3GGhQhE8javHYboycD4mp/ixoVxd6Z5FvHvl3xnbuUcL35Ygflqu6Z1TVbS0gt/1kZ/KjVN3yu3GcDGcc4+2g0SxgMcaIztIVUAu2NzY++OABk/AVjvgl+6mq/jt/1XrYNNmd4o3lj8qRlBePcG2MRyu4cNg8ZFZv4WdLXdrf6hNcQlI5mJjbch3fdGPZWJHBB5oNRr8+6P05EnU8tmpYW4kE/lA4UlUEyKVHBVGbge4Y9TX6CrL7Ppe7HUst8YSLZlwJNyd/JRPm7t3zgR2oNQooooCiiigKKKKAoopb6glcX2nKrsqs8+9QxAbELEBgOGweefWgZKKU362URtMbWbyEnaB5PY4YSGLITduZd+BkDPPbg473HVwiNws9vJG0Nu1ztyjb41znaVYgMCMEE+o5IoGWil+PqgbrfzIJI4rkhYpGKfOZSyq6g5QsAcd+eDtOBXBes02zyNBKsEDSo8p2YMkcnl+WiBt7lj2IGOQM5yADPRVK+vFHjjlgZGmDeUNyNuZVLeUxBwrlQSO6nB9qvtn1HHLBbTIrH5SyqicbgSCWDc4BRVct+KcZoLmilSLX4reGWUJO4+WtCVLb23vKI/Y3Nwm48LkYHpUk9WKhuVuIZIDbw+eclGDRndypQnkFSCpxzjuDmgYqKpLbXmNxFBJAY2liaVSXU+yu0MCB9+C65AyOeCcGuXUurzQTWaRRl1mmZHwUyQIpHwNzDBygOfcCO5FBfqwPY9uDX2kKw1o2rapJ8nkkjju2kkZCg2r5FvkgMw3EAFiB6fE4pkfXg03kwRmVxEsrHIVVVyQgLH759rYGPvTkjjIXNFQtG1NLmFJo87XB4bhlIJDKwGeVYEHnuKqehpXaK4LuzkXl0oLMSQqzOqqM9gAMAelAx0Uqx6/FC052zEfLUgkZm3KjyJFtZQW9mPLoMDsWPGOasNY6kjtzIGR28tYz7IB3PM5SOJckZdmHwABBJAOaC6opdvuq1gMi3ETI6Q+cACrB13BMKxIAYOyghsAb15IyRc2E7uG8yIxkNgDcrBhgHcCPTnHIByD6YJCTXxmAGScAepqpfWi0ssUMTStCF8w7lUAsNwRSfnPtwccAAjJGaob7WI717FVg8+2uBI5V9o9qPja6Me8bZyD98BjkUDrRUXU71YIZJX+ailj8ceg+J7Clvoe/kElza3EolljYTKwOQY58tgcnhJA6fABaBuopT/ZsPLE3yWbyPP8AIeTMfst5vk7tu7LJvwCRzz2PNd7rWYoJr+QrMWt7eOWQb8oVAlIEaFsK3sNk8Z4oGWilodVnzIozZzAzoXgyY/a2hSQ3tfciFbd7Xpn19mpWl9QefHIyQSebFMYZIiUyrjB+fnaV2sG3D0PbPFBdMwAyTgfGvtI/V+qi50rUVMbRvCrRyIxU4barggjIKlWVgfjyARTFJrRM7QRwtIY/L80hkG0Sk4IDHLYA3H4dtx4oLaiqjq5pxZzm2DGbZ7IXG7uN2zP323OPjiqfQdRspY7h7eWbKxbZoWklEiYDclJDuSQ8jf64HJxQN9FK9n1EiR2McUM8hubffEGZSwVFjP3V2bviQZbJyQe5Iz0j6wi8ku0brKLj5N5HslzNxhFIO05Uht2QNvJxg0DJRVLf68YI5HngdQuwJsKv5jSNsWNOQd+7AO4Ae0OcZI62ms5n+TyRmOXy/NUbgysudpwR98pIyCPvhgmgtaKV/EiSVNPuJYp3iaOJm9jaCTxj2iCRjn5uD8a99ZXzxpaqshjjluY45pR3VCrHG77ze6qm703cYJBoGWilDTtUxe3drHI0kaW6SqSzOUcl1ZQ5JYjhTgk4JP0D50g8W9F+VXbXAhDNFcGddwIALqkyruAbjK5AJxQOFFKGqaKwljjjvrzzJXLY81dqRqQXONucYIQfF1+NN9AUUUUBRRRQFFFFAUUUUBRRRQFUmsaXJJd2UyFdkDSmTJIOHjKjaMc8n1I4q7ooE5+m5/kEluDH5jXbTD2jt2G68/BO3OdnGMd/X1rj15pj7b659nyxpc8Xc7tx3MeMYxgDnPf0p3qi69/cy+/ks/8A02oK1tKnulsUlVFjgeKd3DZMjRr7AVceyCxDNk8YwN2c16l6VkexntmdVd7mWeNhkgE3Bnj3Dj+CGH04ph0b/J4f4tP0RUygXbnT5rme1eVFiS3cykB9xeTYyAKQB7A3scnBOB7IrloHT0kF1OzMpt97vbICcqZ8NNuGMABwSuPSR/gKZ6KBPl6bnMLJmPcdRFz8448sTrLj5vztq9u2fX1rr1LYlZLq4fy/JNj5OGBfL7pDhoxjcp3KMBsnkcd6a6iavCrwSq6hlMbAqwBBGDwQeDQKWitNb3Fqt3a4eVDbxzC5MxXahkKsrIm3cIySy7slRk8CrzqLT5JJbSWIBvInLspbBKtFJH7JPGQXBwccZ5pQ8L7uSaUtNI8pS3QqZGLFSxIYgtnBIAzjvitLoFWTQJjb6pGCm+7eVouTgB4I4l38ce0hJxnioj9KFLnzzbQXKyQRROkm3cjRAgNGXUgqwbDDg+yDz2DrRQRNJtRFEqCKOIDP3OIAIuSThcAe/vgZOao+nrK7thKhiiZZLqaXd5zAhJZWf5vl9wG7Z7+tM9FAsJ0yzx6jFKRtu5WdCpOVBiiQE8cMGTcMZ9Kh3fSk09gY52ha7aWOeQ4Jhd4yuEYHnYY0VDx7zj0pzooFeLRhtkI0yzRmj2FfY+6AkbkLLHwmB65ycZAxUjpHQ/kolCgxxO4aODeziIbQCASTty2TtHsj0pgooF620+a3nupIkWVLhlkAL7SkgRUIJIOUIRTkZIOeDUDRulpYHsSXRxCLlp25GZLgh/YXHzQxYckHAHfmnCigqtZsHmeBfZ8lZPMmB7tsGY1AxjHmbXJ/gAc54hajoLC7tbm2WNDHvjmX5u+GQA+inLK6qwHHrzTFRQJv7GJ/1ta1zH5huTL847dpu/PxnGc7OO3f7a66105NK2pFSmLq0SCPJPDBZgS3HAzIO2fWm2igoZdJkNxYyeztgSQScnOWRVG0Y5GQc5x6VUS9PXS+cUKkSah8oaNZWQyQ+UibC4HstuUMV7MBgnBNOtFAjT9LTm11KFUhjN22+IK52rmONCG9gYOUJyAc5qd1H06bicOsKxyqY/Lu0kKyKoYF1ZVALDGQFJKnPOKa6KCLqTSiMmBUaQEYV2KqRkbhuAODtzg4POKoX0WSa4kumjWJzatbou4EtuIbMjKMYBACgZ7sfXFNFFAr6XoMyPpzMU/wa0eGXBPzmWADbxyMxNycelQrjpWc+bIrRiVdQF5CCTtYCNY9kh25Qsu4ZAOPZPPanWigWOotJmvrdo3iijKvHJGrt5is0bhtsgC42Njb68EnHGDK0PS1STzPkNtbts27o9hc8jI3Ki+xx6nnjgYq9ooKXrPS3urG4t4toeWMqu4kLk+8gE/kqyuwfLIEYk7AoSBkevzuO3oakUUC9pukyRPcXPlx+dIqJHEG2okce4qhcL3LOzEhcDIHO3JBpks17DdSKI1gikRE3BmZpSm4tjgKAnAySc+mOWGigq9KsXEs002PMkbaoBJCRJnYuSBySWdvi2MkKKtKKKAooooCiiigKKK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3012" name="AutoShape 4" descr="data:image/jpeg;base64,/9j/4AAQSkZJRgABAQAAAQABAAD/2wCEAAkGBxQTEhUUExIWFhUXGBwaGBgYGBcdHBweHB4cHiAcHBkbHyghGh8lHRwfIjEhJSktLi4uICE0ODMsNygtLiwBCgoKBgUGDgUFDisZExkrKysrKysrKysrKysrKysrKysrKysrKysrKysrKysrKysrKysrKysrKysrKysrKysrK//AABEIAHoBnQMBIgACEQEDEQH/xAAcAAACAwEBAQEAAAAAAAAAAAAABgQFBwMCAQj/xABUEAACAQMDAgMDBQcODAUFAAABAgMABBEFEiEGMQcTQSJRYRQycYGRI0JScqGxsggVFjM1VWJzdJLBwtHSJCU0NkNUgpOUorPTF1Njo7QmRGSEw//EABQBAQAAAAAAAAAAAAAAAAAAAAD/xAAUEQEAAAAAAAAAAAAAAAAAAAAA/9oADAMBAAIRAxEAPwDcaKKKAooooCiiigKKKKAooooCiiigKznVbjVLjUrqCyvIoY7dISVkiRuZVY8HaW+99T61o1JnSKf401d/4dsv1LDn+saCCdP6hHa8sW+mNx+Za8C06j/1jT/5sn92tEqmn6qtFgmuDOnkwMUkccgMMZUfhH2gMDPJx3oFcW/UX/nad/Nm/sokh6jxxJpufom/sNWPTGr397KJ2hW0su6JIM3EvHDHnbEvY4wTx3IINNzsACT2AyaDNJ7HqZu1zYL+KD/WiNQToPVDcHUrYD3gIPzQCr+08XdMeQRtK8WfmtLGyow9GDc4U+84p5hmV1DIwZWGQykEEH1BHcUGLWt5q9lrFjbXd956T8kAezg7lIPsg5GM/ZWsdVO62V0Y2KuIJSrDuGCNgj6DSf1la513R294uP8AkTP52p41mPdbzL743H2qaD85dEeFtzqNstyt2saMzAA7yfZOM8cd/jTQvgNN++ePoib/ALtPnhHGsOi2pJwux3Yn0y7sfszSZF1/qWrXbQaSFggQ+1O6BiFyfabcCo3Y4QLnvz3wHlPAmT11R/qiP/cqVF4Kyr83V51+hWH5pKcorDVbdNwvIr5hyYpYVgLfBJYzhD7tysPiPS66e1yO7i3oGVlYpJG4w8bjujj0I/KMEUGdDwiuf37uv+f/ALtdE8Jbn11y7+rf/wB2tC1vXYbVQZWO5shI0VnkcjuEjUFmx68YHrikO78ZYoZFW40+8gjY4DyxhT9Ow9/qJoKTrHoW5sbKa6Gs3rmJQQu9wCSwXvvPvrZLJ8xofeqn7QKRvGG8WTQriSNgySLCVYdirSxkEfSKb+nZd1pbt+FDGftQGgxrVLWbUOo7q0F7cQRhQV8t2wCkceRt3AAHk/TTMPCR/wB+L7+ef7aXfDxjL1PqDkfM88Z/FkVB+QU0da3WorqsbWGJFt7VZJLcuVEqySOpCjtuAQEE9sDGexD1B4WOpyNZ1IfizEVJXwvU/tmqam/03J/u1ZdH9eQ30jweVLb3MY3PDMu1scZI94BI74PwprY470GeXHg9Zvy1xelvwjPk/lWuL+DFoRj5Xe/75f7laVSjqfWJkd7bTYvlVwuQ75xBCe33ST1P8Bck4PagVJvAazPIuroN7yYz/UH56+eA0LxPqduXLJDcBFJ75BdSfrCLTn4dX1xLaEXbB7iKaaKVhjBKSN2wAMYIA47AUr+CzbpNVf8ACvX/ADsf6aDT6KKKAooooCiiigKKKKAooooCiiigKKKKAooooCiiigKKKKAooooCiiigKKKKApJ6Mf8AxlrA900B/wDZH9lO1ZRpUbzz9SxR53uoRfxjFKo/KKC/m1M6rLJbWshWyiO25nQ4Mrf+REw7Lj5zj0OB3zVN1PYRyanpmlRRqlrEpupI1GFIXcEBHr7SnOe+45r1+p5ug2mMoGDHO4PxyEbP5cfVUth/9UD4ad//AFNBolFVGia6LiSdBb3EXkvsLTRFFfv7UZz7Y4+wj31Uza5dR35EsMgsy6wxGOLfudgjebI4bMcYJKDCkZzkjAoFbS+k7aWa/wBJuYgUjbz7RhgPHHNkkRsOQEk9OxzyDS/4R6lc2GqS6RM26PLhQfRlBcOnuV0GcfEeucvfUP3DXNPmA4uIZrZz+LiRB8ctxVHaWAfqyZwP2q2Dsf4RRUH17W/JQMevLu1vTf4MN032hBTjKMqR8DShqZ/x7Z/C0nP/ADR03zthWPuBoMw0uUr0o+O4tZkP851NMvhZocdrpluqAbpI1lkYffM4Dcn1wMKPgBVZ4T2y3OgxRS8rKs6P8Q0kgP0cGp3RUz2YXTbo+1GCLWXss8Q5AHulReGTvgZGRkgHKlPqXp24835Xp0scN0wCSrKCYplHzd4UEh0+9YDOODx2bKKCg6X6ea33TXEvyi7lA82YjGAO0ca/eRr7h3OSe/EHxXaEaTdmYAr5Z25/8w8RkfHeRTYTSbHENVuEmPNhbOTEPS4mXjzfjFHyF9GbJ7AZBW6h06SHpLypgRIsURIPdczIwU/EAgfVWidHfufZ/wAmh/6a1TeL6Z0e8/EU/Y6GrPoJs6ZYn/8AFh/JGtBm3hVDt1/Vxjs032GfI/JTnqt6LfXLXcOLu2khB9zRP5gz8MOw+kil/oaHb1Fq34qn+dsNN3VkIN1phPpdMAf/ANec4+sqKC7m02JpUmKDzYwQr/fYYYK59V9cHjIBr3f2Mc0bRTRrJG3zkcAqcHIyD8QDXPVtQWCJpWSRwMezFG0jnJA4RQSe9SwaCr0HQ0tYDAjuY9zlAxyUVySEU99q5wM81y0fp1LVo1t28u3jjKCBRwWYgmR2zl2wABn3scnPE6/1JIWiVw+ZX2LtjdgCfwioIQfFsCvurXfkwSy4zsRmx7yASB9ZoF3w7fct6w+a1/clfiAwH5waXvAhfuF8/wCFeyD7FQ/1qd+l9GFnaRwA7iqku34TsSzt9bEnHp2pL8Al/wAAmb8O7lb/AJUH9FBpdFFFAUUUUBRRRQFFFFAUUUUBRRRQFFFFAUUUUBRRRQFFFFAUUUUBRRRQFFFFAVl/hXNv1XXD/wCug+xpx/RWoVlPgqmbrWJfw7rH2PKf61A49HdKLYNd+W2Y55zKi4+YCBlfoBzj4Yqnsod/UdxIO0NjHGfgXfcAfqGau+p+qxaSRRC1ubiSXO0QRhgMYHtMSAo57+neqTTGk04NeXqqGvJ83Tqci3XbthUkD2kUAIW9C2ewzQOGtakltBLPICUiRnYKMkhRnA+NQuj+oVv7VLlF2K5OF3ZIwccnA5+H5as7e6jlXKOjqRwVYMCPpHeiaeOJcsyRqB6kKAPr4FAm+K4At451OZLKeG6Kg+1sD7W4/BwSf9k1x0DYuvXp3Am5tYJoiOxRfYOD6jIBrrb38Wo6gwhHnWiWk0M8o/anaVo8Rq335CqxJGQN3fmsq1S0v9EvrV5S0lpbuVilwSDC59qNiOxwThT2OSMig1nUH/8AqC2HuspT9si/2U0a7Jttp290Tn7FNKF4D+ySHjj9b2wfj5pz/RTT1TGWsrpQcEwSj7UagV/A5s6NbfAy/wDVc/005ajp8c6GOVAynB9QQRyGVhgqwPIYEEHkEUkeBB/xPD+PL+ma0GgpTcS2w+67poR/pQMyIP8A1EX54/hqM+9eC1WttcJIivG6ujAFWUgqQexBHBHxrrSd1JZyWIkvbIeyuZLm152SActJGP8ARy4ySRw/qCeaBl1fTUuImhkLBHwHCsVLLkEqSOcMODj0JqTBCqKqIoVVACqBgADgAAdgBUPQtXiu7eO4hbdHIuQfUehB9xBBBHvFT6BW8UkzpN7/ABJP2YP9FdfDds6XZfyeMfYoFevEVc6XffyeQ/YpNQfCKTdo9mf4BH2Ow/ooKTpA56i1YgfeQj/kQf0Vc+KUcvye3lgVmkgvIZQFBJIyUPA9MOQaX/DuXfrmst7mRf5pK/1adOq7RnQs1zNHbopaSOBT5smPvRIuXA9NqAMc/OoL6qfqfVZraIPBaSXTlwpRGVSAe7En+zvjt3qq6b/wGzaW62W0O4FIQBst0YgKrMBlnJO53JPtMfQZLHZajDMoeKWORT2ZGVgfrBoJETZAJBGQDg4yPgcEjP0GlrrLVYtq2okQzyy24EW4byjTLubb3ICK5z8KldR9YWdkhaedA2MiMEGRvgqDk88e740haJ0tc3d2t3fQSLbymVoIfPcSWhfa3mEkhlLlT7Kn2CR7IHzQ1iTsfoNZz4A/uSv8dJ+cU/CIxw7dzOVTG5jlmwO7H1J99IXgD+5K/wAbJ+cUGj0UUUBRRRQFFFFAUUUUBRRRQFFFFAUUUUBRRRQFFFFAUUUUBRRRQFFFFAUUUUBWJeE3VVpZvqCXU6Qu10xAfIJ5YH09DW21Ak0S2ZizW0JYnJYxoSSfUnHNBVRde6a3bULb65VH5yK6N1nprDab+0IPGDPEc59MbqultUChQihQMABRgD3YqO+j25728J+mNP7KBYn6d0SQ58qyBP4DRp+gRUyDoPS1ORZwMf4Y3/pk1L1LoywnGJbKA85yEVT/ADlwfy1Xf+GGlf6jH9sn96gaYdigKu1VHAAwAPoA7V7Mi+8faKRn8HtIP/2pH0TTf368Hwc0n/Vm/wB9L/eoJl5zr1sR2+RTD/3I/wC2my/i3RSL+EjD7QRS70z4fWNhKZraJlkKlMmR24JBPDHHoKaaBA8E5lXR7ZSyhvupwSM8yvjj6MU+CVfwh9opcm8P9MYkmwgyfcgH5sVw/wDDTS85+QxZ/wBv826gbNw99fDhgRwQeCO/f30rz+HWmuADaKAPwXkX9FhmuMfhjpi522zLnvtmuFJ+sSUF5oGiQWMIgt12R7mYKWJ5Y5PLHNWDTqO7KPpIpZPhzppxutFfHbe0jn7WY1FuvCrSX72Sj8V5V/RYUEvrzVoP1uvV8+LcbaYBd6ZJMbAADPJzVf4JyZ0a1+HmD7JXqI/gtpR7RSj6JX/pzTl05ocVlbpbQAiNM43HJ9pixyfXkmgzDwlulGq60zsq5nPziB/pZvfWrHU4R/po/wCev9tVN90Np80jSy2cLyOcsxXkn3muH/h3pn+oQfzaC5mv7d1KtLCysCGUuhBB4IIJ5BHpWX6t4SaTJIXivDACc7FliKj8XdyPtNO48PNM/wBQg/mV0ToHTR20+3+uNT+egX+kuitHsGEiSxyzDtJNLGxX8UDCqfjjPxp0/Xy2/wBZh/3qf21A/YTp3732n+4i/u1ym6B01u+n231Rqv6IFBbHVYGBxPEePSRP7aRvANcaXt/BnlH5qtLnwq0l+9ko/FeVf0XFX3TfT0FjD5NshSPcWwWZuTjPLEn0FBa0UUUBRRRQFFFFAUUUUBRRRQFFFFAUUUUBUPTdVguATBPFMFOGMbq4B9xKk4NVHiBqbQWMpj/bpcQwj1MkpCLj6M7vqrLvDBG0rW7jTXYlJVGxjxuKjeh93KFgfjxQbdd3SRI0krrGi8s7sFUD3ljwKq4urrBiFW/tGY9gLiIk/QA1Vvit+5F5/Ff0ilPwp6Ts7vRYvPtYnZzKDJsXzP2xwCJMbgQO3NBq6nPI7VCtdZt5JGhjuIXlTO+NJEZ12nB3KDlcHg5HBrKv1PmoyZvbQyGSGBlMTZyBkuDt54VtoYAcd/fUTws/zi1X8a4/+QKDU5Or9PUkHULQEHBBuIQQR6EbuK+fsz0798bP/iIf71fX6QsCSTYWpJOSTBESSfUnbzWJX2lwaxrItrOCKGzt8+Y8MaJuAI3sSoGSx9he/Hte+g/QyOCAQQQRkEcgg+oNVF71XYxMUlvbZHHdWmjDD6QTkfXWeeM3UEqNa6VZt5b3G1WKkghWby0QEcgE5z8BjsTTt090HY2kKxJbROQMNJIiM7n1LFge59Ow9KC+sb+KZN8MqSoezRsrL9qkivGpanDbqHnmjhUnaGkdUBOCcAsQM4BOPgax/wAStO/WS4g1HTx5SSP5c8C8RvwWA29gCoYcdiARzTD4s266hY2CRvtW6uodjYzgSRSFTj6xQaRFIGUMpDKQCCDkEHsQR3Fc7q7jiAMkiICwUF2Cgs3AUE9yT2HrWReDnVMlvM+j32VliJEJY+7kx5PcY9pD6jI/BFOfif8A5Pb/AMttf+qtA4VDTVYDMYBPEZ1GWiDr5gGAclM7gMEHt6iu91cLGjyOcIilmJ9AoyT9gr853FxNZahYaxMSFvWaVx+CjsRsz6gQOhGfUfCg/SNFfFOeRX2ggxaxbtMYFuIWmX50QkQyDHfKA7h391TJHCgsxAAGSScAAdyT6CsY6Z/ztvPxH/RjrXNa/wAnm/in/RNB903VYLhS0E8Uyg4JidXAPfBKk4OPSvOm6zb3BYQXEMxTG4RyI+3OcbtpOM4Pf3Gsx/U3f5Dcfyj+olV36nT9u1L8aL881BttcbS7jlXdHIrrkjKMGGQcEZHqDwRXalHwv/yE/wApuf8AryUDFaatBK7xxzxPJGcOiSIzIQcEMoOV545qZX5v6F1d7bW4rmTiLUWkIPvWWVwufcfMUfQD8a3/AKj1VbW1muG7RRs+PeQOB9ZwProOtpqsErvHFPFI8ZxIiOjMhzjDKDleRjmplYH4NJNba3cwXB+6yQFn+LsY5PtAZvy1svVusCzs57juY0JUe9zwi/W5A+ugl2WqwTM6RTxSNGcSKjqxQ5IwwUkqcgjn3GpFxOsas7sqIoJZmICgDkkk8AAeprA+jYJdG12OCdyy3cSBmJ7vIAc/EiYFPoOa2Lr4/wCLL7+TTfoNQWun6hFOm+CWOVM43RurrkdxlSRmu8kgUFmIAAySTgADuSfQV+eeh9Vl0K8ijuCTZXsccgfnau9QQ49AVJ2uPdg/g1vGutm1nI5Bhk/QNB1l1SBYfPaeJYcA+aXUR4bAU7yduCSMHPORVd+zPTv3xs/+Ih/vUjdTf5pL/JLb9KKpHg/07aS6TbPLaW8jnzMs8MbMcSOBliuTxxQaNZXkcyCSKRJI2+a6MGU4ODhlJB5BFd642dpHEgjijSNF7IihVGTk4UcDkk0u+Juoy2+l3UsGRIqAAjuoZgpYfFVJP1UFjfdUWUL+XLeW8bjurzRqw+kE5H11ZWtykih43V0PIZSGB+gjg1l/g1pum3GnqPKgmuDn5SJVR5MljjduBO3Hb0+vNOwtbbSrOd4YtkUYkmKKTycZIGffgADsOKC11DUoYF3zzRxL23SOqD7WIFQrDqiynYJDeW8jnsqSxlj9Cg5NZd4VaJ+u0k2p6kBOd5SGNxmNMYJwh42jIAB9xJyTmn3qjw/sryBozbxRvtOyREVWQ+hyoGRn708UDXXK5uEjUu7qijuzEAD6SeBWZeCPVc06T2d2xaa1OAzHLFMlSGPclWGM+4j3UudPhuotUmkuGY2NrykIJCnJITIHqwVmY9+MduwaxH1lp7NtW/tSScACeLk+4e1zU/UdZt4ArT3EMQb5pkkRA30FiM/VVbd9E6fJGYmsbfZjHsxIpHxDKAyn4g5rMf1QtmsNlp8SZ2Rkoue+FRQMn34FBsl9qMMKeZNNHFHx7cjqq89vaYgc1W/sz0798bP/AIiH+9Sh46fuN/txVYeHvTNlJptm8llbO7QIWZoYiScdySuSaBjn6rsUID31qpKhhuniGVYZDDLcgg5B9RXP9menfvjZ/wDEQ/3qLjo+wcgvY2zEAKMwx8BQAoHHAAAAHoKyDwi0G2n1HUo5raKRI3IRXRWC/dHHsgjjgY4oNibqywChjf2oViQrGeLBIxkA7sHGRn6RVzWc+J/QUMumOlrAkbwEzRrGoXJx7YwPVlH1lVqP4e+IKHRWnnbMlmmyTJ5fAxHye5fhcnuwNBoi6jCWkQTRloseYu9cpuGV3jOVyORnvXWC4V87WBx394+kelKXSfT0sdkWl5u7hzcT5/Df7zucCNcADOAV9KsNG0N0iVC7LtGAw2hm5J9oKSoAzwAfUnAzQLvWerg6paReTPNHaqbiRYIzIfMcFItwHbA3t9lIXi7qbG5tNRhtbqF4SFZpoWjU7W3oM5I/DB+GK1rorS5Ua7ubhNk1zcM20lSViT2IlJUkfMGe/wB9Xfr3QflthcW4GWZMx+ntr7S8+ntAD6CaCp8Qb9J9CuJozlJbdXX6G2kfnrGNP1O/tdNtGNxKNMnZ0kWFYlkT7o+5RIULZYZYc88jitE0LQNQ/Y/cWE9uwnUMsK74zuViGA3BiBglhyRxirvoXpA/rKthfw7S3mB0ypIzIzKwZSRkcMD6Ggvuh9Fs7a1QWIHlSAPvzkvkfOZj649OMe4VmPhZ/nFqv41x/wDIFXvhbo+pabNJZzwmSy3MYpw8eFPfOwtuCv6jBw30k146A6Uu7fWtQuZoSkEzTmN9yHdvmDLwGJGV55FBL8a+sTaWwtoSflNyCo253Kh4LDHOT80fWR2q18Kejhp1mFYD5RLh5j65+9TPuQHH0lj61nw6e1U6u+oXOmG5CsTDGLiBFXacRnknhRzjA9rn30+HqrVf3hb/AI23/soEXxQXZ1Jp0jD2CbfBPbiZgfsyDW50leInRA1W2j58m5j9qNichSQNyMR3UkD2hyCAeeQY+kdQarDGIrvS3mkQAedBLDtkx98VZgVJ9fj6DtQVH6ouYDTYlPdrhcfUjkn+j6673cDJYaAjDDC5swQfQ+U/H1dqjXPR99q93FPqaJbWsJylqriRm7E72HHtEDJ9wwAPnU39a6ZLMbDyo9wivopXwVG1FWQFuSM4yOBzQKvjT0U08a39qCLq3wx2fOdFOQRj79DyPXGRzxVf+zRdT0y2ZiBcR3tosyj3+aMOB+C2M/A5HpWw1iXUvhhcRarFPYxk20k0ckqB1URlZFZhtYjcv3wAzjkY4FA7eLV+Vs1tkEjPdyLFiJd0nl/OlKr6/cwR9dKXirepe6cYo9Pvo2gKvGXt2VFCjDAnJwNhP2Cn0aZLLqxuJExDbwbICSp3PKcyMADkYVVXkDue9MssYYFWGQQQQfUHuKBM8H9f+V6XCScyRDyZPflMYJPqShU595NOtZT4TdL3um3l3FJCfkchJjk3oeUYhDtDZG5Cc8dwK1agwa1003HVF5GtxNAdrHfCyq/Cx8ZIIwfop+1TomRYZT+u2onEbHBljwcKeD9z7VU6F0tdx9RXN48JFs6sFk3JzlUA9kNuHY+laPqsRaCVVGWaNgB7yVIA5oMt/U3f5Dcfyj+olV36nT9u1L8aL881M/gh03c2NpNHdReU7TblG5GyNijOUJHcGqpulL/StRmu9OhW6trgkyW5dUZcktgFuOGJ2kZ4JBHrQa3Wd9N33kaJdzDuhvmX4kSS4/LU641zVJ18u3002zMMGe4liKx/EIhLOfd2GcZrx1D0o8ejHT7QF2IRCxKgndIrSucnHILnGfX1oETxN6YZND06dRtltI4g5HBAkVcnj1Em37TTXe6yNUg0qFcEXTLPcAcgJb4Z1PwMwVfqNO+vaQlzazWzcLJGyfRkYB+o4P1Vnngp0XdWZllvUKOFEUKllbahYu+NpIAZiPjwaCp1ofJ+roHzgTouf9qNoh+VBTV4k6nm6sbXyppVEnyqdIULvsi+YCg7q0pGfxar/E3pW6m1PT7y1hMnklfNIdFwEkDj5zDPDN2pq6b0yX5bfXc6FDI6wwglTiGIcMNpON7szYPPA4FBlnjZf/KY4LmO0vIZLd+ZJYWRQrEY9vPBDgY/GNaJqetC80Ce5GPullKWA9G8tgy/UwI+qmXqPSVu7Wa3btLGyZ9xI4b6jg/VWZdC9O6jDo9/Y3Fsys0cnycb4juMiEFAVY7fawecD2jQMOqdIx6lo1tC2BItvE0L/guI17/wT2I+vuBSj4a9XOLa50q8ylxBFKsW7uVVGzH8SgGRjuv4vOtdOW7R2ltG4w6Qxqw44KoARkcdxWd+MPh5LdMl5Yr/AIUuFkVWCF17BgxIG5e3J5X8UAgdTf5pL/JLb9KKuXhP07NLpdu6ajdQqfMxHH5O0Ykccboyee/f1q513p65fp1bNIibkW8CeXuT5yNHuG4nbxtPr6VVdEXGq2FlFa/rK0nl7vb+V2653MzfN5x3x3oNL0qzaKJY3meZlzmSTbubJJ52gDjOOB2ArvPCrqyOoZWBDKQCCDwQQe4IqLol1LLCjzwfJ5TndFvV9uCQPbUYOQAePfiuXUguTbSfIzGLjjZ5mdnDDIOAe65H9I70GV9VeDDRsbnSp3hkXLLEWYEfCOUHcv0Nn6RXLR+rZ9S0LUop+bi2j9psYLLy3tDsGHlsD9VNkvVGseWUXRcT9g/yiIxA/h4zkjPO3Pb1qT4ZdEGwt5RcMsk9y26cjlfXCduQNzE8d2NBW/qf5lbSQBjKTSBvpOG5+oitJrKtK6Wv9GuJWsIlu7KYgmAyBJEPvVn4OBxnuRjIGM1a67rGrXMbQWmmtbNICrTzzRARg8EqqFiTjsfT3GgSfCCIy6tqskfKFZgCO33SXK/kU13/AFNkgU30TDEgMRx64HmA/Yfz1onh10VHpdt5Stvlc7pZMY3H0AHoq+n0k+uKU+oOg7y01A6lpOxmfJlt3IXduwWCk4BVj7WCQQRkZ7ANXrGf1Sv7RZ/xj/oimt+qNWdNseilJjxuluIvKU/hHGGcfAY+mqPxg6Vvr60skiiE00eTMVZFG4ooJG4rwWzjFBM8dP3G/wBuKvXQfTM0mnWjrqd3GGhQhE8javHYboycD4mp/ixoVxd6Z5FvHvl3xnbuUcL35Ygflqu6Z1TVbS0gt/1kZ/KjVN3yu3GcDGcc4+2g0SxgMcaIztIVUAu2NzY++OABk/AVjvgl+6mq/jt/1XrYNNmd4o3lj8qRlBePcG2MRyu4cNg8ZFZv4WdLXdrf6hNcQlI5mJjbch3fdGPZWJHBB5oNRr8+6P05EnU8tmpYW4kE/lA4UlUEyKVHBVGbge4Y9TX6CrL7Ppe7HUst8YSLZlwJNyd/JRPm7t3zgR2oNQooooCiiigKKKKAoopb6glcX2nKrsqs8+9QxAbELEBgOGweefWgZKKU362URtMbWbyEnaB5PY4YSGLITduZd+BkDPPbg473HVwiNws9vJG0Nu1ztyjb41znaVYgMCMEE+o5IoGWil+PqgbrfzIJI4rkhYpGKfOZSyq6g5QsAcd+eDtOBXBes02zyNBKsEDSo8p2YMkcnl+WiBt7lj2IGOQM5yADPRVK+vFHjjlgZGmDeUNyNuZVLeUxBwrlQSO6nB9qvtn1HHLBbTIrH5SyqicbgSCWDc4BRVct+KcZoLmilSLX4reGWUJO4+WtCVLb23vKI/Y3Nwm48LkYHpUk9WKhuVuIZIDbw+eclGDRndypQnkFSCpxzjuDmgYqKpLbXmNxFBJAY2liaVSXU+yu0MCB9+C65AyOeCcGuXUurzQTWaRRl1mmZHwUyQIpHwNzDBygOfcCO5FBfqwPY9uDX2kKw1o2rapJ8nkkjju2kkZCg2r5FvkgMw3EAFiB6fE4pkfXg03kwRmVxEsrHIVVVyQgLH759rYGPvTkjjIXNFQtG1NLmFJo87XB4bhlIJDKwGeVYEHnuKqehpXaK4LuzkXl0oLMSQqzOqqM9gAMAelAx0Uqx6/FC052zEfLUgkZm3KjyJFtZQW9mPLoMDsWPGOasNY6kjtzIGR28tYz7IB3PM5SOJckZdmHwABBJAOaC6opdvuq1gMi3ETI6Q+cACrB13BMKxIAYOyghsAb15IyRc2E7uG8yIxkNgDcrBhgHcCPTnHIByD6YJCTXxmAGScAepqpfWi0ssUMTStCF8w7lUAsNwRSfnPtwccAAjJGaob7WI717FVg8+2uBI5V9o9qPja6Me8bZyD98BjkUDrRUXU71YIZJX+ailj8ceg+J7Clvoe/kElza3EolljYTKwOQY58tgcnhJA6fABaBuopT/ZsPLE3yWbyPP8AIeTMfst5vk7tu7LJvwCRzz2PNd7rWYoJr+QrMWt7eOWQb8oVAlIEaFsK3sNk8Z4oGWilodVnzIozZzAzoXgyY/a2hSQ3tfciFbd7Xpn19mpWl9QefHIyQSebFMYZIiUyrjB+fnaV2sG3D0PbPFBdMwAyTgfGvtI/V+qi50rUVMbRvCrRyIxU4barggjIKlWVgfjyARTFJrRM7QRwtIY/L80hkG0Sk4IDHLYA3H4dtx4oLaiqjq5pxZzm2DGbZ7IXG7uN2zP323OPjiqfQdRspY7h7eWbKxbZoWklEiYDclJDuSQ8jf64HJxQN9FK9n1EiR2McUM8hubffEGZSwVFjP3V2bviQZbJyQe5Iz0j6wi8ku0brKLj5N5HslzNxhFIO05Uht2QNvJxg0DJRVLf68YI5HngdQuwJsKv5jSNsWNOQd+7AO4Ae0OcZI62ms5n+TyRmOXy/NUbgysudpwR98pIyCPvhgmgtaKV/EiSVNPuJYp3iaOJm9jaCTxj2iCRjn5uD8a99ZXzxpaqshjjluY45pR3VCrHG77ze6qm703cYJBoGWilDTtUxe3drHI0kaW6SqSzOUcl1ZQ5JYjhTgk4JP0D50g8W9F+VXbXAhDNFcGddwIALqkyruAbjK5AJxQOFFKGqaKwljjjvrzzJXLY81dqRqQXONucYIQfF1+NN9AUUUUBRRRQFFFFAUUUUBRRRQFUmsaXJJd2UyFdkDSmTJIOHjKjaMc8n1I4q7ooE5+m5/kEluDH5jXbTD2jt2G68/BO3OdnGMd/X1rj15pj7b659nyxpc8Xc7tx3MeMYxgDnPf0p3qi69/cy+/ks/8A02oK1tKnulsUlVFjgeKd3DZMjRr7AVceyCxDNk8YwN2c16l6VkexntmdVd7mWeNhkgE3Bnj3Dj+CGH04ph0b/J4f4tP0RUygXbnT5rme1eVFiS3cykB9xeTYyAKQB7A3scnBOB7IrloHT0kF1OzMpt97vbICcqZ8NNuGMABwSuPSR/gKZ6KBPl6bnMLJmPcdRFz8448sTrLj5vztq9u2fX1rr1LYlZLq4fy/JNj5OGBfL7pDhoxjcp3KMBsnkcd6a6iavCrwSq6hlMbAqwBBGDwQeDQKWitNb3Fqt3a4eVDbxzC5MxXahkKsrIm3cIySy7slRk8CrzqLT5JJbSWIBvInLspbBKtFJH7JPGQXBwccZ5pQ8L7uSaUtNI8pS3QqZGLFSxIYgtnBIAzjvitLoFWTQJjb6pGCm+7eVouTgB4I4l38ce0hJxnioj9KFLnzzbQXKyQRROkm3cjRAgNGXUgqwbDDg+yDz2DrRQRNJtRFEqCKOIDP3OIAIuSThcAe/vgZOao+nrK7thKhiiZZLqaXd5zAhJZWf5vl9wG7Z7+tM9FAsJ0yzx6jFKRtu5WdCpOVBiiQE8cMGTcMZ9Kh3fSk09gY52ha7aWOeQ4Jhd4yuEYHnYY0VDx7zj0pzooFeLRhtkI0yzRmj2FfY+6AkbkLLHwmB65ycZAxUjpHQ/kolCgxxO4aODeziIbQCASTty2TtHsj0pgooF620+a3nupIkWVLhlkAL7SkgRUIJIOUIRTkZIOeDUDRulpYHsSXRxCLlp25GZLgh/YXHzQxYckHAHfmnCigqtZsHmeBfZ8lZPMmB7tsGY1AxjHmbXJ/gAc54hajoLC7tbm2WNDHvjmX5u+GQA+inLK6qwHHrzTFRQJv7GJ/1ta1zH5huTL847dpu/PxnGc7OO3f7a66105NK2pFSmLq0SCPJPDBZgS3HAzIO2fWm2igoZdJkNxYyeztgSQScnOWRVG0Y5GQc5x6VUS9PXS+cUKkSah8oaNZWQyQ+UibC4HstuUMV7MBgnBNOtFAjT9LTm11KFUhjN22+IK52rmONCG9gYOUJyAc5qd1H06bicOsKxyqY/Lu0kKyKoYF1ZVALDGQFJKnPOKa6KCLqTSiMmBUaQEYV2KqRkbhuAODtzg4POKoX0WSa4kumjWJzatbou4EtuIbMjKMYBACgZ7sfXFNFFAr6XoMyPpzMU/wa0eGXBPzmWADbxyMxNycelQrjpWc+bIrRiVdQF5CCTtYCNY9kh25Qsu4ZAOPZPPanWigWOotJmvrdo3iijKvHJGrt5is0bhtsgC42Njb68EnHGDK0PS1STzPkNtbts27o9hc8jI3Ki+xx6nnjgYq9ooKXrPS3urG4t4toeWMqu4kLk+8gE/kqyuwfLIEYk7AoSBkevzuO3oakUUC9pukyRPcXPlx+dIqJHEG2okce4qhcL3LOzEhcDIHO3JBpks17DdSKI1gikRE3BmZpSm4tjgKAnAySc+mOWGigq9KsXEs002PMkbaoBJCRJnYuSBySWdvi2MkKKtKKKAooooCiiigKKK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3014" name="AutoShape 6" descr="data:image/jpeg;base64,/9j/4AAQSkZJRgABAQAAAQABAAD/2wCEAAkGBxQTEhUUExIWFhUXGBwaGBgYGBcdHBweHB4cHiAcHBkbHyghGh8lHRwfIjEhJSktLi4uICE0ODMsNygtLiwBCgoKBgUGDgUFDisZExkrKysrKysrKysrKysrKysrKysrKysrKysrKysrKysrKysrKysrKysrKysrKysrKysrK//AABEIAHoBnQMBIgACEQEDEQH/xAAcAAACAwEBAQEAAAAAAAAAAAAABgQFBwMCAQj/xABUEAACAQMDAgMDBQcODAUFAAABAgMABBEFEiEGMQcTQSJRYRQycYGRI0JScqGxsggVFjM1VWJzdJLBwtHSJCU0NkNUgpOUorPTF1Njo7QmRGSEw//EABQBAQAAAAAAAAAAAAAAAAAAAAD/xAAUEQEAAAAAAAAAAAAAAAAAAAAA/9oADAMBAAIRAxEAPwDcaKKKAooooCiiigKKKKAooooCiiigKznVbjVLjUrqCyvIoY7dISVkiRuZVY8HaW+99T61o1JnSKf401d/4dsv1LDn+saCCdP6hHa8sW+mNx+Za8C06j/1jT/5sn92tEqmn6qtFgmuDOnkwMUkccgMMZUfhH2gMDPJx3oFcW/UX/nad/Nm/sokh6jxxJpufom/sNWPTGr397KJ2hW0su6JIM3EvHDHnbEvY4wTx3IINNzsACT2AyaDNJ7HqZu1zYL+KD/WiNQToPVDcHUrYD3gIPzQCr+08XdMeQRtK8WfmtLGyow9GDc4U+84p5hmV1DIwZWGQykEEH1BHcUGLWt5q9lrFjbXd956T8kAezg7lIPsg5GM/ZWsdVO62V0Y2KuIJSrDuGCNgj6DSf1la513R294uP8AkTP52p41mPdbzL743H2qaD85dEeFtzqNstyt2saMzAA7yfZOM8cd/jTQvgNN++ePoib/ALtPnhHGsOi2pJwux3Yn0y7sfszSZF1/qWrXbQaSFggQ+1O6BiFyfabcCo3Y4QLnvz3wHlPAmT11R/qiP/cqVF4Kyr83V51+hWH5pKcorDVbdNwvIr5hyYpYVgLfBJYzhD7tysPiPS66e1yO7i3oGVlYpJG4w8bjujj0I/KMEUGdDwiuf37uv+f/ALtdE8Jbn11y7+rf/wB2tC1vXYbVQZWO5shI0VnkcjuEjUFmx68YHrikO78ZYoZFW40+8gjY4DyxhT9Ow9/qJoKTrHoW5sbKa6Gs3rmJQQu9wCSwXvvPvrZLJ8xofeqn7QKRvGG8WTQriSNgySLCVYdirSxkEfSKb+nZd1pbt+FDGftQGgxrVLWbUOo7q0F7cQRhQV8t2wCkceRt3AAHk/TTMPCR/wB+L7+ef7aXfDxjL1PqDkfM88Z/FkVB+QU0da3WorqsbWGJFt7VZJLcuVEqySOpCjtuAQEE9sDGexD1B4WOpyNZ1IfizEVJXwvU/tmqam/03J/u1ZdH9eQ30jweVLb3MY3PDMu1scZI94BI74PwprY470GeXHg9Zvy1xelvwjPk/lWuL+DFoRj5Xe/75f7laVSjqfWJkd7bTYvlVwuQ75xBCe33ST1P8Bck4PagVJvAazPIuroN7yYz/UH56+eA0LxPqduXLJDcBFJ75BdSfrCLTn4dX1xLaEXbB7iKaaKVhjBKSN2wAMYIA47AUr+CzbpNVf8ACvX/ADsf6aDT6KKKAooooCiiigKKKKAooooCiiigKKKKAooooCiiigKKKKAooooCiiigKKKKApJ6Mf8AxlrA900B/wDZH9lO1ZRpUbzz9SxR53uoRfxjFKo/KKC/m1M6rLJbWshWyiO25nQ4Mrf+REw7Lj5zj0OB3zVN1PYRyanpmlRRqlrEpupI1GFIXcEBHr7SnOe+45r1+p5ug2mMoGDHO4PxyEbP5cfVUth/9UD4ad//AFNBolFVGia6LiSdBb3EXkvsLTRFFfv7UZz7Y4+wj31Uza5dR35EsMgsy6wxGOLfudgjebI4bMcYJKDCkZzkjAoFbS+k7aWa/wBJuYgUjbz7RhgPHHNkkRsOQEk9OxzyDS/4R6lc2GqS6RM26PLhQfRlBcOnuV0GcfEeucvfUP3DXNPmA4uIZrZz+LiRB8ctxVHaWAfqyZwP2q2Dsf4RRUH17W/JQMevLu1vTf4MN032hBTjKMqR8DShqZ/x7Z/C0nP/ADR03zthWPuBoMw0uUr0o+O4tZkP851NMvhZocdrpluqAbpI1lkYffM4Dcn1wMKPgBVZ4T2y3OgxRS8rKs6P8Q0kgP0cGp3RUz2YXTbo+1GCLWXss8Q5AHulReGTvgZGRkgHKlPqXp24835Xp0scN0wCSrKCYplHzd4UEh0+9YDOODx2bKKCg6X6ea33TXEvyi7lA82YjGAO0ca/eRr7h3OSe/EHxXaEaTdmYAr5Z25/8w8RkfHeRTYTSbHENVuEmPNhbOTEPS4mXjzfjFHyF9GbJ7AZBW6h06SHpLypgRIsURIPdczIwU/EAgfVWidHfufZ/wAmh/6a1TeL6Z0e8/EU/Y6GrPoJs6ZYn/8AFh/JGtBm3hVDt1/Vxjs032GfI/JTnqt6LfXLXcOLu2khB9zRP5gz8MOw+kil/oaHb1Fq34qn+dsNN3VkIN1phPpdMAf/ANec4+sqKC7m02JpUmKDzYwQr/fYYYK59V9cHjIBr3f2Mc0bRTRrJG3zkcAqcHIyD8QDXPVtQWCJpWSRwMezFG0jnJA4RQSe9SwaCr0HQ0tYDAjuY9zlAxyUVySEU99q5wM81y0fp1LVo1t28u3jjKCBRwWYgmR2zl2wABn3scnPE6/1JIWiVw+ZX2LtjdgCfwioIQfFsCvurXfkwSy4zsRmx7yASB9ZoF3w7fct6w+a1/clfiAwH5waXvAhfuF8/wCFeyD7FQ/1qd+l9GFnaRwA7iqku34TsSzt9bEnHp2pL8Al/wAAmb8O7lb/AJUH9FBpdFFFAUUUUBRRRQFFFFAUUUUBRRRQFFFFAUUUUBRRRQFFFFAUUUUBRRRQFFFFAVl/hXNv1XXD/wCug+xpx/RWoVlPgqmbrWJfw7rH2PKf61A49HdKLYNd+W2Y55zKi4+YCBlfoBzj4Yqnsod/UdxIO0NjHGfgXfcAfqGau+p+qxaSRRC1ubiSXO0QRhgMYHtMSAo57+neqTTGk04NeXqqGvJ83Tqci3XbthUkD2kUAIW9C2ewzQOGtakltBLPICUiRnYKMkhRnA+NQuj+oVv7VLlF2K5OF3ZIwccnA5+H5as7e6jlXKOjqRwVYMCPpHeiaeOJcsyRqB6kKAPr4FAm+K4At451OZLKeG6Kg+1sD7W4/BwSf9k1x0DYuvXp3Am5tYJoiOxRfYOD6jIBrrb38Wo6gwhHnWiWk0M8o/anaVo8Rq335CqxJGQN3fmsq1S0v9EvrV5S0lpbuVilwSDC59qNiOxwThT2OSMig1nUH/8AqC2HuspT9si/2U0a7Jttp290Tn7FNKF4D+ySHjj9b2wfj5pz/RTT1TGWsrpQcEwSj7UagV/A5s6NbfAy/wDVc/005ajp8c6GOVAynB9QQRyGVhgqwPIYEEHkEUkeBB/xPD+PL+ma0GgpTcS2w+67poR/pQMyIP8A1EX54/hqM+9eC1WttcJIivG6ujAFWUgqQexBHBHxrrSd1JZyWIkvbIeyuZLm152SActJGP8ARy4ySRw/qCeaBl1fTUuImhkLBHwHCsVLLkEqSOcMODj0JqTBCqKqIoVVACqBgADgAAdgBUPQtXiu7eO4hbdHIuQfUehB9xBBBHvFT6BW8UkzpN7/ABJP2YP9FdfDds6XZfyeMfYoFevEVc6XffyeQ/YpNQfCKTdo9mf4BH2Ow/ooKTpA56i1YgfeQj/kQf0Vc+KUcvye3lgVmkgvIZQFBJIyUPA9MOQaX/DuXfrmst7mRf5pK/1adOq7RnQs1zNHbopaSOBT5smPvRIuXA9NqAMc/OoL6qfqfVZraIPBaSXTlwpRGVSAe7En+zvjt3qq6b/wGzaW62W0O4FIQBst0YgKrMBlnJO53JPtMfQZLHZajDMoeKWORT2ZGVgfrBoJETZAJBGQDg4yPgcEjP0GlrrLVYtq2okQzyy24EW4byjTLubb3ICK5z8KldR9YWdkhaedA2MiMEGRvgqDk88e740haJ0tc3d2t3fQSLbymVoIfPcSWhfa3mEkhlLlT7Kn2CR7IHzQ1iTsfoNZz4A/uSv8dJ+cU/CIxw7dzOVTG5jlmwO7H1J99IXgD+5K/wAbJ+cUGj0UUUBRRRQFFFFAUUUUBRRRQFFFFAUUUUBRRRQFFFFAUUUUBRRRQFFFFAUUUUBWJeE3VVpZvqCXU6Qu10xAfIJ5YH09DW21Ak0S2ZizW0JYnJYxoSSfUnHNBVRde6a3bULb65VH5yK6N1nprDab+0IPGDPEc59MbqultUChQihQMABRgD3YqO+j25728J+mNP7KBYn6d0SQ58qyBP4DRp+gRUyDoPS1ORZwMf4Y3/pk1L1LoywnGJbKA85yEVT/ADlwfy1Xf+GGlf6jH9sn96gaYdigKu1VHAAwAPoA7V7Mi+8faKRn8HtIP/2pH0TTf368Hwc0n/Vm/wB9L/eoJl5zr1sR2+RTD/3I/wC2my/i3RSL+EjD7QRS70z4fWNhKZraJlkKlMmR24JBPDHHoKaaBA8E5lXR7ZSyhvupwSM8yvjj6MU+CVfwh9opcm8P9MYkmwgyfcgH5sVw/wDDTS85+QxZ/wBv826gbNw99fDhgRwQeCO/f30rz+HWmuADaKAPwXkX9FhmuMfhjpi522zLnvtmuFJ+sSUF5oGiQWMIgt12R7mYKWJ5Y5PLHNWDTqO7KPpIpZPhzppxutFfHbe0jn7WY1FuvCrSX72Sj8V5V/RYUEvrzVoP1uvV8+LcbaYBd6ZJMbAADPJzVf4JyZ0a1+HmD7JXqI/gtpR7RSj6JX/pzTl05ocVlbpbQAiNM43HJ9pixyfXkmgzDwlulGq60zsq5nPziB/pZvfWrHU4R/po/wCev9tVN90Np80jSy2cLyOcsxXkn3muH/h3pn+oQfzaC5mv7d1KtLCysCGUuhBB4IIJ5BHpWX6t4SaTJIXivDACc7FliKj8XdyPtNO48PNM/wBQg/mV0ToHTR20+3+uNT+egX+kuitHsGEiSxyzDtJNLGxX8UDCqfjjPxp0/Xy2/wBZh/3qf21A/YTp3732n+4i/u1ym6B01u+n231Rqv6IFBbHVYGBxPEePSRP7aRvANcaXt/BnlH5qtLnwq0l+9ko/FeVf0XFX3TfT0FjD5NshSPcWwWZuTjPLEn0FBa0UUUBRRRQFFFFAUUUUBRRRQFFFFAUUUUBUPTdVguATBPFMFOGMbq4B9xKk4NVHiBqbQWMpj/bpcQwj1MkpCLj6M7vqrLvDBG0rW7jTXYlJVGxjxuKjeh93KFgfjxQbdd3SRI0krrGi8s7sFUD3ljwKq4urrBiFW/tGY9gLiIk/QA1Vvit+5F5/Ff0ilPwp6Ts7vRYvPtYnZzKDJsXzP2xwCJMbgQO3NBq6nPI7VCtdZt5JGhjuIXlTO+NJEZ12nB3KDlcHg5HBrKv1PmoyZvbQyGSGBlMTZyBkuDt54VtoYAcd/fUTws/zi1X8a4/+QKDU5Or9PUkHULQEHBBuIQQR6EbuK+fsz0798bP/iIf71fX6QsCSTYWpJOSTBESSfUnbzWJX2lwaxrItrOCKGzt8+Y8MaJuAI3sSoGSx9he/Hte+g/QyOCAQQQRkEcgg+oNVF71XYxMUlvbZHHdWmjDD6QTkfXWeeM3UEqNa6VZt5b3G1WKkghWby0QEcgE5z8BjsTTt090HY2kKxJbROQMNJIiM7n1LFge59Ow9KC+sb+KZN8MqSoezRsrL9qkivGpanDbqHnmjhUnaGkdUBOCcAsQM4BOPgax/wAStO/WS4g1HTx5SSP5c8C8RvwWA29gCoYcdiARzTD4s266hY2CRvtW6uodjYzgSRSFTj6xQaRFIGUMpDKQCCDkEHsQR3Fc7q7jiAMkiICwUF2Cgs3AUE9yT2HrWReDnVMlvM+j32VliJEJY+7kx5PcY9pD6jI/BFOfif8A5Pb/AMttf+qtA4VDTVYDMYBPEZ1GWiDr5gGAclM7gMEHt6iu91cLGjyOcIilmJ9AoyT9gr853FxNZahYaxMSFvWaVx+CjsRsz6gQOhGfUfCg/SNFfFOeRX2ggxaxbtMYFuIWmX50QkQyDHfKA7h391TJHCgsxAAGSScAAdyT6CsY6Z/ztvPxH/RjrXNa/wAnm/in/RNB903VYLhS0E8Uyg4JidXAPfBKk4OPSvOm6zb3BYQXEMxTG4RyI+3OcbtpOM4Pf3Gsx/U3f5Dcfyj+olV36nT9u1L8aL881BttcbS7jlXdHIrrkjKMGGQcEZHqDwRXalHwv/yE/wApuf8AryUDFaatBK7xxzxPJGcOiSIzIQcEMoOV545qZX5v6F1d7bW4rmTiLUWkIPvWWVwufcfMUfQD8a3/AKj1VbW1muG7RRs+PeQOB9ZwProOtpqsErvHFPFI8ZxIiOjMhzjDKDleRjmplYH4NJNba3cwXB+6yQFn+LsY5PtAZvy1svVusCzs57juY0JUe9zwi/W5A+ugl2WqwTM6RTxSNGcSKjqxQ5IwwUkqcgjn3GpFxOsas7sqIoJZmICgDkkk8AAeprA+jYJdG12OCdyy3cSBmJ7vIAc/EiYFPoOa2Lr4/wCLL7+TTfoNQWun6hFOm+CWOVM43RurrkdxlSRmu8kgUFmIAAySTgADuSfQV+eeh9Vl0K8ijuCTZXsccgfnau9QQ49AVJ2uPdg/g1vGutm1nI5Bhk/QNB1l1SBYfPaeJYcA+aXUR4bAU7yduCSMHPORVd+zPTv3xs/+Ih/vUjdTf5pL/JLb9KKpHg/07aS6TbPLaW8jnzMs8MbMcSOBliuTxxQaNZXkcyCSKRJI2+a6MGU4ODhlJB5BFd642dpHEgjijSNF7IihVGTk4UcDkk0u+Juoy2+l3UsGRIqAAjuoZgpYfFVJP1UFjfdUWUL+XLeW8bjurzRqw+kE5H11ZWtykih43V0PIZSGB+gjg1l/g1pum3GnqPKgmuDn5SJVR5MljjduBO3Hb0+vNOwtbbSrOd4YtkUYkmKKTycZIGffgADsOKC11DUoYF3zzRxL23SOqD7WIFQrDqiynYJDeW8jnsqSxlj9Cg5NZd4VaJ+u0k2p6kBOd5SGNxmNMYJwh42jIAB9xJyTmn3qjw/sryBozbxRvtOyREVWQ+hyoGRn708UDXXK5uEjUu7qijuzEAD6SeBWZeCPVc06T2d2xaa1OAzHLFMlSGPclWGM+4j3UudPhuotUmkuGY2NrykIJCnJITIHqwVmY9+MduwaxH1lp7NtW/tSScACeLk+4e1zU/UdZt4ArT3EMQb5pkkRA30FiM/VVbd9E6fJGYmsbfZjHsxIpHxDKAyn4g5rMf1QtmsNlp8SZ2Rkoue+FRQMn34FBsl9qMMKeZNNHFHx7cjqq89vaYgc1W/sz0798bP/AIiH+9Sh46fuN/txVYeHvTNlJptm8llbO7QIWZoYiScdySuSaBjn6rsUID31qpKhhuniGVYZDDLcgg5B9RXP9menfvjZ/wDEQ/3qLjo+wcgvY2zEAKMwx8BQAoHHAAAAHoKyDwi0G2n1HUo5raKRI3IRXRWC/dHHsgjjgY4oNibqywChjf2oViQrGeLBIxkA7sHGRn6RVzWc+J/QUMumOlrAkbwEzRrGoXJx7YwPVlH1lVqP4e+IKHRWnnbMlmmyTJ5fAxHye5fhcnuwNBoi6jCWkQTRloseYu9cpuGV3jOVyORnvXWC4V87WBx394+kelKXSfT0sdkWl5u7hzcT5/Df7zucCNcADOAV9KsNG0N0iVC7LtGAw2hm5J9oKSoAzwAfUnAzQLvWerg6paReTPNHaqbiRYIzIfMcFItwHbA3t9lIXi7qbG5tNRhtbqF4SFZpoWjU7W3oM5I/DB+GK1rorS5Ua7ubhNk1zcM20lSViT2IlJUkfMGe/wB9Xfr3QflthcW4GWZMx+ntr7S8+ntAD6CaCp8Qb9J9CuJozlJbdXX6G2kfnrGNP1O/tdNtGNxKNMnZ0kWFYlkT7o+5RIULZYZYc88jitE0LQNQ/Y/cWE9uwnUMsK74zuViGA3BiBglhyRxirvoXpA/rKthfw7S3mB0ypIzIzKwZSRkcMD6Ggvuh9Fs7a1QWIHlSAPvzkvkfOZj649OMe4VmPhZ/nFqv41x/wDIFXvhbo+pabNJZzwmSy3MYpw8eFPfOwtuCv6jBw30k146A6Uu7fWtQuZoSkEzTmN9yHdvmDLwGJGV55FBL8a+sTaWwtoSflNyCo253Kh4LDHOT80fWR2q18Kejhp1mFYD5RLh5j65+9TPuQHH0lj61nw6e1U6u+oXOmG5CsTDGLiBFXacRnknhRzjA9rn30+HqrVf3hb/AI23/soEXxQXZ1Jp0jD2CbfBPbiZgfsyDW50leInRA1W2j58m5j9qNichSQNyMR3UkD2hyCAeeQY+kdQarDGIrvS3mkQAedBLDtkx98VZgVJ9fj6DtQVH6ouYDTYlPdrhcfUjkn+j6673cDJYaAjDDC5swQfQ+U/H1dqjXPR99q93FPqaJbWsJylqriRm7E72HHtEDJ9wwAPnU39a6ZLMbDyo9wivopXwVG1FWQFuSM4yOBzQKvjT0U08a39qCLq3wx2fOdFOQRj79DyPXGRzxVf+zRdT0y2ZiBcR3tosyj3+aMOB+C2M/A5HpWw1iXUvhhcRarFPYxk20k0ckqB1URlZFZhtYjcv3wAzjkY4FA7eLV+Vs1tkEjPdyLFiJd0nl/OlKr6/cwR9dKXirepe6cYo9Pvo2gKvGXt2VFCjDAnJwNhP2Cn0aZLLqxuJExDbwbICSp3PKcyMADkYVVXkDue9MssYYFWGQQQQfUHuKBM8H9f+V6XCScyRDyZPflMYJPqShU595NOtZT4TdL3um3l3FJCfkchJjk3oeUYhDtDZG5Cc8dwK1agwa1003HVF5GtxNAdrHfCyq/Cx8ZIIwfop+1TomRYZT+u2onEbHBljwcKeD9z7VU6F0tdx9RXN48JFs6sFk3JzlUA9kNuHY+laPqsRaCVVGWaNgB7yVIA5oMt/U3f5Dcfyj+olV36nT9u1L8aL881M/gh03c2NpNHdReU7TblG5GyNijOUJHcGqpulL/StRmu9OhW6trgkyW5dUZcktgFuOGJ2kZ4JBHrQa3Wd9N33kaJdzDuhvmX4kSS4/LU641zVJ18u3002zMMGe4liKx/EIhLOfd2GcZrx1D0o8ejHT7QF2IRCxKgndIrSucnHILnGfX1oETxN6YZND06dRtltI4g5HBAkVcnj1Em37TTXe6yNUg0qFcEXTLPcAcgJb4Z1PwMwVfqNO+vaQlzazWzcLJGyfRkYB+o4P1Vnngp0XdWZllvUKOFEUKllbahYu+NpIAZiPjwaCp1ofJ+roHzgTouf9qNoh+VBTV4k6nm6sbXyppVEnyqdIULvsi+YCg7q0pGfxar/E3pW6m1PT7y1hMnklfNIdFwEkDj5zDPDN2pq6b0yX5bfXc6FDI6wwglTiGIcMNpON7szYPPA4FBlnjZf/KY4LmO0vIZLd+ZJYWRQrEY9vPBDgY/GNaJqetC80Ce5GPullKWA9G8tgy/UwI+qmXqPSVu7Wa3btLGyZ9xI4b6jg/VWZdC9O6jDo9/Y3Fsys0cnycb4juMiEFAVY7fawecD2jQMOqdIx6lo1tC2BItvE0L/guI17/wT2I+vuBSj4a9XOLa50q8ylxBFKsW7uVVGzH8SgGRjuv4vOtdOW7R2ltG4w6Qxqw44KoARkcdxWd+MPh5LdMl5Yr/AIUuFkVWCF17BgxIG5e3J5X8UAgdTf5pL/JLb9KKuXhP07NLpdu6ajdQqfMxHH5O0Ykccboyee/f1q513p65fp1bNIibkW8CeXuT5yNHuG4nbxtPr6VVdEXGq2FlFa/rK0nl7vb+V2653MzfN5x3x3oNL0qzaKJY3meZlzmSTbubJJ52gDjOOB2ArvPCrqyOoZWBDKQCCDwQQe4IqLol1LLCjzwfJ5TndFvV9uCQPbUYOQAePfiuXUguTbSfIzGLjjZ5mdnDDIOAe65H9I70GV9VeDDRsbnSp3hkXLLEWYEfCOUHcv0Nn6RXLR+rZ9S0LUop+bi2j9psYLLy3tDsGHlsD9VNkvVGseWUXRcT9g/yiIxA/h4zkjPO3Pb1qT4ZdEGwt5RcMsk9y26cjlfXCduQNzE8d2NBW/qf5lbSQBjKTSBvpOG5+oitJrKtK6Wv9GuJWsIlu7KYgmAyBJEPvVn4OBxnuRjIGM1a67rGrXMbQWmmtbNICrTzzRARg8EqqFiTjsfT3GgSfCCIy6tqskfKFZgCO33SXK/kU13/AFNkgU30TDEgMRx64HmA/Yfz1onh10VHpdt5Stvlc7pZMY3H0AHoq+n0k+uKU+oOg7y01A6lpOxmfJlt3IXduwWCk4BVj7WCQQRkZ7ANXrGf1Sv7RZ/xj/oimt+qNWdNseilJjxuluIvKU/hHGGcfAY+mqPxg6Vvr60skiiE00eTMVZFG4ooJG4rwWzjFBM8dP3G/wBuKvXQfTM0mnWjrqd3GGhQhE8javHYboycD4mp/ixoVxd6Z5FvHvl3xnbuUcL35Ygflqu6Z1TVbS0gt/1kZ/KjVN3yu3GcDGcc4+2g0SxgMcaIztIVUAu2NzY++OABk/AVjvgl+6mq/jt/1XrYNNmd4o3lj8qRlBePcG2MRyu4cNg8ZFZv4WdLXdrf6hNcQlI5mJjbch3fdGPZWJHBB5oNRr8+6P05EnU8tmpYW4kE/lA4UlUEyKVHBVGbge4Y9TX6CrL7Ppe7HUst8YSLZlwJNyd/JRPm7t3zgR2oNQooooCiiigKKKKAoopb6glcX2nKrsqs8+9QxAbELEBgOGweefWgZKKU362URtMbWbyEnaB5PY4YSGLITduZd+BkDPPbg473HVwiNws9vJG0Nu1ztyjb41znaVYgMCMEE+o5IoGWil+PqgbrfzIJI4rkhYpGKfOZSyq6g5QsAcd+eDtOBXBes02zyNBKsEDSo8p2YMkcnl+WiBt7lj2IGOQM5yADPRVK+vFHjjlgZGmDeUNyNuZVLeUxBwrlQSO6nB9qvtn1HHLBbTIrH5SyqicbgSCWDc4BRVct+KcZoLmilSLX4reGWUJO4+WtCVLb23vKI/Y3Nwm48LkYHpUk9WKhuVuIZIDbw+eclGDRndypQnkFSCpxzjuDmgYqKpLbXmNxFBJAY2liaVSXU+yu0MCB9+C65AyOeCcGuXUurzQTWaRRl1mmZHwUyQIpHwNzDBygOfcCO5FBfqwPY9uDX2kKw1o2rapJ8nkkjju2kkZCg2r5FvkgMw3EAFiB6fE4pkfXg03kwRmVxEsrHIVVVyQgLH759rYGPvTkjjIXNFQtG1NLmFJo87XB4bhlIJDKwGeVYEHnuKqehpXaK4LuzkXl0oLMSQqzOqqM9gAMAelAx0Uqx6/FC052zEfLUgkZm3KjyJFtZQW9mPLoMDsWPGOasNY6kjtzIGR28tYz7IB3PM5SOJckZdmHwABBJAOaC6opdvuq1gMi3ETI6Q+cACrB13BMKxIAYOyghsAb15IyRc2E7uG8yIxkNgDcrBhgHcCPTnHIByD6YJCTXxmAGScAepqpfWi0ssUMTStCF8w7lUAsNwRSfnPtwccAAjJGaob7WI717FVg8+2uBI5V9o9qPja6Me8bZyD98BjkUDrRUXU71YIZJX+ailj8ceg+J7Clvoe/kElza3EolljYTKwOQY58tgcnhJA6fABaBuopT/ZsPLE3yWbyPP8AIeTMfst5vk7tu7LJvwCRzz2PNd7rWYoJr+QrMWt7eOWQb8oVAlIEaFsK3sNk8Z4oGWilodVnzIozZzAzoXgyY/a2hSQ3tfciFbd7Xpn19mpWl9QefHIyQSebFMYZIiUyrjB+fnaV2sG3D0PbPFBdMwAyTgfGvtI/V+qi50rUVMbRvCrRyIxU4barggjIKlWVgfjyARTFJrRM7QRwtIY/L80hkG0Sk4IDHLYA3H4dtx4oLaiqjq5pxZzm2DGbZ7IXG7uN2zP323OPjiqfQdRspY7h7eWbKxbZoWklEiYDclJDuSQ8jf64HJxQN9FK9n1EiR2McUM8hubffEGZSwVFjP3V2bviQZbJyQe5Iz0j6wi8ku0brKLj5N5HslzNxhFIO05Uht2QNvJxg0DJRVLf68YI5HngdQuwJsKv5jSNsWNOQd+7AO4Ae0OcZI62ms5n+TyRmOXy/NUbgysudpwR98pIyCPvhgmgtaKV/EiSVNPuJYp3iaOJm9jaCTxj2iCRjn5uD8a99ZXzxpaqshjjluY45pR3VCrHG77ze6qm703cYJBoGWilDTtUxe3drHI0kaW6SqSzOUcl1ZQ5JYjhTgk4JP0D50g8W9F+VXbXAhDNFcGddwIALqkyruAbjK5AJxQOFFKGqaKwljjjvrzzJXLY81dqRqQXONucYIQfF1+NN9AUUUUBRRRQFFFFAUUUUBRRRQFUmsaXJJd2UyFdkDSmTJIOHjKjaMc8n1I4q7ooE5+m5/kEluDH5jXbTD2jt2G68/BO3OdnGMd/X1rj15pj7b659nyxpc8Xc7tx3MeMYxgDnPf0p3qi69/cy+/ks/8A02oK1tKnulsUlVFjgeKd3DZMjRr7AVceyCxDNk8YwN2c16l6VkexntmdVd7mWeNhkgE3Bnj3Dj+CGH04ph0b/J4f4tP0RUygXbnT5rme1eVFiS3cykB9xeTYyAKQB7A3scnBOB7IrloHT0kF1OzMpt97vbICcqZ8NNuGMABwSuPSR/gKZ6KBPl6bnMLJmPcdRFz8448sTrLj5vztq9u2fX1rr1LYlZLq4fy/JNj5OGBfL7pDhoxjcp3KMBsnkcd6a6iavCrwSq6hlMbAqwBBGDwQeDQKWitNb3Fqt3a4eVDbxzC5MxXahkKsrIm3cIySy7slRk8CrzqLT5JJbSWIBvInLspbBKtFJH7JPGQXBwccZ5pQ8L7uSaUtNI8pS3QqZGLFSxIYgtnBIAzjvitLoFWTQJjb6pGCm+7eVouTgB4I4l38ce0hJxnioj9KFLnzzbQXKyQRROkm3cjRAgNGXUgqwbDDg+yDz2DrRQRNJtRFEqCKOIDP3OIAIuSThcAe/vgZOao+nrK7thKhiiZZLqaXd5zAhJZWf5vl9wG7Z7+tM9FAsJ0yzx6jFKRtu5WdCpOVBiiQE8cMGTcMZ9Kh3fSk09gY52ha7aWOeQ4Jhd4yuEYHnYY0VDx7zj0pzooFeLRhtkI0yzRmj2FfY+6AkbkLLHwmB65ycZAxUjpHQ/kolCgxxO4aODeziIbQCASTty2TtHsj0pgooF620+a3nupIkWVLhlkAL7SkgRUIJIOUIRTkZIOeDUDRulpYHsSXRxCLlp25GZLgh/YXHzQxYckHAHfmnCigqtZsHmeBfZ8lZPMmB7tsGY1AxjHmbXJ/gAc54hajoLC7tbm2WNDHvjmX5u+GQA+inLK6qwHHrzTFRQJv7GJ/1ta1zH5huTL847dpu/PxnGc7OO3f7a66105NK2pFSmLq0SCPJPDBZgS3HAzIO2fWm2igoZdJkNxYyeztgSQScnOWRVG0Y5GQc5x6VUS9PXS+cUKkSah8oaNZWQyQ+UibC4HstuUMV7MBgnBNOtFAjT9LTm11KFUhjN22+IK52rmONCG9gYOUJyAc5qd1H06bicOsKxyqY/Lu0kKyKoYF1ZVALDGQFJKnPOKa6KCLqTSiMmBUaQEYV2KqRkbhuAODtzg4POKoX0WSa4kumjWJzatbou4EtuIbMjKMYBACgZ7sfXFNFFAr6XoMyPpzMU/wa0eGXBPzmWADbxyMxNycelQrjpWc+bIrRiVdQF5CCTtYCNY9kh25Qsu4ZAOPZPPanWigWOotJmvrdo3iijKvHJGrt5is0bhtsgC42Njb68EnHGDK0PS1STzPkNtbts27o9hc8jI3Ki+xx6nnjgYq9ooKXrPS3urG4t4toeWMqu4kLk+8gE/kqyuwfLIEYk7AoSBkevzuO3oakUUC9pukyRPcXPlx+dIqJHEG2okce4qhcL3LOzEhcDIHO3JBpks17DdSKI1gikRE3BmZpSm4tjgKAnAySc+mOWGigq9KsXEs002PMkbaoBJCRJnYuSBySWdvi2MkKKtKKKAooooCiiigKKK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3016" name="Picture 8" descr="http://cbskool2.files.wordpress.com/2012/06/az_humane_society_logo.gif"/>
          <p:cNvPicPr>
            <a:picLocks noChangeAspect="1" noChangeArrowheads="1"/>
          </p:cNvPicPr>
          <p:nvPr/>
        </p:nvPicPr>
        <p:blipFill>
          <a:blip r:embed="rId4" cstate="print"/>
          <a:srcRect/>
          <a:stretch>
            <a:fillRect/>
          </a:stretch>
        </p:blipFill>
        <p:spPr bwMode="auto">
          <a:xfrm>
            <a:off x="5867400" y="1600200"/>
            <a:ext cx="1323975" cy="368529"/>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radient">
  <a:themeElements>
    <a:clrScheme name="bb_white">
      <a:dk1>
        <a:srgbClr val="373C3F"/>
      </a:dk1>
      <a:lt1>
        <a:sysClr val="window" lastClr="FFFFFF"/>
      </a:lt1>
      <a:dk2>
        <a:srgbClr val="6B6F71"/>
      </a:dk2>
      <a:lt2>
        <a:srgbClr val="FFFFFF"/>
      </a:lt2>
      <a:accent1>
        <a:srgbClr val="5BAC35"/>
      </a:accent1>
      <a:accent2>
        <a:srgbClr val="6B6F71"/>
      </a:accent2>
      <a:accent3>
        <a:srgbClr val="4F81BD"/>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012BBCONReviewFinal">
  <a:themeElements>
    <a:clrScheme name="Custom 3">
      <a:dk1>
        <a:srgbClr val="373C3F"/>
      </a:dk1>
      <a:lt1>
        <a:sysClr val="window" lastClr="FFFFFF"/>
      </a:lt1>
      <a:dk2>
        <a:srgbClr val="6B6F71"/>
      </a:dk2>
      <a:lt2>
        <a:srgbClr val="FFFFFF"/>
      </a:lt2>
      <a:accent1>
        <a:srgbClr val="5BAC35"/>
      </a:accent1>
      <a:accent2>
        <a:srgbClr val="6B6F71"/>
      </a:accent2>
      <a:accent3>
        <a:srgbClr val="4F81BD"/>
      </a:accent3>
      <a:accent4>
        <a:srgbClr val="FFFFFF"/>
      </a:accent4>
      <a:accent5>
        <a:srgbClr val="FFFFFF"/>
      </a:accent5>
      <a:accent6>
        <a:srgbClr val="FFFFFF"/>
      </a:accent6>
      <a:hlink>
        <a:srgbClr val="6B6F71"/>
      </a:hlink>
      <a:folHlink>
        <a:srgbClr val="5BAC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bb_white">
      <a:dk1>
        <a:srgbClr val="373C3F"/>
      </a:dk1>
      <a:lt1>
        <a:sysClr val="window" lastClr="FFFFFF"/>
      </a:lt1>
      <a:dk2>
        <a:srgbClr val="6B6F71"/>
      </a:dk2>
      <a:lt2>
        <a:srgbClr val="FFFFFF"/>
      </a:lt2>
      <a:accent1>
        <a:srgbClr val="5BAC35"/>
      </a:accent1>
      <a:accent2>
        <a:srgbClr val="6B6F71"/>
      </a:accent2>
      <a:accent3>
        <a:srgbClr val="4F81BD"/>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een">
  <a:themeElements>
    <a:clrScheme name="bb_green">
      <a:dk1>
        <a:srgbClr val="373C3F"/>
      </a:dk1>
      <a:lt1>
        <a:sysClr val="window" lastClr="FFFFFF"/>
      </a:lt1>
      <a:dk2>
        <a:srgbClr val="6B6F71"/>
      </a:dk2>
      <a:lt2>
        <a:srgbClr val="FFFFFF"/>
      </a:lt2>
      <a:accent1>
        <a:srgbClr val="4F81BD"/>
      </a:accent1>
      <a:accent2>
        <a:srgbClr val="6B6F71"/>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a:themeElements>
    <a:clrScheme name="Custom 1">
      <a:dk1>
        <a:srgbClr val="FFFFFF"/>
      </a:dk1>
      <a:lt1>
        <a:sysClr val="window" lastClr="FFFFFF"/>
      </a:lt1>
      <a:dk2>
        <a:srgbClr val="6B6F71"/>
      </a:dk2>
      <a:lt2>
        <a:srgbClr val="FFFFFF"/>
      </a:lt2>
      <a:accent1>
        <a:srgbClr val="4F81BD"/>
      </a:accent1>
      <a:accent2>
        <a:srgbClr val="6B6F71"/>
      </a:accent2>
      <a:accent3>
        <a:srgbClr val="5BAC35"/>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White">
  <a:themeElements>
    <a:clrScheme name="Impact">
      <a:dk1>
        <a:srgbClr val="50535A"/>
      </a:dk1>
      <a:lt1>
        <a:sysClr val="window" lastClr="FFFFFF"/>
      </a:lt1>
      <a:dk2>
        <a:srgbClr val="000000"/>
      </a:dk2>
      <a:lt2>
        <a:srgbClr val="FFFFFF"/>
      </a:lt2>
      <a:accent1>
        <a:srgbClr val="8CBE4F"/>
      </a:accent1>
      <a:accent2>
        <a:srgbClr val="00AB4E"/>
      </a:accent2>
      <a:accent3>
        <a:srgbClr val="00ABC0"/>
      </a:accent3>
      <a:accent4>
        <a:srgbClr val="0059AA"/>
      </a:accent4>
      <a:accent5>
        <a:srgbClr val="5957A6"/>
      </a:accent5>
      <a:accent6>
        <a:srgbClr val="714FA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B_Interactive_ECBU_ Overview_082611">
  <a:themeElements>
    <a:clrScheme name="Custom 3">
      <a:dk1>
        <a:srgbClr val="373C3F"/>
      </a:dk1>
      <a:lt1>
        <a:sysClr val="window" lastClr="FFFFFF"/>
      </a:lt1>
      <a:dk2>
        <a:srgbClr val="6B6F71"/>
      </a:dk2>
      <a:lt2>
        <a:srgbClr val="FFFFFF"/>
      </a:lt2>
      <a:accent1>
        <a:srgbClr val="5BAC35"/>
      </a:accent1>
      <a:accent2>
        <a:srgbClr val="6B6F71"/>
      </a:accent2>
      <a:accent3>
        <a:srgbClr val="4F81BD"/>
      </a:accent3>
      <a:accent4>
        <a:srgbClr val="FFFFFF"/>
      </a:accent4>
      <a:accent5>
        <a:srgbClr val="FFFFFF"/>
      </a:accent5>
      <a:accent6>
        <a:srgbClr val="FFFFFF"/>
      </a:accent6>
      <a:hlink>
        <a:srgbClr val="6B6F71"/>
      </a:hlink>
      <a:folHlink>
        <a:srgbClr val="5BAC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Green">
  <a:themeElements>
    <a:clrScheme name="bb_green">
      <a:dk1>
        <a:srgbClr val="373C3F"/>
      </a:dk1>
      <a:lt1>
        <a:sysClr val="window" lastClr="FFFFFF"/>
      </a:lt1>
      <a:dk2>
        <a:srgbClr val="6B6F71"/>
      </a:dk2>
      <a:lt2>
        <a:srgbClr val="FFFFFF"/>
      </a:lt2>
      <a:accent1>
        <a:srgbClr val="4F81BD"/>
      </a:accent1>
      <a:accent2>
        <a:srgbClr val="6B6F71"/>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White">
  <a:themeElements>
    <a:clrScheme name="Impact">
      <a:dk1>
        <a:srgbClr val="50535A"/>
      </a:dk1>
      <a:lt1>
        <a:sysClr val="window" lastClr="FFFFFF"/>
      </a:lt1>
      <a:dk2>
        <a:srgbClr val="000000"/>
      </a:dk2>
      <a:lt2>
        <a:srgbClr val="FFFFFF"/>
      </a:lt2>
      <a:accent1>
        <a:srgbClr val="8CBE4F"/>
      </a:accent1>
      <a:accent2>
        <a:srgbClr val="00AB4E"/>
      </a:accent2>
      <a:accent3>
        <a:srgbClr val="00ABC0"/>
      </a:accent3>
      <a:accent4>
        <a:srgbClr val="0059AA"/>
      </a:accent4>
      <a:accent5>
        <a:srgbClr val="5957A6"/>
      </a:accent5>
      <a:accent6>
        <a:srgbClr val="714FA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White">
  <a:themeElements>
    <a:clrScheme name="Impact">
      <a:dk1>
        <a:srgbClr val="50535A"/>
      </a:dk1>
      <a:lt1>
        <a:sysClr val="window" lastClr="FFFFFF"/>
      </a:lt1>
      <a:dk2>
        <a:srgbClr val="000000"/>
      </a:dk2>
      <a:lt2>
        <a:srgbClr val="FFFFFF"/>
      </a:lt2>
      <a:accent1>
        <a:srgbClr val="8CBE4F"/>
      </a:accent1>
      <a:accent2>
        <a:srgbClr val="00AB4E"/>
      </a:accent2>
      <a:accent3>
        <a:srgbClr val="00ABC0"/>
      </a:accent3>
      <a:accent4>
        <a:srgbClr val="0059AA"/>
      </a:accent4>
      <a:accent5>
        <a:srgbClr val="5957A6"/>
      </a:accent5>
      <a:accent6>
        <a:srgbClr val="714FA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Blackbaud.ppt.Template.2010.gradient</Template>
  <TotalTime>1658</TotalTime>
  <Words>962</Words>
  <Application>Microsoft Office PowerPoint</Application>
  <PresentationFormat>On-screen Show (4:3)</PresentationFormat>
  <Paragraphs>213</Paragraphs>
  <Slides>23</Slides>
  <Notes>9</Notes>
  <HiddenSlides>0</HiddenSlides>
  <MMClips>0</MMClips>
  <ScaleCrop>false</ScaleCrop>
  <HeadingPairs>
    <vt:vector size="4" baseType="variant">
      <vt:variant>
        <vt:lpstr>Theme</vt:lpstr>
      </vt:variant>
      <vt:variant>
        <vt:i4>11</vt:i4>
      </vt:variant>
      <vt:variant>
        <vt:lpstr>Slide Titles</vt:lpstr>
      </vt:variant>
      <vt:variant>
        <vt:i4>23</vt:i4>
      </vt:variant>
    </vt:vector>
  </HeadingPairs>
  <TitlesOfParts>
    <vt:vector size="34" baseType="lpstr">
      <vt:lpstr>Gradient</vt:lpstr>
      <vt:lpstr>White</vt:lpstr>
      <vt:lpstr>Green</vt:lpstr>
      <vt:lpstr>Gray</vt:lpstr>
      <vt:lpstr>2_White</vt:lpstr>
      <vt:lpstr>BB_Interactive_ECBU_ Overview_082611</vt:lpstr>
      <vt:lpstr>1_Green</vt:lpstr>
      <vt:lpstr>1_White</vt:lpstr>
      <vt:lpstr>3_White</vt:lpstr>
      <vt:lpstr>Custom Design</vt:lpstr>
      <vt:lpstr>2012BBCONReviewFinal</vt:lpstr>
      <vt:lpstr>BBCON 2013: Luminate Online Roadmap</vt:lpstr>
      <vt:lpstr>What You are about To Experience</vt:lpstr>
      <vt:lpstr>The Luminate Online Team</vt:lpstr>
      <vt:lpstr>What have we Been working on all year?</vt:lpstr>
      <vt:lpstr>Since we last met, we have been driving six BIG initiatives…</vt:lpstr>
      <vt:lpstr>2013-14 Strategic initiatives</vt:lpstr>
      <vt:lpstr>2013-14 Strategic initiatives</vt:lpstr>
      <vt:lpstr>2013-14 Strategic initiatives</vt:lpstr>
      <vt:lpstr>2013-14 Strategic initiatives</vt:lpstr>
      <vt:lpstr>2013-14 Strategic initiatives</vt:lpstr>
      <vt:lpstr>2013-14 Strategic initiatives</vt:lpstr>
      <vt:lpstr>a lot of Enhancements were released…</vt:lpstr>
      <vt:lpstr>Looking Forward…</vt:lpstr>
      <vt:lpstr>Getting there: The Long View</vt:lpstr>
      <vt:lpstr>Mobile</vt:lpstr>
      <vt:lpstr>Social</vt:lpstr>
      <vt:lpstr>Gamification</vt:lpstr>
      <vt:lpstr>Our Target</vt:lpstr>
      <vt:lpstr>Additional Priorities for 2014 and beyond</vt:lpstr>
      <vt:lpstr>Guiding Principles</vt:lpstr>
      <vt:lpstr>Closing Comments</vt:lpstr>
      <vt:lpstr>Key Takeaways</vt:lpstr>
      <vt:lpstr>Thank you</vt:lpstr>
    </vt:vector>
  </TitlesOfParts>
  <Company>Convio Employee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Luminate Online Roadmap</dc:title>
  <dc:creator>casey.flinn</dc:creator>
  <cp:lastModifiedBy>casey.flinn</cp:lastModifiedBy>
  <cp:revision>191</cp:revision>
  <dcterms:created xsi:type="dcterms:W3CDTF">2013-09-15T03:04:12Z</dcterms:created>
  <dcterms:modified xsi:type="dcterms:W3CDTF">2013-10-03T15:36:28Z</dcterms:modified>
</cp:coreProperties>
</file>