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0" r:id="rId1"/>
  </p:sldMasterIdLst>
  <p:notesMasterIdLst>
    <p:notesMasterId r:id="rId48"/>
  </p:notesMasterIdLst>
  <p:sldIdLst>
    <p:sldId id="256" r:id="rId2"/>
    <p:sldId id="257" r:id="rId3"/>
    <p:sldId id="258" r:id="rId4"/>
    <p:sldId id="259" r:id="rId5"/>
    <p:sldId id="299" r:id="rId6"/>
    <p:sldId id="260" r:id="rId7"/>
    <p:sldId id="261" r:id="rId8"/>
    <p:sldId id="262" r:id="rId9"/>
    <p:sldId id="263" r:id="rId10"/>
    <p:sldId id="300" r:id="rId11"/>
    <p:sldId id="264" r:id="rId12"/>
    <p:sldId id="265" r:id="rId13"/>
    <p:sldId id="267" r:id="rId14"/>
    <p:sldId id="268" r:id="rId15"/>
    <p:sldId id="266" r:id="rId16"/>
    <p:sldId id="269" r:id="rId17"/>
    <p:sldId id="270" r:id="rId18"/>
    <p:sldId id="271" r:id="rId19"/>
    <p:sldId id="272" r:id="rId20"/>
    <p:sldId id="273" r:id="rId21"/>
    <p:sldId id="274" r:id="rId22"/>
    <p:sldId id="275" r:id="rId23"/>
    <p:sldId id="278" r:id="rId24"/>
    <p:sldId id="277" r:id="rId25"/>
    <p:sldId id="276" r:id="rId26"/>
    <p:sldId id="279" r:id="rId27"/>
    <p:sldId id="280" r:id="rId28"/>
    <p:sldId id="281" r:id="rId29"/>
    <p:sldId id="294" r:id="rId30"/>
    <p:sldId id="282" r:id="rId31"/>
    <p:sldId id="283" r:id="rId32"/>
    <p:sldId id="295" r:id="rId33"/>
    <p:sldId id="284" r:id="rId34"/>
    <p:sldId id="285" r:id="rId35"/>
    <p:sldId id="296" r:id="rId36"/>
    <p:sldId id="286" r:id="rId37"/>
    <p:sldId id="287" r:id="rId38"/>
    <p:sldId id="301" r:id="rId39"/>
    <p:sldId id="288" r:id="rId40"/>
    <p:sldId id="289" r:id="rId41"/>
    <p:sldId id="302" r:id="rId42"/>
    <p:sldId id="290" r:id="rId43"/>
    <p:sldId id="291" r:id="rId44"/>
    <p:sldId id="292" r:id="rId45"/>
    <p:sldId id="298" r:id="rId46"/>
    <p:sldId id="293" r:id="rId47"/>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1pPr>
    <a:lvl2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2pPr>
    <a:lvl3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3pPr>
    <a:lvl4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4pPr>
    <a:lvl5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5pPr>
    <a:lvl6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6pPr>
    <a:lvl7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7pPr>
    <a:lvl8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8pPr>
    <a:lvl9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Medium"/>
          <a:ea typeface="Helvetica Neue Medium"/>
          <a:cs typeface="Helvetica Neue Medium"/>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FFF"/>
          </a:solidFill>
        </a:fill>
      </a:tcStyle>
    </a:wholeTbl>
    <a:band2H>
      <a:tcTxStyle/>
      <a:tcStyle>
        <a:tcBdr/>
        <a:fill>
          <a:solidFill>
            <a:srgbClr val="E6F0F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Helvetica Neue Medium"/>
          <a:ea typeface="Helvetica Neue Medium"/>
          <a:cs typeface="Helvetica Neue Medium"/>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1F0CC"/>
          </a:solidFill>
        </a:fill>
      </a:tcStyle>
    </a:wholeTbl>
    <a:band2H>
      <a:tcTxStyle/>
      <a:tcStyle>
        <a:tcBdr/>
        <a:fill>
          <a:solidFill>
            <a:srgbClr val="EAF8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Helvetica Neue Medium"/>
          <a:ea typeface="Helvetica Neue Medium"/>
          <a:cs typeface="Helvetica Neue Medium"/>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9D1E1"/>
          </a:solidFill>
        </a:fill>
      </a:tcStyle>
    </a:wholeTbl>
    <a:band2H>
      <a:tcTxStyle/>
      <a:tcStyle>
        <a:tcBdr/>
        <a:fill>
          <a:solidFill>
            <a:srgbClr val="FCE9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Helvetica Neue Medium"/>
          <a:ea typeface="Helvetica Neue Medium"/>
          <a:cs typeface="Helvetica Neue Medium"/>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Helvetica Neue Medium"/>
          <a:ea typeface="Helvetica Neue Medium"/>
          <a:cs typeface="Helvetica Neue Medium"/>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Helvetica Neue Medium"/>
          <a:ea typeface="Helvetica Neue Medium"/>
          <a:cs typeface="Helvetica Neue Medium"/>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88"/>
    <p:restoredTop sz="93009"/>
  </p:normalViewPr>
  <p:slideViewPr>
    <p:cSldViewPr snapToGrid="0" snapToObjects="1">
      <p:cViewPr varScale="1">
        <p:scale>
          <a:sx n="85" d="100"/>
          <a:sy n="85" d="100"/>
        </p:scale>
        <p:origin x="2568" y="192"/>
      </p:cViewPr>
      <p:guideLst>
        <p:guide orient="horz" pos="3072"/>
        <p:guide pos="409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802142392"/>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DB95B-4AA3-484D-9F10-E8C3AA88502E}"/>
              </a:ext>
            </a:extLst>
          </p:cNvPr>
          <p:cNvSpPr>
            <a:spLocks noGrp="1"/>
          </p:cNvSpPr>
          <p:nvPr>
            <p:ph type="ctrTitle"/>
          </p:nvPr>
        </p:nvSpPr>
        <p:spPr>
          <a:xfrm>
            <a:off x="1625600" y="1596249"/>
            <a:ext cx="9753600" cy="3395698"/>
          </a:xfrm>
        </p:spPr>
        <p:txBody>
          <a:bodyPr anchor="b"/>
          <a:lstStyle>
            <a:lvl1pPr algn="ctr">
              <a:defRPr sz="6400"/>
            </a:lvl1pPr>
          </a:lstStyle>
          <a:p>
            <a:r>
              <a:rPr lang="en-US"/>
              <a:t>Click to edit Master title style</a:t>
            </a:r>
          </a:p>
        </p:txBody>
      </p:sp>
      <p:sp>
        <p:nvSpPr>
          <p:cNvPr id="3" name="Subtitle 2">
            <a:extLst>
              <a:ext uri="{FF2B5EF4-FFF2-40B4-BE49-F238E27FC236}">
                <a16:creationId xmlns:a16="http://schemas.microsoft.com/office/drawing/2014/main" id="{2F7B9801-015B-7E4F-B535-24D7FE953E8C}"/>
              </a:ext>
            </a:extLst>
          </p:cNvPr>
          <p:cNvSpPr>
            <a:spLocks noGrp="1"/>
          </p:cNvSpPr>
          <p:nvPr>
            <p:ph type="subTitle" idx="1"/>
          </p:nvPr>
        </p:nvSpPr>
        <p:spPr>
          <a:xfrm>
            <a:off x="1625600" y="5122898"/>
            <a:ext cx="9753600" cy="2354862"/>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en-US"/>
              <a:t>Click to edit Master subtitle style</a:t>
            </a:r>
          </a:p>
        </p:txBody>
      </p:sp>
      <p:sp>
        <p:nvSpPr>
          <p:cNvPr id="4" name="Date Placeholder 3">
            <a:extLst>
              <a:ext uri="{FF2B5EF4-FFF2-40B4-BE49-F238E27FC236}">
                <a16:creationId xmlns:a16="http://schemas.microsoft.com/office/drawing/2014/main" id="{9A938236-098E-7A42-9309-54FC8EF621BC}"/>
              </a:ext>
            </a:extLst>
          </p:cNvPr>
          <p:cNvSpPr>
            <a:spLocks noGrp="1"/>
          </p:cNvSpPr>
          <p:nvPr>
            <p:ph type="dt" sz="half" idx="10"/>
          </p:nvPr>
        </p:nvSpPr>
        <p:spPr/>
        <p:txBody>
          <a:bodyPr/>
          <a:lstStyle/>
          <a:p>
            <a:fld id="{5586B75A-687E-405C-8A0B-8D00578BA2C3}" type="datetimeFigureOut">
              <a:rPr lang="en-US" smtClean="0"/>
              <a:pPr/>
              <a:t>7/13/20</a:t>
            </a:fld>
            <a:endParaRPr lang="en-US" dirty="0"/>
          </a:p>
        </p:txBody>
      </p:sp>
      <p:sp>
        <p:nvSpPr>
          <p:cNvPr id="5" name="Footer Placeholder 4">
            <a:extLst>
              <a:ext uri="{FF2B5EF4-FFF2-40B4-BE49-F238E27FC236}">
                <a16:creationId xmlns:a16="http://schemas.microsoft.com/office/drawing/2014/main" id="{60D3369D-71C6-AC40-8B66-A3475009315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03DD5BC-911D-0B49-A9D0-BBBD4E53188C}"/>
              </a:ext>
            </a:extLst>
          </p:cNvPr>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34110290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E7E92-3911-0F40-9CAF-32BB0762F26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B21D404-933C-DC43-BBE4-D9367D85CC6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6A2C1D-4F07-E547-8820-23286B1AA10D}"/>
              </a:ext>
            </a:extLst>
          </p:cNvPr>
          <p:cNvSpPr>
            <a:spLocks noGrp="1"/>
          </p:cNvSpPr>
          <p:nvPr>
            <p:ph type="dt" sz="half" idx="10"/>
          </p:nvPr>
        </p:nvSpPr>
        <p:spPr/>
        <p:txBody>
          <a:bodyPr/>
          <a:lstStyle/>
          <a:p>
            <a:fld id="{5586B75A-687E-405C-8A0B-8D00578BA2C3}" type="datetimeFigureOut">
              <a:rPr lang="en-US" smtClean="0"/>
              <a:pPr/>
              <a:t>7/13/20</a:t>
            </a:fld>
            <a:endParaRPr lang="en-US" dirty="0"/>
          </a:p>
        </p:txBody>
      </p:sp>
      <p:sp>
        <p:nvSpPr>
          <p:cNvPr id="5" name="Footer Placeholder 4">
            <a:extLst>
              <a:ext uri="{FF2B5EF4-FFF2-40B4-BE49-F238E27FC236}">
                <a16:creationId xmlns:a16="http://schemas.microsoft.com/office/drawing/2014/main" id="{65A703F8-7B16-D844-B055-AB1AC845228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E107EB-7B71-BD47-AE3F-CE8C9DB081AC}"/>
              </a:ext>
            </a:extLst>
          </p:cNvPr>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381587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E1E6A5-05E6-6447-A3C0-B937456D9F5E}"/>
              </a:ext>
            </a:extLst>
          </p:cNvPr>
          <p:cNvSpPr>
            <a:spLocks noGrp="1"/>
          </p:cNvSpPr>
          <p:nvPr>
            <p:ph type="title" orient="vert"/>
          </p:nvPr>
        </p:nvSpPr>
        <p:spPr>
          <a:xfrm>
            <a:off x="9306560" y="519289"/>
            <a:ext cx="2804160" cy="82657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BE1D28E-FB4D-0342-AA72-3DA811B5DD79}"/>
              </a:ext>
            </a:extLst>
          </p:cNvPr>
          <p:cNvSpPr>
            <a:spLocks noGrp="1"/>
          </p:cNvSpPr>
          <p:nvPr>
            <p:ph type="body" orient="vert" idx="1"/>
          </p:nvPr>
        </p:nvSpPr>
        <p:spPr>
          <a:xfrm>
            <a:off x="894080" y="519289"/>
            <a:ext cx="8249920" cy="82657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4F6DFB-CCFD-4741-BA2B-75067520B4F6}"/>
              </a:ext>
            </a:extLst>
          </p:cNvPr>
          <p:cNvSpPr>
            <a:spLocks noGrp="1"/>
          </p:cNvSpPr>
          <p:nvPr>
            <p:ph type="dt" sz="half" idx="10"/>
          </p:nvPr>
        </p:nvSpPr>
        <p:spPr/>
        <p:txBody>
          <a:bodyPr/>
          <a:lstStyle/>
          <a:p>
            <a:fld id="{5586B75A-687E-405C-8A0B-8D00578BA2C3}" type="datetimeFigureOut">
              <a:rPr lang="en-US" smtClean="0"/>
              <a:pPr/>
              <a:t>7/13/20</a:t>
            </a:fld>
            <a:endParaRPr lang="en-US" dirty="0"/>
          </a:p>
        </p:txBody>
      </p:sp>
      <p:sp>
        <p:nvSpPr>
          <p:cNvPr id="5" name="Footer Placeholder 4">
            <a:extLst>
              <a:ext uri="{FF2B5EF4-FFF2-40B4-BE49-F238E27FC236}">
                <a16:creationId xmlns:a16="http://schemas.microsoft.com/office/drawing/2014/main" id="{6C132C5E-5E5C-1E4A-8C5A-466578FD8D9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87AD1C1-5533-5F49-BAF9-A46B2EF98468}"/>
              </a:ext>
            </a:extLst>
          </p:cNvPr>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3236570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72845656"/>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38803052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B6C0C-5115-FE49-9E77-0CD4E44B07C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185E01-3E9E-4C43-B088-B314B48765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39B3EE-B8B8-BC4F-A37F-06818DA7676F}"/>
              </a:ext>
            </a:extLst>
          </p:cNvPr>
          <p:cNvSpPr>
            <a:spLocks noGrp="1"/>
          </p:cNvSpPr>
          <p:nvPr>
            <p:ph type="dt" sz="half" idx="10"/>
          </p:nvPr>
        </p:nvSpPr>
        <p:spPr/>
        <p:txBody>
          <a:bodyPr/>
          <a:lstStyle/>
          <a:p>
            <a:fld id="{5586B75A-687E-405C-8A0B-8D00578BA2C3}" type="datetimeFigureOut">
              <a:rPr lang="en-US" smtClean="0"/>
              <a:pPr/>
              <a:t>7/13/20</a:t>
            </a:fld>
            <a:endParaRPr lang="en-US" dirty="0"/>
          </a:p>
        </p:txBody>
      </p:sp>
      <p:sp>
        <p:nvSpPr>
          <p:cNvPr id="5" name="Footer Placeholder 4">
            <a:extLst>
              <a:ext uri="{FF2B5EF4-FFF2-40B4-BE49-F238E27FC236}">
                <a16:creationId xmlns:a16="http://schemas.microsoft.com/office/drawing/2014/main" id="{4A0936D8-AD53-E746-ADFF-962E24F06F1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78668EA-B81F-3E4C-AC9C-27678F4475B7}"/>
              </a:ext>
            </a:extLst>
          </p:cNvPr>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3989170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F5B20-8850-8946-BC9E-6C93BCBCBEEE}"/>
              </a:ext>
            </a:extLst>
          </p:cNvPr>
          <p:cNvSpPr>
            <a:spLocks noGrp="1"/>
          </p:cNvSpPr>
          <p:nvPr>
            <p:ph type="title"/>
          </p:nvPr>
        </p:nvSpPr>
        <p:spPr>
          <a:xfrm>
            <a:off x="887307" y="2431628"/>
            <a:ext cx="11216640" cy="4057226"/>
          </a:xfrm>
        </p:spPr>
        <p:txBody>
          <a:bodyPr anchor="b"/>
          <a:lstStyle>
            <a:lvl1pPr>
              <a:defRPr sz="6400"/>
            </a:lvl1pPr>
          </a:lstStyle>
          <a:p>
            <a:r>
              <a:rPr lang="en-US"/>
              <a:t>Click to edit Master title style</a:t>
            </a:r>
          </a:p>
        </p:txBody>
      </p:sp>
      <p:sp>
        <p:nvSpPr>
          <p:cNvPr id="3" name="Text Placeholder 2">
            <a:extLst>
              <a:ext uri="{FF2B5EF4-FFF2-40B4-BE49-F238E27FC236}">
                <a16:creationId xmlns:a16="http://schemas.microsoft.com/office/drawing/2014/main" id="{29D84AC0-4B36-4D4C-87C5-80448B9C1948}"/>
              </a:ext>
            </a:extLst>
          </p:cNvPr>
          <p:cNvSpPr>
            <a:spLocks noGrp="1"/>
          </p:cNvSpPr>
          <p:nvPr>
            <p:ph type="body" idx="1"/>
          </p:nvPr>
        </p:nvSpPr>
        <p:spPr>
          <a:xfrm>
            <a:off x="887307" y="6527237"/>
            <a:ext cx="11216640" cy="21335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DDC23DA-A937-2F4D-93E1-E5D18685C1AA}"/>
              </a:ext>
            </a:extLst>
          </p:cNvPr>
          <p:cNvSpPr>
            <a:spLocks noGrp="1"/>
          </p:cNvSpPr>
          <p:nvPr>
            <p:ph type="dt" sz="half" idx="10"/>
          </p:nvPr>
        </p:nvSpPr>
        <p:spPr/>
        <p:txBody>
          <a:bodyPr/>
          <a:lstStyle/>
          <a:p>
            <a:fld id="{5586B75A-687E-405C-8A0B-8D00578BA2C3}" type="datetimeFigureOut">
              <a:rPr lang="en-US" smtClean="0"/>
              <a:pPr/>
              <a:t>7/13/20</a:t>
            </a:fld>
            <a:endParaRPr lang="en-US" dirty="0"/>
          </a:p>
        </p:txBody>
      </p:sp>
      <p:sp>
        <p:nvSpPr>
          <p:cNvPr id="5" name="Footer Placeholder 4">
            <a:extLst>
              <a:ext uri="{FF2B5EF4-FFF2-40B4-BE49-F238E27FC236}">
                <a16:creationId xmlns:a16="http://schemas.microsoft.com/office/drawing/2014/main" id="{EBD04830-BE33-E04B-BA53-42B92C28DDC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FEE3DEA-2D9D-AB41-A589-A4B14CE30992}"/>
              </a:ext>
            </a:extLst>
          </p:cNvPr>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1788810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720D8-1C8A-134C-8A60-54BDCE6BF18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E31CC30-2EB3-5240-BB4D-2231FB46C50E}"/>
              </a:ext>
            </a:extLst>
          </p:cNvPr>
          <p:cNvSpPr>
            <a:spLocks noGrp="1"/>
          </p:cNvSpPr>
          <p:nvPr>
            <p:ph sz="half" idx="1"/>
          </p:nvPr>
        </p:nvSpPr>
        <p:spPr>
          <a:xfrm>
            <a:off x="894080" y="2596444"/>
            <a:ext cx="5527040" cy="618857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9CE33E7-E543-E640-83EE-A6DC3073F648}"/>
              </a:ext>
            </a:extLst>
          </p:cNvPr>
          <p:cNvSpPr>
            <a:spLocks noGrp="1"/>
          </p:cNvSpPr>
          <p:nvPr>
            <p:ph sz="half" idx="2"/>
          </p:nvPr>
        </p:nvSpPr>
        <p:spPr>
          <a:xfrm>
            <a:off x="6583680" y="2596444"/>
            <a:ext cx="5527040" cy="618857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EC00DBC-0E95-7442-8544-508EB53D8876}"/>
              </a:ext>
            </a:extLst>
          </p:cNvPr>
          <p:cNvSpPr>
            <a:spLocks noGrp="1"/>
          </p:cNvSpPr>
          <p:nvPr>
            <p:ph type="dt" sz="half" idx="10"/>
          </p:nvPr>
        </p:nvSpPr>
        <p:spPr/>
        <p:txBody>
          <a:bodyPr/>
          <a:lstStyle/>
          <a:p>
            <a:fld id="{5586B75A-687E-405C-8A0B-8D00578BA2C3}" type="datetimeFigureOut">
              <a:rPr lang="en-US" smtClean="0"/>
              <a:pPr/>
              <a:t>7/13/20</a:t>
            </a:fld>
            <a:endParaRPr lang="en-US" dirty="0"/>
          </a:p>
        </p:txBody>
      </p:sp>
      <p:sp>
        <p:nvSpPr>
          <p:cNvPr id="6" name="Footer Placeholder 5">
            <a:extLst>
              <a:ext uri="{FF2B5EF4-FFF2-40B4-BE49-F238E27FC236}">
                <a16:creationId xmlns:a16="http://schemas.microsoft.com/office/drawing/2014/main" id="{40841161-7562-7749-9353-11C56BE0C70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04FBAD5F-0CAA-D947-A5F2-52D4108D9350}"/>
              </a:ext>
            </a:extLst>
          </p:cNvPr>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86444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97BAD-6837-9B4C-9B52-F0302B1D3451}"/>
              </a:ext>
            </a:extLst>
          </p:cNvPr>
          <p:cNvSpPr>
            <a:spLocks noGrp="1"/>
          </p:cNvSpPr>
          <p:nvPr>
            <p:ph type="title"/>
          </p:nvPr>
        </p:nvSpPr>
        <p:spPr>
          <a:xfrm>
            <a:off x="895774" y="519290"/>
            <a:ext cx="11216640" cy="1885245"/>
          </a:xfrm>
        </p:spPr>
        <p:txBody>
          <a:bodyPr/>
          <a:lstStyle/>
          <a:p>
            <a:r>
              <a:rPr lang="en-US"/>
              <a:t>Click to edit Master title style</a:t>
            </a:r>
          </a:p>
        </p:txBody>
      </p:sp>
      <p:sp>
        <p:nvSpPr>
          <p:cNvPr id="3" name="Text Placeholder 2">
            <a:extLst>
              <a:ext uri="{FF2B5EF4-FFF2-40B4-BE49-F238E27FC236}">
                <a16:creationId xmlns:a16="http://schemas.microsoft.com/office/drawing/2014/main" id="{B8B2D44C-1B9C-B041-8712-6BFD4FC378E8}"/>
              </a:ext>
            </a:extLst>
          </p:cNvPr>
          <p:cNvSpPr>
            <a:spLocks noGrp="1"/>
          </p:cNvSpPr>
          <p:nvPr>
            <p:ph type="body" idx="1"/>
          </p:nvPr>
        </p:nvSpPr>
        <p:spPr>
          <a:xfrm>
            <a:off x="895775" y="2390987"/>
            <a:ext cx="5501639"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en-US"/>
              <a:t>Edit Master text styles</a:t>
            </a:r>
          </a:p>
        </p:txBody>
      </p:sp>
      <p:sp>
        <p:nvSpPr>
          <p:cNvPr id="4" name="Content Placeholder 3">
            <a:extLst>
              <a:ext uri="{FF2B5EF4-FFF2-40B4-BE49-F238E27FC236}">
                <a16:creationId xmlns:a16="http://schemas.microsoft.com/office/drawing/2014/main" id="{D207D400-E39B-A945-9458-428646CA5E56}"/>
              </a:ext>
            </a:extLst>
          </p:cNvPr>
          <p:cNvSpPr>
            <a:spLocks noGrp="1"/>
          </p:cNvSpPr>
          <p:nvPr>
            <p:ph sz="half" idx="2"/>
          </p:nvPr>
        </p:nvSpPr>
        <p:spPr>
          <a:xfrm>
            <a:off x="895775" y="3562773"/>
            <a:ext cx="5501639" cy="524030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61F64BB-B94C-2D45-B198-68EE65814D35}"/>
              </a:ext>
            </a:extLst>
          </p:cNvPr>
          <p:cNvSpPr>
            <a:spLocks noGrp="1"/>
          </p:cNvSpPr>
          <p:nvPr>
            <p:ph type="body" sz="quarter" idx="3"/>
          </p:nvPr>
        </p:nvSpPr>
        <p:spPr>
          <a:xfrm>
            <a:off x="6583680" y="2390987"/>
            <a:ext cx="5528734"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en-US"/>
              <a:t>Edit Master text styles</a:t>
            </a:r>
          </a:p>
        </p:txBody>
      </p:sp>
      <p:sp>
        <p:nvSpPr>
          <p:cNvPr id="6" name="Content Placeholder 5">
            <a:extLst>
              <a:ext uri="{FF2B5EF4-FFF2-40B4-BE49-F238E27FC236}">
                <a16:creationId xmlns:a16="http://schemas.microsoft.com/office/drawing/2014/main" id="{DCD0265C-3DBF-524A-9850-6590F66FB4A7}"/>
              </a:ext>
            </a:extLst>
          </p:cNvPr>
          <p:cNvSpPr>
            <a:spLocks noGrp="1"/>
          </p:cNvSpPr>
          <p:nvPr>
            <p:ph sz="quarter" idx="4"/>
          </p:nvPr>
        </p:nvSpPr>
        <p:spPr>
          <a:xfrm>
            <a:off x="6583680" y="3562773"/>
            <a:ext cx="5528734" cy="524030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98E8FF2-B3AD-D445-9D55-2F1689E48FC6}"/>
              </a:ext>
            </a:extLst>
          </p:cNvPr>
          <p:cNvSpPr>
            <a:spLocks noGrp="1"/>
          </p:cNvSpPr>
          <p:nvPr>
            <p:ph type="dt" sz="half" idx="10"/>
          </p:nvPr>
        </p:nvSpPr>
        <p:spPr/>
        <p:txBody>
          <a:bodyPr/>
          <a:lstStyle/>
          <a:p>
            <a:fld id="{5586B75A-687E-405C-8A0B-8D00578BA2C3}" type="datetimeFigureOut">
              <a:rPr lang="en-US" smtClean="0"/>
              <a:pPr/>
              <a:t>7/13/20</a:t>
            </a:fld>
            <a:endParaRPr lang="en-US" dirty="0"/>
          </a:p>
        </p:txBody>
      </p:sp>
      <p:sp>
        <p:nvSpPr>
          <p:cNvPr id="8" name="Footer Placeholder 7">
            <a:extLst>
              <a:ext uri="{FF2B5EF4-FFF2-40B4-BE49-F238E27FC236}">
                <a16:creationId xmlns:a16="http://schemas.microsoft.com/office/drawing/2014/main" id="{4684E331-1248-764A-8C8B-1EA014B9E81D}"/>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2EC30FBA-AE00-1647-BB2B-EF0ED8E7508C}"/>
              </a:ext>
            </a:extLst>
          </p:cNvPr>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1252186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D1222-61F5-CB4E-BB96-79C3E563593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3837A7E-E379-8148-9414-C668DD129AFC}"/>
              </a:ext>
            </a:extLst>
          </p:cNvPr>
          <p:cNvSpPr>
            <a:spLocks noGrp="1"/>
          </p:cNvSpPr>
          <p:nvPr>
            <p:ph type="dt" sz="half" idx="10"/>
          </p:nvPr>
        </p:nvSpPr>
        <p:spPr/>
        <p:txBody>
          <a:bodyPr/>
          <a:lstStyle/>
          <a:p>
            <a:fld id="{5586B75A-687E-405C-8A0B-8D00578BA2C3}" type="datetimeFigureOut">
              <a:rPr lang="en-US" smtClean="0"/>
              <a:pPr/>
              <a:t>7/13/20</a:t>
            </a:fld>
            <a:endParaRPr lang="en-US" dirty="0"/>
          </a:p>
        </p:txBody>
      </p:sp>
      <p:sp>
        <p:nvSpPr>
          <p:cNvPr id="4" name="Footer Placeholder 3">
            <a:extLst>
              <a:ext uri="{FF2B5EF4-FFF2-40B4-BE49-F238E27FC236}">
                <a16:creationId xmlns:a16="http://schemas.microsoft.com/office/drawing/2014/main" id="{29EB03AD-76BE-B542-B7AC-C8B94B5FF33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A7E11C-14F6-9440-8A18-4A07FA403B18}"/>
              </a:ext>
            </a:extLst>
          </p:cNvPr>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3945429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479038-2998-5042-A337-0AC78CFDD41F}"/>
              </a:ext>
            </a:extLst>
          </p:cNvPr>
          <p:cNvSpPr>
            <a:spLocks noGrp="1"/>
          </p:cNvSpPr>
          <p:nvPr>
            <p:ph type="dt" sz="half" idx="10"/>
          </p:nvPr>
        </p:nvSpPr>
        <p:spPr/>
        <p:txBody>
          <a:bodyPr/>
          <a:lstStyle/>
          <a:p>
            <a:fld id="{5586B75A-687E-405C-8A0B-8D00578BA2C3}" type="datetimeFigureOut">
              <a:rPr lang="en-US" smtClean="0"/>
              <a:pPr/>
              <a:t>7/13/20</a:t>
            </a:fld>
            <a:endParaRPr lang="en-US" dirty="0"/>
          </a:p>
        </p:txBody>
      </p:sp>
      <p:sp>
        <p:nvSpPr>
          <p:cNvPr id="3" name="Footer Placeholder 2">
            <a:extLst>
              <a:ext uri="{FF2B5EF4-FFF2-40B4-BE49-F238E27FC236}">
                <a16:creationId xmlns:a16="http://schemas.microsoft.com/office/drawing/2014/main" id="{DD295E1C-FFD5-9648-B3F0-870E0F34C46E}"/>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96E53EC-A207-2B4D-A143-51C585F31F44}"/>
              </a:ext>
            </a:extLst>
          </p:cNvPr>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1505042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690EF-59EF-9949-A1CD-116EF1A1BB33}"/>
              </a:ext>
            </a:extLst>
          </p:cNvPr>
          <p:cNvSpPr>
            <a:spLocks noGrp="1"/>
          </p:cNvSpPr>
          <p:nvPr>
            <p:ph type="title"/>
          </p:nvPr>
        </p:nvSpPr>
        <p:spPr>
          <a:xfrm>
            <a:off x="895774" y="650240"/>
            <a:ext cx="4194386" cy="2275840"/>
          </a:xfrm>
        </p:spPr>
        <p:txBody>
          <a:bodyPr anchor="b"/>
          <a:lstStyle>
            <a:lvl1pPr>
              <a:defRPr sz="3413"/>
            </a:lvl1pPr>
          </a:lstStyle>
          <a:p>
            <a:r>
              <a:rPr lang="en-US"/>
              <a:t>Click to edit Master title style</a:t>
            </a:r>
          </a:p>
        </p:txBody>
      </p:sp>
      <p:sp>
        <p:nvSpPr>
          <p:cNvPr id="3" name="Content Placeholder 2">
            <a:extLst>
              <a:ext uri="{FF2B5EF4-FFF2-40B4-BE49-F238E27FC236}">
                <a16:creationId xmlns:a16="http://schemas.microsoft.com/office/drawing/2014/main" id="{3607FE29-4043-0348-A698-31E4F2971416}"/>
              </a:ext>
            </a:extLst>
          </p:cNvPr>
          <p:cNvSpPr>
            <a:spLocks noGrp="1"/>
          </p:cNvSpPr>
          <p:nvPr>
            <p:ph idx="1"/>
          </p:nvPr>
        </p:nvSpPr>
        <p:spPr>
          <a:xfrm>
            <a:off x="5528734" y="1404338"/>
            <a:ext cx="6583680" cy="6931378"/>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42248F3-7093-464A-A799-BF9404E2C651}"/>
              </a:ext>
            </a:extLst>
          </p:cNvPr>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en-US"/>
              <a:t>Edit Master text styles</a:t>
            </a:r>
          </a:p>
        </p:txBody>
      </p:sp>
      <p:sp>
        <p:nvSpPr>
          <p:cNvPr id="5" name="Date Placeholder 4">
            <a:extLst>
              <a:ext uri="{FF2B5EF4-FFF2-40B4-BE49-F238E27FC236}">
                <a16:creationId xmlns:a16="http://schemas.microsoft.com/office/drawing/2014/main" id="{6526A479-27D8-974B-90C9-15079659C228}"/>
              </a:ext>
            </a:extLst>
          </p:cNvPr>
          <p:cNvSpPr>
            <a:spLocks noGrp="1"/>
          </p:cNvSpPr>
          <p:nvPr>
            <p:ph type="dt" sz="half" idx="10"/>
          </p:nvPr>
        </p:nvSpPr>
        <p:spPr/>
        <p:txBody>
          <a:bodyPr/>
          <a:lstStyle/>
          <a:p>
            <a:fld id="{5586B75A-687E-405C-8A0B-8D00578BA2C3}" type="datetimeFigureOut">
              <a:rPr lang="en-US" smtClean="0"/>
              <a:pPr/>
              <a:t>7/13/20</a:t>
            </a:fld>
            <a:endParaRPr lang="en-US" dirty="0"/>
          </a:p>
        </p:txBody>
      </p:sp>
      <p:sp>
        <p:nvSpPr>
          <p:cNvPr id="6" name="Footer Placeholder 5">
            <a:extLst>
              <a:ext uri="{FF2B5EF4-FFF2-40B4-BE49-F238E27FC236}">
                <a16:creationId xmlns:a16="http://schemas.microsoft.com/office/drawing/2014/main" id="{E373EF06-4492-744A-ACE3-0F4F3A9FA74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6BCABC8-6FCB-B14B-8C82-86BF84F5B087}"/>
              </a:ext>
            </a:extLst>
          </p:cNvPr>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1953180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69AB9-D7C4-2841-9F04-157F3E465DE6}"/>
              </a:ext>
            </a:extLst>
          </p:cNvPr>
          <p:cNvSpPr>
            <a:spLocks noGrp="1"/>
          </p:cNvSpPr>
          <p:nvPr>
            <p:ph type="title"/>
          </p:nvPr>
        </p:nvSpPr>
        <p:spPr>
          <a:xfrm>
            <a:off x="895774" y="650240"/>
            <a:ext cx="4194386" cy="2275840"/>
          </a:xfrm>
        </p:spPr>
        <p:txBody>
          <a:bodyPr anchor="b"/>
          <a:lstStyle>
            <a:lvl1pPr>
              <a:defRPr sz="3413"/>
            </a:lvl1pPr>
          </a:lstStyle>
          <a:p>
            <a:r>
              <a:rPr lang="en-US"/>
              <a:t>Click to edit Master title style</a:t>
            </a:r>
          </a:p>
        </p:txBody>
      </p:sp>
      <p:sp>
        <p:nvSpPr>
          <p:cNvPr id="3" name="Picture Placeholder 2">
            <a:extLst>
              <a:ext uri="{FF2B5EF4-FFF2-40B4-BE49-F238E27FC236}">
                <a16:creationId xmlns:a16="http://schemas.microsoft.com/office/drawing/2014/main" id="{6ACD3E61-116B-234F-82D2-D3B630BEFF17}"/>
              </a:ext>
            </a:extLst>
          </p:cNvPr>
          <p:cNvSpPr>
            <a:spLocks noGrp="1"/>
          </p:cNvSpPr>
          <p:nvPr>
            <p:ph type="pic" idx="1"/>
          </p:nvPr>
        </p:nvSpPr>
        <p:spPr>
          <a:xfrm>
            <a:off x="5528734" y="1404338"/>
            <a:ext cx="6583680" cy="6931378"/>
          </a:xfrm>
        </p:spPr>
        <p:txBody>
          <a:bodyPr/>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endParaRPr lang="en-US"/>
          </a:p>
        </p:txBody>
      </p:sp>
      <p:sp>
        <p:nvSpPr>
          <p:cNvPr id="4" name="Text Placeholder 3">
            <a:extLst>
              <a:ext uri="{FF2B5EF4-FFF2-40B4-BE49-F238E27FC236}">
                <a16:creationId xmlns:a16="http://schemas.microsoft.com/office/drawing/2014/main" id="{3C6855F2-B1A4-7A4F-A89A-A0771B34253C}"/>
              </a:ext>
            </a:extLst>
          </p:cNvPr>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en-US"/>
              <a:t>Edit Master text styles</a:t>
            </a:r>
          </a:p>
        </p:txBody>
      </p:sp>
      <p:sp>
        <p:nvSpPr>
          <p:cNvPr id="5" name="Date Placeholder 4">
            <a:extLst>
              <a:ext uri="{FF2B5EF4-FFF2-40B4-BE49-F238E27FC236}">
                <a16:creationId xmlns:a16="http://schemas.microsoft.com/office/drawing/2014/main" id="{05C4945F-D5BC-A44B-94CD-E163491FB2AE}"/>
              </a:ext>
            </a:extLst>
          </p:cNvPr>
          <p:cNvSpPr>
            <a:spLocks noGrp="1"/>
          </p:cNvSpPr>
          <p:nvPr>
            <p:ph type="dt" sz="half" idx="10"/>
          </p:nvPr>
        </p:nvSpPr>
        <p:spPr/>
        <p:txBody>
          <a:bodyPr/>
          <a:lstStyle/>
          <a:p>
            <a:fld id="{5586B75A-687E-405C-8A0B-8D00578BA2C3}" type="datetimeFigureOut">
              <a:rPr lang="en-US" smtClean="0"/>
              <a:pPr/>
              <a:t>7/13/20</a:t>
            </a:fld>
            <a:endParaRPr lang="en-US" dirty="0"/>
          </a:p>
        </p:txBody>
      </p:sp>
      <p:sp>
        <p:nvSpPr>
          <p:cNvPr id="6" name="Footer Placeholder 5">
            <a:extLst>
              <a:ext uri="{FF2B5EF4-FFF2-40B4-BE49-F238E27FC236}">
                <a16:creationId xmlns:a16="http://schemas.microsoft.com/office/drawing/2014/main" id="{403F47D7-F087-5349-BFC3-CC18E0BBAAA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9F09CF5-F994-D24F-8311-EDC8542116F5}"/>
              </a:ext>
            </a:extLst>
          </p:cNvPr>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2388199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60CFF8-BD53-BA41-BBE5-12D2457D8C56}"/>
              </a:ext>
            </a:extLst>
          </p:cNvPr>
          <p:cNvSpPr>
            <a:spLocks noGrp="1"/>
          </p:cNvSpPr>
          <p:nvPr>
            <p:ph type="title"/>
          </p:nvPr>
        </p:nvSpPr>
        <p:spPr>
          <a:xfrm>
            <a:off x="894080" y="519290"/>
            <a:ext cx="11216640" cy="188524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D20B5EE-0DB8-C744-BF55-E4523014CDA6}"/>
              </a:ext>
            </a:extLst>
          </p:cNvPr>
          <p:cNvSpPr>
            <a:spLocks noGrp="1"/>
          </p:cNvSpPr>
          <p:nvPr>
            <p:ph type="body" idx="1"/>
          </p:nvPr>
        </p:nvSpPr>
        <p:spPr>
          <a:xfrm>
            <a:off x="894080" y="2596444"/>
            <a:ext cx="11216640" cy="618857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EAF965-2C6C-0D4E-92CF-A5DE77747A30}"/>
              </a:ext>
            </a:extLst>
          </p:cNvPr>
          <p:cNvSpPr>
            <a:spLocks noGrp="1"/>
          </p:cNvSpPr>
          <p:nvPr>
            <p:ph type="dt" sz="half" idx="2"/>
          </p:nvPr>
        </p:nvSpPr>
        <p:spPr>
          <a:xfrm>
            <a:off x="894080" y="9040143"/>
            <a:ext cx="2926080" cy="519289"/>
          </a:xfrm>
          <a:prstGeom prst="rect">
            <a:avLst/>
          </a:prstGeom>
        </p:spPr>
        <p:txBody>
          <a:bodyPr vert="horz" lIns="91440" tIns="45720" rIns="91440" bIns="45720" rtlCol="0" anchor="ctr"/>
          <a:lstStyle>
            <a:lvl1pPr algn="l">
              <a:defRPr sz="1280">
                <a:solidFill>
                  <a:schemeClr val="tx1">
                    <a:tint val="75000"/>
                  </a:schemeClr>
                </a:solidFill>
              </a:defRPr>
            </a:lvl1pPr>
          </a:lstStyle>
          <a:p>
            <a:fld id="{5586B75A-687E-405C-8A0B-8D00578BA2C3}" type="datetimeFigureOut">
              <a:rPr lang="en-US" smtClean="0"/>
              <a:pPr/>
              <a:t>7/13/20</a:t>
            </a:fld>
            <a:endParaRPr lang="en-US" dirty="0"/>
          </a:p>
        </p:txBody>
      </p:sp>
      <p:sp>
        <p:nvSpPr>
          <p:cNvPr id="5" name="Footer Placeholder 4">
            <a:extLst>
              <a:ext uri="{FF2B5EF4-FFF2-40B4-BE49-F238E27FC236}">
                <a16:creationId xmlns:a16="http://schemas.microsoft.com/office/drawing/2014/main" id="{29616CD8-1E84-E447-A909-ACD3B816A974}"/>
              </a:ext>
            </a:extLst>
          </p:cNvPr>
          <p:cNvSpPr>
            <a:spLocks noGrp="1"/>
          </p:cNvSpPr>
          <p:nvPr>
            <p:ph type="ftr" sz="quarter" idx="3"/>
          </p:nvPr>
        </p:nvSpPr>
        <p:spPr>
          <a:xfrm>
            <a:off x="4307840" y="9040143"/>
            <a:ext cx="4389120" cy="519289"/>
          </a:xfrm>
          <a:prstGeom prst="rect">
            <a:avLst/>
          </a:prstGeom>
        </p:spPr>
        <p:txBody>
          <a:bodyPr vert="horz" lIns="91440" tIns="45720" rIns="91440" bIns="45720" rtlCol="0" anchor="ctr"/>
          <a:lstStyle>
            <a:lvl1pPr algn="ctr">
              <a:defRPr sz="128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5ED6D698-3358-4841-943E-F55BE55D861F}"/>
              </a:ext>
            </a:extLst>
          </p:cNvPr>
          <p:cNvSpPr>
            <a:spLocks noGrp="1"/>
          </p:cNvSpPr>
          <p:nvPr>
            <p:ph type="sldNum" sz="quarter" idx="4"/>
          </p:nvPr>
        </p:nvSpPr>
        <p:spPr>
          <a:xfrm>
            <a:off x="9184640" y="9040143"/>
            <a:ext cx="2926080" cy="519289"/>
          </a:xfrm>
          <a:prstGeom prst="rect">
            <a:avLst/>
          </a:prstGeom>
        </p:spPr>
        <p:txBody>
          <a:bodyPr vert="horz" lIns="91440" tIns="45720" rIns="91440" bIns="45720" rtlCol="0" anchor="ctr"/>
          <a:lstStyle>
            <a:lvl1pPr algn="r">
              <a:defRPr sz="1280">
                <a:solidFill>
                  <a:schemeClr val="tx1">
                    <a:tint val="75000"/>
                  </a:schemeClr>
                </a:solidFill>
              </a:defRPr>
            </a:lvl1pPr>
          </a:lstStyle>
          <a:p>
            <a:fld id="{86CB4B4D-7CA3-9044-876B-883B54F8677D}" type="slidenum">
              <a:rPr lang="en-GB" smtClean="0"/>
              <a:t>‹#›</a:t>
            </a:fld>
            <a:endParaRPr lang="en-GB"/>
          </a:p>
        </p:txBody>
      </p:sp>
    </p:spTree>
    <p:extLst>
      <p:ext uri="{BB962C8B-B14F-4D97-AF65-F5344CB8AC3E}">
        <p14:creationId xmlns:p14="http://schemas.microsoft.com/office/powerpoint/2010/main" val="115906961"/>
      </p:ext>
    </p:extLst>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 id="2147483902" r:id="rId12"/>
    <p:sldLayoutId id="2147483903" r:id="rId13"/>
  </p:sldLayoutIdLst>
  <p:txStyles>
    <p:titleStyle>
      <a:lvl1pPr algn="l" defTabSz="975390" rtl="0" eaLnBrk="1" latinLnBrk="0" hangingPunct="1">
        <a:lnSpc>
          <a:spcPct val="90000"/>
        </a:lnSpc>
        <a:spcBef>
          <a:spcPct val="0"/>
        </a:spcBef>
        <a:buNone/>
        <a:defRPr sz="4693" kern="1200">
          <a:solidFill>
            <a:schemeClr val="tx1"/>
          </a:solidFill>
          <a:latin typeface="+mj-lt"/>
          <a:ea typeface="+mj-ea"/>
          <a:cs typeface="+mj-cs"/>
        </a:defRPr>
      </a:lvl1pPr>
    </p:titleStyle>
    <p:body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en-US"/>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PSNI ENTRANCE COACHING 2017/2018"/>
          <p:cNvSpPr txBox="1">
            <a:spLocks noGrp="1"/>
          </p:cNvSpPr>
          <p:nvPr>
            <p:ph type="ctrTitle"/>
          </p:nvPr>
        </p:nvSpPr>
        <p:spPr>
          <a:prstGeom prst="rect">
            <a:avLst/>
          </a:prstGeom>
        </p:spPr>
        <p:txBody>
          <a:bodyPr>
            <a:normAutofit/>
          </a:bodyPr>
          <a:lstStyle>
            <a:lvl1pPr defTabSz="566673">
              <a:defRPr sz="7700"/>
            </a:lvl1pPr>
          </a:lstStyle>
          <a:p>
            <a:r>
              <a:rPr lang="en-GB" dirty="0"/>
              <a:t>ASSESSMENT CENTRE C</a:t>
            </a:r>
            <a:r>
              <a:rPr dirty="0"/>
              <a:t>OACHING </a:t>
            </a:r>
            <a:r>
              <a:rPr lang="en-GB" dirty="0"/>
              <a:t>2020</a:t>
            </a:r>
            <a:endParaRPr dirty="0"/>
          </a:p>
        </p:txBody>
      </p:sp>
      <p:sp>
        <p:nvSpPr>
          <p:cNvPr id="120" name="Saturday 20th January 2018…"/>
          <p:cNvSpPr txBox="1">
            <a:spLocks noGrp="1"/>
          </p:cNvSpPr>
          <p:nvPr>
            <p:ph type="subTitle" idx="1"/>
          </p:nvPr>
        </p:nvSpPr>
        <p:spPr>
          <a:xfrm>
            <a:off x="1300480" y="5439263"/>
            <a:ext cx="10403840" cy="1611018"/>
          </a:xfrm>
          <a:prstGeom prst="rect">
            <a:avLst/>
          </a:prstGeom>
        </p:spPr>
        <p:txBody>
          <a:bodyPr>
            <a:normAutofit/>
          </a:bodyPr>
          <a:lstStyle/>
          <a:p>
            <a:pPr defTabSz="344676">
              <a:defRPr sz="2100" b="1"/>
            </a:pPr>
            <a:r>
              <a:rPr lang="en-GB" sz="1600" dirty="0"/>
              <a:t>Saturday 18</a:t>
            </a:r>
            <a:r>
              <a:rPr lang="en-GB" sz="1600" baseline="30000" dirty="0"/>
              <a:t>th</a:t>
            </a:r>
            <a:r>
              <a:rPr lang="en-GB" sz="1600" dirty="0"/>
              <a:t> July 2020</a:t>
            </a:r>
          </a:p>
          <a:p>
            <a:pPr defTabSz="344676">
              <a:defRPr sz="2100" b="1"/>
            </a:pPr>
            <a:r>
              <a:rPr lang="en-GB" sz="1600" dirty="0"/>
              <a:t>Sunday 19</a:t>
            </a:r>
            <a:r>
              <a:rPr lang="en-GB" sz="1600" baseline="30000" dirty="0"/>
              <a:t>th</a:t>
            </a:r>
            <a:r>
              <a:rPr lang="en-GB" sz="1600" dirty="0"/>
              <a:t> July 2020</a:t>
            </a:r>
          </a:p>
          <a:p>
            <a:pPr defTabSz="344676">
              <a:defRPr sz="2100" b="1"/>
            </a:pPr>
            <a:r>
              <a:rPr lang="en-GB" sz="1600" dirty="0"/>
              <a:t>0930 - 1730</a:t>
            </a:r>
            <a:endParaRPr sz="1600" dirty="0"/>
          </a:p>
          <a:p>
            <a:pPr defTabSz="344676">
              <a:defRPr sz="2100" b="1"/>
            </a:pPr>
            <a:r>
              <a:rPr sz="1600" dirty="0"/>
              <a:t>David and Roger</a:t>
            </a:r>
          </a:p>
        </p:txBody>
      </p:sp>
      <p:sp>
        <p:nvSpPr>
          <p:cNvPr id="121" name="Slide Number"/>
          <p:cNvSpPr txBox="1">
            <a:spLocks noGrp="1"/>
          </p:cNvSpPr>
          <p:nvPr>
            <p:ph type="sldNum" sz="quarter" idx="12"/>
          </p:nvPr>
        </p:nvSpPr>
        <p:spPr>
          <a:xfrm>
            <a:off x="6385372" y="9296400"/>
            <a:ext cx="227281" cy="324306"/>
          </a:xfrm>
          <a:prstGeom prst="rect">
            <a:avLst/>
          </a:prstGeom>
          <a:extLst>
            <a:ext uri="{C572A759-6A51-4108-AA02-DFA0A04FC94B}">
              <ma14:wrappingTextBoxFlag xmlns:ma14="http://schemas.microsoft.com/office/mac/drawingml/2011/main" xmlns="" val="1"/>
            </a:ext>
          </a:extLst>
        </p:spPr>
        <p:txBody>
          <a:bodyPr/>
          <a:lstStyle>
            <a:lvl1pPr>
              <a:defRPr>
                <a:latin typeface="Helvetica Neue Thin"/>
                <a:ea typeface="Helvetica Neue Thin"/>
                <a:cs typeface="Helvetica Neue Thin"/>
                <a:sym typeface="Helvetica Neue Thin"/>
              </a:defRPr>
            </a:lvl1pPr>
          </a:lstStyle>
          <a:p>
            <a:fld id="{86CB4B4D-7CA3-9044-876B-883B54F8677D}" type="slidenum">
              <a:t>1</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48E12-1CB8-174D-987D-548B0745C69F}"/>
              </a:ext>
            </a:extLst>
          </p:cNvPr>
          <p:cNvSpPr>
            <a:spLocks noGrp="1"/>
          </p:cNvSpPr>
          <p:nvPr>
            <p:ph type="title"/>
          </p:nvPr>
        </p:nvSpPr>
        <p:spPr/>
        <p:txBody>
          <a:bodyPr/>
          <a:lstStyle/>
          <a:p>
            <a:r>
              <a:rPr lang="en-GB" dirty="0"/>
              <a:t>Trump Cards - 3</a:t>
            </a:r>
            <a:endParaRPr lang="en-US" dirty="0"/>
          </a:p>
        </p:txBody>
      </p:sp>
      <p:sp>
        <p:nvSpPr>
          <p:cNvPr id="3" name="Text Placeholder 2">
            <a:extLst>
              <a:ext uri="{FF2B5EF4-FFF2-40B4-BE49-F238E27FC236}">
                <a16:creationId xmlns:a16="http://schemas.microsoft.com/office/drawing/2014/main" id="{BC2FCCB7-9325-DD42-BBD7-74799C5DDE00}"/>
              </a:ext>
            </a:extLst>
          </p:cNvPr>
          <p:cNvSpPr>
            <a:spLocks noGrp="1"/>
          </p:cNvSpPr>
          <p:nvPr>
            <p:ph type="body" idx="1"/>
          </p:nvPr>
        </p:nvSpPr>
        <p:spPr/>
        <p:txBody>
          <a:bodyPr/>
          <a:lstStyle/>
          <a:p>
            <a:pPr marL="351154" indent="-351154" defTabSz="461518">
              <a:spcBef>
                <a:spcPts val="3300"/>
              </a:spcBef>
              <a:defRPr sz="2500" b="1"/>
            </a:pPr>
            <a:r>
              <a:rPr lang="en-GB" dirty="0"/>
              <a:t>Importance Of Confidentiality</a:t>
            </a:r>
          </a:p>
          <a:p>
            <a:pPr marL="351154" indent="-351154" defTabSz="461518">
              <a:spcBef>
                <a:spcPts val="3300"/>
              </a:spcBef>
              <a:defRPr sz="2500" b="1"/>
            </a:pPr>
            <a:r>
              <a:rPr lang="en-GB" dirty="0"/>
              <a:t>Code of Ethics</a:t>
            </a:r>
          </a:p>
          <a:p>
            <a:pPr marL="351154" indent="-351154" defTabSz="461518">
              <a:spcBef>
                <a:spcPts val="3300"/>
              </a:spcBef>
              <a:defRPr sz="2500" b="1"/>
            </a:pPr>
            <a:r>
              <a:rPr lang="en-GB" dirty="0"/>
              <a:t>People Have ‘Rights’ But Also Responsibilities</a:t>
            </a:r>
          </a:p>
          <a:p>
            <a:pPr marL="351154" indent="-351154" defTabSz="461518">
              <a:spcBef>
                <a:spcPts val="3300"/>
              </a:spcBef>
              <a:defRPr sz="2500" b="1"/>
            </a:pPr>
            <a:r>
              <a:rPr lang="en-GB" dirty="0"/>
              <a:t>‘No Right Answers’</a:t>
            </a:r>
          </a:p>
          <a:p>
            <a:pPr marL="351154" indent="-351154" defTabSz="461518">
              <a:spcBef>
                <a:spcPts val="3300"/>
              </a:spcBef>
              <a:defRPr sz="2500" b="1"/>
            </a:pPr>
            <a:r>
              <a:rPr lang="en-GB" dirty="0"/>
              <a:t>Keep Talking And Keep Writing!!</a:t>
            </a:r>
          </a:p>
          <a:p>
            <a:endParaRPr lang="en-US" dirty="0"/>
          </a:p>
        </p:txBody>
      </p:sp>
    </p:spTree>
    <p:extLst>
      <p:ext uri="{BB962C8B-B14F-4D97-AF65-F5344CB8AC3E}">
        <p14:creationId xmlns:p14="http://schemas.microsoft.com/office/powerpoint/2010/main" val="256354154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Action Plans - 1"/>
          <p:cNvSpPr txBox="1">
            <a:spLocks noGrp="1"/>
          </p:cNvSpPr>
          <p:nvPr>
            <p:ph type="title"/>
          </p:nvPr>
        </p:nvSpPr>
        <p:spPr>
          <a:prstGeom prst="rect">
            <a:avLst/>
          </a:prstGeom>
        </p:spPr>
        <p:txBody>
          <a:bodyPr/>
          <a:lstStyle/>
          <a:p>
            <a:r>
              <a:t>Action Plans - 1</a:t>
            </a:r>
          </a:p>
        </p:txBody>
      </p:sp>
      <p:sp>
        <p:nvSpPr>
          <p:cNvPr id="150" name="Normally 10 - 20 minutes…"/>
          <p:cNvSpPr txBox="1">
            <a:spLocks noGrp="1"/>
          </p:cNvSpPr>
          <p:nvPr>
            <p:ph type="body" idx="1"/>
          </p:nvPr>
        </p:nvSpPr>
        <p:spPr>
          <a:xfrm>
            <a:off x="766155" y="3127760"/>
            <a:ext cx="11099800" cy="4362925"/>
          </a:xfrm>
          <a:prstGeom prst="rect">
            <a:avLst/>
          </a:prstGeom>
        </p:spPr>
        <p:txBody>
          <a:bodyPr anchor="b">
            <a:normAutofit/>
          </a:bodyPr>
          <a:lstStyle/>
          <a:p>
            <a:pPr>
              <a:defRPr b="1"/>
            </a:pPr>
            <a:r>
              <a:rPr dirty="0"/>
              <a:t>Normally 10 - 20 minutes</a:t>
            </a:r>
            <a:endParaRPr lang="en-US" dirty="0"/>
          </a:p>
          <a:p>
            <a:pPr>
              <a:defRPr b="1"/>
            </a:pPr>
            <a:r>
              <a:rPr lang="en-US" dirty="0"/>
              <a:t>Do exactly what the Exercise tells you to do</a:t>
            </a:r>
            <a:endParaRPr dirty="0"/>
          </a:p>
          <a:p>
            <a:pPr>
              <a:defRPr b="1"/>
            </a:pPr>
            <a:r>
              <a:rPr dirty="0"/>
              <a:t>Watch the Clock</a:t>
            </a:r>
          </a:p>
          <a:p>
            <a:pPr>
              <a:defRPr b="1"/>
            </a:pPr>
            <a:r>
              <a:rPr dirty="0"/>
              <a:t>Answer in ‘Bullet Sentences’</a:t>
            </a:r>
          </a:p>
          <a:p>
            <a:pPr>
              <a:defRPr b="1"/>
            </a:pPr>
            <a:r>
              <a:rPr dirty="0"/>
              <a:t>Don’t waste time restating the issues</a:t>
            </a:r>
          </a:p>
          <a:p>
            <a:pPr>
              <a:defRPr b="1"/>
            </a:pPr>
            <a:r>
              <a:rPr dirty="0"/>
              <a:t>Set out Individual Actions or Steps</a:t>
            </a:r>
          </a:p>
          <a:p>
            <a:pPr>
              <a:defRPr b="1"/>
            </a:pPr>
            <a:r>
              <a:rPr dirty="0"/>
              <a:t>Make sure YOU take Ownership</a:t>
            </a:r>
          </a:p>
        </p:txBody>
      </p:sp>
      <p:sp>
        <p:nvSpPr>
          <p:cNvPr id="151"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Action Plans - 2"/>
          <p:cNvSpPr txBox="1">
            <a:spLocks noGrp="1"/>
          </p:cNvSpPr>
          <p:nvPr>
            <p:ph type="title"/>
          </p:nvPr>
        </p:nvSpPr>
        <p:spPr>
          <a:prstGeom prst="rect">
            <a:avLst/>
          </a:prstGeom>
        </p:spPr>
        <p:txBody>
          <a:bodyPr/>
          <a:lstStyle/>
          <a:p>
            <a:r>
              <a:t>Action Plans - 2</a:t>
            </a:r>
          </a:p>
        </p:txBody>
      </p:sp>
      <p:sp>
        <p:nvSpPr>
          <p:cNvPr id="154" name="Problem Solving Techniques…"/>
          <p:cNvSpPr txBox="1">
            <a:spLocks noGrp="1"/>
          </p:cNvSpPr>
          <p:nvPr>
            <p:ph type="body" idx="1"/>
          </p:nvPr>
        </p:nvSpPr>
        <p:spPr>
          <a:prstGeom prst="rect">
            <a:avLst/>
          </a:prstGeom>
        </p:spPr>
        <p:txBody>
          <a:bodyPr anchor="t">
            <a:normAutofit/>
          </a:bodyPr>
          <a:lstStyle/>
          <a:p>
            <a:pPr>
              <a:defRPr b="1"/>
            </a:pPr>
            <a:r>
              <a:rPr sz="3200" dirty="0"/>
              <a:t>Techniques</a:t>
            </a:r>
            <a:endParaRPr lang="en-GB" sz="3200" dirty="0"/>
          </a:p>
          <a:p>
            <a:pPr>
              <a:defRPr b="1"/>
            </a:pPr>
            <a:endParaRPr sz="3200" dirty="0"/>
          </a:p>
          <a:p>
            <a:pPr lvl="1">
              <a:defRPr b="1"/>
            </a:pPr>
            <a:r>
              <a:rPr lang="en-GB" sz="3200" dirty="0"/>
              <a:t>6 W’s and an H</a:t>
            </a:r>
          </a:p>
          <a:p>
            <a:pPr lvl="1">
              <a:defRPr b="1"/>
            </a:pPr>
            <a:r>
              <a:rPr sz="3200" dirty="0"/>
              <a:t>Explore Options</a:t>
            </a:r>
          </a:p>
          <a:p>
            <a:pPr lvl="1">
              <a:defRPr b="1"/>
            </a:pPr>
            <a:r>
              <a:rPr sz="3200" dirty="0"/>
              <a:t>Short and Long Term Actions</a:t>
            </a:r>
          </a:p>
          <a:p>
            <a:pPr lvl="1">
              <a:defRPr b="1"/>
            </a:pPr>
            <a:r>
              <a:rPr sz="3200" dirty="0"/>
              <a:t>PESTELO</a:t>
            </a:r>
            <a:endParaRPr lang="en-GB" sz="3200" dirty="0"/>
          </a:p>
          <a:p>
            <a:pPr lvl="1">
              <a:defRPr b="1"/>
            </a:pPr>
            <a:r>
              <a:rPr sz="3200" dirty="0"/>
              <a:t>SMARTER</a:t>
            </a:r>
          </a:p>
        </p:txBody>
      </p:sp>
      <p:sp>
        <p:nvSpPr>
          <p:cNvPr id="15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Role Play - 1"/>
          <p:cNvSpPr txBox="1">
            <a:spLocks noGrp="1"/>
          </p:cNvSpPr>
          <p:nvPr>
            <p:ph type="title"/>
          </p:nvPr>
        </p:nvSpPr>
        <p:spPr>
          <a:prstGeom prst="rect">
            <a:avLst/>
          </a:prstGeom>
        </p:spPr>
        <p:txBody>
          <a:bodyPr/>
          <a:lstStyle/>
          <a:p>
            <a:r>
              <a:t>Role Play - 1</a:t>
            </a:r>
          </a:p>
        </p:txBody>
      </p:sp>
      <p:sp>
        <p:nvSpPr>
          <p:cNvPr id="162" name="Normally 5 - 10 minutes…"/>
          <p:cNvSpPr txBox="1">
            <a:spLocks noGrp="1"/>
          </p:cNvSpPr>
          <p:nvPr>
            <p:ph type="body" idx="1"/>
          </p:nvPr>
        </p:nvSpPr>
        <p:spPr>
          <a:xfrm>
            <a:off x="943954" y="2605696"/>
            <a:ext cx="11099800" cy="6286500"/>
          </a:xfrm>
          <a:prstGeom prst="rect">
            <a:avLst/>
          </a:prstGeom>
        </p:spPr>
        <p:txBody>
          <a:bodyPr anchor="t">
            <a:noAutofit/>
          </a:bodyPr>
          <a:lstStyle/>
          <a:p>
            <a:pPr marL="275590" indent="-275590" defTabSz="362204">
              <a:spcBef>
                <a:spcPts val="2600"/>
              </a:spcBef>
              <a:defRPr sz="1900" b="1"/>
            </a:pPr>
            <a:r>
              <a:rPr sz="2400" dirty="0"/>
              <a:t>Normally 5 - 10 minutes</a:t>
            </a:r>
          </a:p>
          <a:p>
            <a:pPr marL="275590" indent="-275590" defTabSz="362204">
              <a:spcBef>
                <a:spcPts val="2600"/>
              </a:spcBef>
              <a:defRPr sz="1900" b="1"/>
            </a:pPr>
            <a:r>
              <a:rPr sz="2400" dirty="0"/>
              <a:t>TAKE CONTROL</a:t>
            </a:r>
            <a:r>
              <a:rPr lang="en-GB" sz="2400" dirty="0"/>
              <a:t> AND TAKE OWNERSHIP</a:t>
            </a:r>
            <a:r>
              <a:rPr sz="2400" dirty="0"/>
              <a:t>!</a:t>
            </a:r>
          </a:p>
          <a:p>
            <a:pPr marL="275590" indent="-275590" defTabSz="362204">
              <a:spcBef>
                <a:spcPts val="2600"/>
              </a:spcBef>
              <a:defRPr sz="1900" b="1"/>
            </a:pPr>
            <a:r>
              <a:rPr sz="2400" dirty="0"/>
              <a:t>1/2 Actors: 2 Assessors</a:t>
            </a:r>
          </a:p>
          <a:p>
            <a:pPr marL="275590" indent="-275590" defTabSz="362204">
              <a:spcBef>
                <a:spcPts val="2600"/>
              </a:spcBef>
              <a:defRPr sz="1900" b="1"/>
            </a:pPr>
            <a:r>
              <a:rPr sz="2400" dirty="0"/>
              <a:t>I - ACHE approach</a:t>
            </a:r>
          </a:p>
          <a:p>
            <a:pPr marL="551180" lvl="1" indent="-275590" defTabSz="362204">
              <a:spcBef>
                <a:spcPts val="2600"/>
              </a:spcBef>
              <a:defRPr sz="1900" b="1"/>
            </a:pPr>
            <a:r>
              <a:rPr sz="2400" dirty="0"/>
              <a:t>Introduce</a:t>
            </a:r>
          </a:p>
          <a:p>
            <a:pPr marL="551180" lvl="1" indent="-275590" defTabSz="362204">
              <a:spcBef>
                <a:spcPts val="2600"/>
              </a:spcBef>
              <a:defRPr sz="1900" b="1"/>
            </a:pPr>
            <a:r>
              <a:rPr sz="2400" dirty="0"/>
              <a:t>Accept</a:t>
            </a:r>
          </a:p>
          <a:p>
            <a:pPr marL="551180" lvl="1" indent="-275590" defTabSz="362204">
              <a:spcBef>
                <a:spcPts val="2600"/>
              </a:spcBef>
              <a:defRPr sz="1900" b="1"/>
            </a:pPr>
            <a:r>
              <a:rPr sz="2400" dirty="0"/>
              <a:t>Clarify</a:t>
            </a:r>
          </a:p>
          <a:p>
            <a:pPr marL="551180" lvl="1" indent="-275590" defTabSz="362204">
              <a:spcBef>
                <a:spcPts val="2600"/>
              </a:spcBef>
              <a:defRPr sz="1900" b="1"/>
            </a:pPr>
            <a:r>
              <a:rPr sz="2400" dirty="0"/>
              <a:t>Handle</a:t>
            </a:r>
          </a:p>
          <a:p>
            <a:pPr marL="551180" lvl="1" indent="-275590" defTabSz="362204">
              <a:spcBef>
                <a:spcPts val="2600"/>
              </a:spcBef>
              <a:defRPr sz="1900" b="1"/>
            </a:pPr>
            <a:r>
              <a:rPr sz="2400" dirty="0"/>
              <a:t>Exit</a:t>
            </a:r>
          </a:p>
          <a:p>
            <a:pPr marL="275590" indent="-275590" defTabSz="362204">
              <a:spcBef>
                <a:spcPts val="2600"/>
              </a:spcBef>
              <a:defRPr sz="1900" b="1"/>
            </a:pPr>
            <a:r>
              <a:rPr lang="en-GB" sz="2400" dirty="0"/>
              <a:t>ILEAPS and </a:t>
            </a:r>
            <a:r>
              <a:rPr sz="2400" dirty="0"/>
              <a:t>PEACE approach</a:t>
            </a:r>
            <a:r>
              <a:rPr lang="en-GB" sz="2400" dirty="0" err="1"/>
              <a:t>es</a:t>
            </a:r>
            <a:r>
              <a:rPr sz="2400" dirty="0"/>
              <a:t> (</a:t>
            </a:r>
            <a:r>
              <a:rPr sz="2400" dirty="0" err="1"/>
              <a:t>CoP</a:t>
            </a:r>
            <a:r>
              <a:rPr sz="2400" dirty="0"/>
              <a:t> model)</a:t>
            </a:r>
          </a:p>
        </p:txBody>
      </p:sp>
      <p:sp>
        <p:nvSpPr>
          <p:cNvPr id="16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62">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6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6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6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62">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62">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iterate>
                                    <p:tmAbs val="0"/>
                                  </p:iterate>
                                  <p:childTnLst>
                                    <p:set>
                                      <p:cBhvr>
                                        <p:cTn id="28" fill="hold"/>
                                        <p:tgtEl>
                                          <p:spTgt spid="162">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1" nodeType="clickEffect">
                                  <p:stCondLst>
                                    <p:cond delay="0"/>
                                  </p:stCondLst>
                                  <p:iterate>
                                    <p:tmAbs val="0"/>
                                  </p:iterate>
                                  <p:childTnLst>
                                    <p:set>
                                      <p:cBhvr>
                                        <p:cTn id="32" fill="hold"/>
                                        <p:tgtEl>
                                          <p:spTgt spid="162">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1" nodeType="clickEffect">
                                  <p:stCondLst>
                                    <p:cond delay="0"/>
                                  </p:stCondLst>
                                  <p:iterate>
                                    <p:tmAbs val="0"/>
                                  </p:iterate>
                                  <p:childTnLst>
                                    <p:set>
                                      <p:cBhvr>
                                        <p:cTn id="36" fill="hold"/>
                                        <p:tgtEl>
                                          <p:spTgt spid="162">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1" nodeType="clickEffect">
                                  <p:stCondLst>
                                    <p:cond delay="0"/>
                                  </p:stCondLst>
                                  <p:iterate>
                                    <p:tmAbs val="0"/>
                                  </p:iterate>
                                  <p:childTnLst>
                                    <p:set>
                                      <p:cBhvr>
                                        <p:cTn id="40" fill="hold"/>
                                        <p:tgtEl>
                                          <p:spTgt spid="162">
                                            <p:txEl>
                                              <p:pRg st="8" end="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1" nodeType="clickEffect">
                                  <p:stCondLst>
                                    <p:cond delay="0"/>
                                  </p:stCondLst>
                                  <p:iterate>
                                    <p:tmAbs val="0"/>
                                  </p:iterate>
                                  <p:childTnLst>
                                    <p:set>
                                      <p:cBhvr>
                                        <p:cTn id="44" fill="hold"/>
                                        <p:tgtEl>
                                          <p:spTgt spid="16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 grpId="1" build="p" bldLvl="5"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Role Play - 2"/>
          <p:cNvSpPr txBox="1">
            <a:spLocks noGrp="1"/>
          </p:cNvSpPr>
          <p:nvPr>
            <p:ph type="title"/>
          </p:nvPr>
        </p:nvSpPr>
        <p:spPr>
          <a:prstGeom prst="rect">
            <a:avLst/>
          </a:prstGeom>
        </p:spPr>
        <p:txBody>
          <a:bodyPr/>
          <a:lstStyle/>
          <a:p>
            <a:r>
              <a:t>Role Play - 2</a:t>
            </a:r>
          </a:p>
        </p:txBody>
      </p:sp>
      <p:sp>
        <p:nvSpPr>
          <p:cNvPr id="166" name="Get Into Role!…"/>
          <p:cNvSpPr txBox="1">
            <a:spLocks noGrp="1"/>
          </p:cNvSpPr>
          <p:nvPr>
            <p:ph type="body" idx="1"/>
          </p:nvPr>
        </p:nvSpPr>
        <p:spPr>
          <a:xfrm>
            <a:off x="943955" y="2545875"/>
            <a:ext cx="11099800" cy="6286500"/>
          </a:xfrm>
          <a:prstGeom prst="rect">
            <a:avLst/>
          </a:prstGeom>
        </p:spPr>
        <p:txBody>
          <a:bodyPr anchor="t">
            <a:noAutofit/>
          </a:bodyPr>
          <a:lstStyle/>
          <a:p>
            <a:pPr marL="262254" indent="-262254" defTabSz="344676">
              <a:spcBef>
                <a:spcPts val="2400"/>
              </a:spcBef>
              <a:defRPr sz="1800" b="1"/>
            </a:pPr>
            <a:r>
              <a:rPr sz="2000" dirty="0"/>
              <a:t>Get Into Role!</a:t>
            </a:r>
          </a:p>
          <a:p>
            <a:pPr marL="262254" indent="-262254" defTabSz="344676">
              <a:spcBef>
                <a:spcPts val="2400"/>
              </a:spcBef>
              <a:defRPr sz="1800" b="1"/>
            </a:pPr>
            <a:r>
              <a:rPr sz="2000" dirty="0"/>
              <a:t>The Role Actor </a:t>
            </a:r>
            <a:r>
              <a:rPr lang="en-GB" sz="2000" dirty="0"/>
              <a:t>has potential to</a:t>
            </a:r>
            <a:r>
              <a:rPr sz="2000" dirty="0"/>
              <a:t> be your ‘best friend’ (an Asset)</a:t>
            </a:r>
          </a:p>
          <a:p>
            <a:pPr marL="262254" indent="-262254" defTabSz="344676">
              <a:spcBef>
                <a:spcPts val="2400"/>
              </a:spcBef>
              <a:defRPr sz="1800" b="1"/>
            </a:pPr>
            <a:r>
              <a:rPr sz="2000" dirty="0"/>
              <a:t>Information - What Do I Already Have? What Do I Need?</a:t>
            </a:r>
            <a:r>
              <a:rPr lang="en-GB" sz="2000" dirty="0"/>
              <a:t> (The ‘6 W’s and an H’)</a:t>
            </a:r>
            <a:endParaRPr sz="2000" dirty="0"/>
          </a:p>
          <a:p>
            <a:pPr marL="262254" indent="-262254" defTabSz="344676">
              <a:spcBef>
                <a:spcPts val="2400"/>
              </a:spcBef>
              <a:defRPr sz="1800" b="1"/>
            </a:pPr>
            <a:r>
              <a:rPr sz="2000" dirty="0"/>
              <a:t>Empathy!</a:t>
            </a:r>
            <a:endParaRPr lang="en-GB" sz="2000" dirty="0"/>
          </a:p>
          <a:p>
            <a:pPr marL="262254" indent="-262254" defTabSz="344676">
              <a:spcBef>
                <a:spcPts val="2400"/>
              </a:spcBef>
              <a:defRPr sz="1800" b="1"/>
            </a:pPr>
            <a:r>
              <a:rPr lang="en-GB" sz="2000" dirty="0"/>
              <a:t>Prepare How You Are Going To Start The Exercise</a:t>
            </a:r>
          </a:p>
          <a:p>
            <a:pPr marL="262254" indent="-262254" defTabSz="344676">
              <a:spcBef>
                <a:spcPts val="2400"/>
              </a:spcBef>
              <a:defRPr sz="1800" b="1"/>
            </a:pPr>
            <a:r>
              <a:rPr lang="en-GB" sz="2000" dirty="0"/>
              <a:t>Body Language</a:t>
            </a:r>
          </a:p>
          <a:p>
            <a:pPr marL="262254" indent="-262254" defTabSz="344676">
              <a:spcBef>
                <a:spcPts val="2400"/>
              </a:spcBef>
              <a:defRPr sz="1800" b="1"/>
            </a:pPr>
            <a:r>
              <a:rPr lang="en-GB" sz="2000" dirty="0"/>
              <a:t>Watch The Clock! Maximise Your Time</a:t>
            </a:r>
            <a:endParaRPr sz="2000" dirty="0"/>
          </a:p>
          <a:p>
            <a:pPr marL="262254" indent="-262254" defTabSz="344676">
              <a:spcBef>
                <a:spcPts val="2400"/>
              </a:spcBef>
              <a:defRPr sz="1800" b="1"/>
            </a:pPr>
            <a:r>
              <a:rPr sz="2000" dirty="0"/>
              <a:t>Use Open and Closed Questions to Gather Information</a:t>
            </a:r>
          </a:p>
          <a:p>
            <a:pPr marL="262254" indent="-262254" defTabSz="344676">
              <a:spcBef>
                <a:spcPts val="2400"/>
              </a:spcBef>
              <a:defRPr sz="1800" b="1"/>
            </a:pPr>
            <a:r>
              <a:rPr sz="2000" dirty="0"/>
              <a:t>CUDSA</a:t>
            </a:r>
          </a:p>
          <a:p>
            <a:pPr marL="262254" indent="-262254" defTabSz="344676">
              <a:spcBef>
                <a:spcPts val="2400"/>
              </a:spcBef>
              <a:defRPr sz="1800" b="1"/>
            </a:pPr>
            <a:r>
              <a:rPr sz="2000" dirty="0"/>
              <a:t>Thank The Role Actor if appropriate - and is there anything else you can help them with today?</a:t>
            </a:r>
          </a:p>
        </p:txBody>
      </p:sp>
      <p:sp>
        <p:nvSpPr>
          <p:cNvPr id="167"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Action Plans - 3"/>
          <p:cNvSpPr txBox="1">
            <a:spLocks noGrp="1"/>
          </p:cNvSpPr>
          <p:nvPr>
            <p:ph type="title"/>
          </p:nvPr>
        </p:nvSpPr>
        <p:spPr>
          <a:xfrm>
            <a:off x="4777098" y="541869"/>
            <a:ext cx="7266655" cy="2336800"/>
          </a:xfrm>
          <a:prstGeom prst="rect">
            <a:avLst/>
          </a:prstGeom>
        </p:spPr>
        <p:txBody>
          <a:bodyPr>
            <a:normAutofit/>
          </a:bodyPr>
          <a:lstStyle/>
          <a:p>
            <a:r>
              <a:rPr lang="en-US" sz="4400" dirty="0"/>
              <a:t>AP/RP Possible Things To Consider </a:t>
            </a:r>
            <a:endParaRPr sz="4400" dirty="0"/>
          </a:p>
        </p:txBody>
      </p:sp>
      <p:sp>
        <p:nvSpPr>
          <p:cNvPr id="158" name="Introduce Self and Police Service…"/>
          <p:cNvSpPr txBox="1">
            <a:spLocks noGrp="1"/>
          </p:cNvSpPr>
          <p:nvPr>
            <p:ph type="body" idx="1"/>
          </p:nvPr>
        </p:nvSpPr>
        <p:spPr>
          <a:xfrm>
            <a:off x="845312" y="2623719"/>
            <a:ext cx="11314176" cy="5787136"/>
          </a:xfrm>
          <a:prstGeom prst="rect">
            <a:avLst/>
          </a:prstGeom>
        </p:spPr>
        <p:txBody>
          <a:bodyPr anchor="t">
            <a:noAutofit/>
          </a:bodyPr>
          <a:lstStyle/>
          <a:p>
            <a:pPr marL="312527" indent="-312527" defTabSz="410750">
              <a:spcBef>
                <a:spcPts val="2900"/>
              </a:spcBef>
              <a:defRPr sz="2225" b="1"/>
            </a:pPr>
            <a:r>
              <a:rPr sz="2400" dirty="0"/>
              <a:t>Introduce Self and Police Service</a:t>
            </a:r>
          </a:p>
          <a:p>
            <a:pPr marL="312527" indent="-312527" defTabSz="410750">
              <a:spcBef>
                <a:spcPts val="2900"/>
              </a:spcBef>
              <a:defRPr sz="2225" b="1"/>
            </a:pPr>
            <a:r>
              <a:rPr sz="2400" dirty="0"/>
              <a:t>Does Victim/Witness/Suspect have any needs?</a:t>
            </a:r>
          </a:p>
          <a:p>
            <a:pPr marL="312527" indent="-312527" defTabSz="410750">
              <a:spcBef>
                <a:spcPts val="2900"/>
              </a:spcBef>
              <a:defRPr sz="2225" b="1"/>
            </a:pPr>
            <a:r>
              <a:rPr sz="2400" dirty="0"/>
              <a:t>Collect All Available Information </a:t>
            </a:r>
            <a:r>
              <a:rPr lang="mr-IN" sz="2400" dirty="0"/>
              <a:t>–</a:t>
            </a:r>
            <a:r>
              <a:rPr sz="2400" dirty="0"/>
              <a:t> PESTELO</a:t>
            </a:r>
            <a:r>
              <a:rPr lang="en-US" sz="2400" dirty="0"/>
              <a:t> and ‘6W’s and an H’</a:t>
            </a:r>
            <a:endParaRPr sz="2400" dirty="0"/>
          </a:p>
          <a:p>
            <a:pPr marL="312527" indent="-312527" defTabSz="410750">
              <a:spcBef>
                <a:spcPts val="2900"/>
              </a:spcBef>
              <a:defRPr sz="2225" b="1"/>
            </a:pPr>
            <a:r>
              <a:rPr sz="2400" dirty="0"/>
              <a:t>Identify Actions - SMART</a:t>
            </a:r>
          </a:p>
          <a:p>
            <a:pPr marL="312527" indent="-312527" defTabSz="410750">
              <a:spcBef>
                <a:spcPts val="2900"/>
              </a:spcBef>
              <a:defRPr sz="2225" b="1"/>
            </a:pPr>
            <a:r>
              <a:rPr sz="2400" dirty="0"/>
              <a:t>Take Ownership</a:t>
            </a:r>
          </a:p>
          <a:p>
            <a:pPr marL="312527" indent="-312527" defTabSz="410750">
              <a:spcBef>
                <a:spcPts val="2900"/>
              </a:spcBef>
              <a:defRPr sz="2225" b="1"/>
            </a:pPr>
            <a:r>
              <a:rPr sz="2400" dirty="0"/>
              <a:t>Seek Consensus on Way Forward</a:t>
            </a:r>
          </a:p>
          <a:p>
            <a:pPr marL="312527" indent="-312527" defTabSz="410750">
              <a:spcBef>
                <a:spcPts val="2900"/>
              </a:spcBef>
              <a:defRPr sz="2225" b="1"/>
            </a:pPr>
            <a:r>
              <a:rPr sz="2400" dirty="0"/>
              <a:t>Make a Record - in your police notebook/smart phone (if issued)</a:t>
            </a:r>
          </a:p>
          <a:p>
            <a:pPr marL="312527" indent="-312527" defTabSz="410750">
              <a:spcBef>
                <a:spcPts val="2900"/>
              </a:spcBef>
              <a:defRPr sz="2225" b="1"/>
            </a:pPr>
            <a:r>
              <a:rPr sz="2400" dirty="0"/>
              <a:t>Remember - Evaluate and Review (ER)</a:t>
            </a:r>
          </a:p>
          <a:p>
            <a:pPr marL="312527" indent="-312527" defTabSz="410750">
              <a:spcBef>
                <a:spcPts val="2900"/>
              </a:spcBef>
              <a:defRPr sz="2225" b="1"/>
            </a:pPr>
            <a:r>
              <a:rPr sz="2400" dirty="0"/>
              <a:t>Anything Else You Can Assist With?</a:t>
            </a:r>
          </a:p>
        </p:txBody>
      </p:sp>
      <p:sp>
        <p:nvSpPr>
          <p:cNvPr id="15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58">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5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5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58">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58">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58">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iterate>
                                    <p:tmAbs val="0"/>
                                  </p:iterate>
                                  <p:childTnLst>
                                    <p:set>
                                      <p:cBhvr>
                                        <p:cTn id="28" fill="hold"/>
                                        <p:tgtEl>
                                          <p:spTgt spid="158">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1" nodeType="clickEffect">
                                  <p:stCondLst>
                                    <p:cond delay="0"/>
                                  </p:stCondLst>
                                  <p:iterate>
                                    <p:tmAbs val="0"/>
                                  </p:iterate>
                                  <p:childTnLst>
                                    <p:set>
                                      <p:cBhvr>
                                        <p:cTn id="32" fill="hold"/>
                                        <p:tgtEl>
                                          <p:spTgt spid="158">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1" nodeType="clickEffect">
                                  <p:stCondLst>
                                    <p:cond delay="0"/>
                                  </p:stCondLst>
                                  <p:iterate>
                                    <p:tmAbs val="0"/>
                                  </p:iterate>
                                  <p:childTnLst>
                                    <p:set>
                                      <p:cBhvr>
                                        <p:cTn id="36" fill="hold"/>
                                        <p:tgtEl>
                                          <p:spTgt spid="158">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1" nodeType="clickEffect">
                                  <p:stCondLst>
                                    <p:cond delay="0"/>
                                  </p:stCondLst>
                                  <p:iterate>
                                    <p:tmAbs val="0"/>
                                  </p:iterate>
                                  <p:childTnLst>
                                    <p:set>
                                      <p:cBhvr>
                                        <p:cTn id="40" fill="hold"/>
                                        <p:tgtEl>
                                          <p:spTgt spid="15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1" build="p" bldLvl="5"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Report Writing Exercise"/>
          <p:cNvSpPr txBox="1">
            <a:spLocks noGrp="1"/>
          </p:cNvSpPr>
          <p:nvPr>
            <p:ph type="title"/>
          </p:nvPr>
        </p:nvSpPr>
        <p:spPr>
          <a:xfrm>
            <a:off x="4563454" y="1147510"/>
            <a:ext cx="7596034" cy="1838973"/>
          </a:xfrm>
          <a:prstGeom prst="rect">
            <a:avLst/>
          </a:prstGeom>
        </p:spPr>
        <p:txBody>
          <a:bodyPr>
            <a:noAutofit/>
          </a:bodyPr>
          <a:lstStyle>
            <a:lvl1pPr defTabSz="578358">
              <a:defRPr sz="7900"/>
            </a:lvl1pPr>
          </a:lstStyle>
          <a:p>
            <a:r>
              <a:rPr sz="6000" dirty="0"/>
              <a:t>Report Writing Exercise</a:t>
            </a:r>
          </a:p>
        </p:txBody>
      </p:sp>
      <p:sp>
        <p:nvSpPr>
          <p:cNvPr id="170" name="Normally 20 - 30 minutes…"/>
          <p:cNvSpPr txBox="1">
            <a:spLocks noGrp="1"/>
          </p:cNvSpPr>
          <p:nvPr>
            <p:ph type="body" idx="1"/>
          </p:nvPr>
        </p:nvSpPr>
        <p:spPr>
          <a:prstGeom prst="rect">
            <a:avLst/>
          </a:prstGeom>
        </p:spPr>
        <p:txBody>
          <a:bodyPr anchor="t">
            <a:normAutofit fontScale="92500" lnSpcReduction="10000"/>
          </a:bodyPr>
          <a:lstStyle/>
          <a:p>
            <a:pPr marL="395604" indent="-395604" defTabSz="519937">
              <a:spcBef>
                <a:spcPts val="3700"/>
              </a:spcBef>
              <a:defRPr sz="2800" b="1"/>
            </a:pPr>
            <a:r>
              <a:rPr dirty="0"/>
              <a:t>Normally 20 - 30 minutes</a:t>
            </a:r>
          </a:p>
          <a:p>
            <a:pPr marL="395604" indent="-395604" defTabSz="519937">
              <a:spcBef>
                <a:spcPts val="3700"/>
              </a:spcBef>
              <a:defRPr sz="2800" b="1"/>
            </a:pPr>
            <a:r>
              <a:rPr dirty="0"/>
              <a:t>Watch The Clock!</a:t>
            </a:r>
          </a:p>
          <a:p>
            <a:pPr marL="395604" indent="-395604" defTabSz="519937">
              <a:spcBef>
                <a:spcPts val="3700"/>
              </a:spcBef>
              <a:defRPr sz="2800" b="1"/>
            </a:pPr>
            <a:r>
              <a:rPr dirty="0"/>
              <a:t>Can be one question e.g. </a:t>
            </a:r>
            <a:r>
              <a:rPr dirty="0" err="1"/>
              <a:t>summarise</a:t>
            </a:r>
            <a:r>
              <a:rPr dirty="0"/>
              <a:t> information you have collected during the AC: or sub-divided into smaller sub-questions. If so - ANSWER ALL QUESTIONS!</a:t>
            </a:r>
          </a:p>
          <a:p>
            <a:pPr marL="395604" indent="-395604" defTabSz="519937">
              <a:spcBef>
                <a:spcPts val="3700"/>
              </a:spcBef>
              <a:defRPr sz="2800" b="1"/>
            </a:pPr>
            <a:r>
              <a:rPr dirty="0"/>
              <a:t>Don’t spend time Repeating the Question</a:t>
            </a:r>
          </a:p>
          <a:p>
            <a:pPr marL="395604" indent="-395604" defTabSz="519937">
              <a:spcBef>
                <a:spcPts val="3700"/>
              </a:spcBef>
              <a:defRPr sz="2800" b="1"/>
            </a:pPr>
            <a:r>
              <a:rPr lang="en-GB" dirty="0"/>
              <a:t>Essay style if possible, but</a:t>
            </a:r>
            <a:r>
              <a:rPr dirty="0"/>
              <a:t> ‘Bullet Sentences’ </a:t>
            </a:r>
            <a:r>
              <a:rPr lang="en-GB" dirty="0"/>
              <a:t>and even ‘Bullet Points’ if time running short </a:t>
            </a:r>
            <a:r>
              <a:rPr dirty="0"/>
              <a:t>- and be Concise (KISS!)</a:t>
            </a:r>
            <a:endParaRPr lang="en-GB" dirty="0"/>
          </a:p>
          <a:p>
            <a:pPr marL="395604" indent="-395604" defTabSz="519937">
              <a:spcBef>
                <a:spcPts val="3700"/>
              </a:spcBef>
              <a:defRPr sz="2800" b="1"/>
            </a:pPr>
            <a:r>
              <a:rPr lang="en-GB" dirty="0"/>
              <a:t>Consider using ‘STAR’ approach if you think suitable</a:t>
            </a:r>
            <a:endParaRPr dirty="0"/>
          </a:p>
          <a:p>
            <a:pPr marL="395604" indent="-395604" defTabSz="519937">
              <a:spcBef>
                <a:spcPts val="3700"/>
              </a:spcBef>
              <a:defRPr sz="2800" b="1"/>
            </a:pPr>
            <a:r>
              <a:rPr dirty="0"/>
              <a:t>Remember the </a:t>
            </a:r>
            <a:r>
              <a:rPr lang="en-GB" dirty="0"/>
              <a:t>CVF </a:t>
            </a:r>
            <a:r>
              <a:rPr dirty="0"/>
              <a:t>- and some ‘buzz words’</a:t>
            </a:r>
          </a:p>
        </p:txBody>
      </p:sp>
      <p:sp>
        <p:nvSpPr>
          <p:cNvPr id="17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IST Retest"/>
          <p:cNvSpPr txBox="1">
            <a:spLocks noGrp="1"/>
          </p:cNvSpPr>
          <p:nvPr>
            <p:ph type="title"/>
          </p:nvPr>
        </p:nvSpPr>
        <p:spPr>
          <a:prstGeom prst="rect">
            <a:avLst/>
          </a:prstGeom>
        </p:spPr>
        <p:txBody>
          <a:bodyPr/>
          <a:lstStyle/>
          <a:p>
            <a:r>
              <a:t>IST Retest</a:t>
            </a:r>
          </a:p>
        </p:txBody>
      </p:sp>
      <p:sp>
        <p:nvSpPr>
          <p:cNvPr id="174" name="‘No Tomatoes’ IST Guidance Notes will be emailed to you after class"/>
          <p:cNvSpPr txBox="1">
            <a:spLocks noGrp="1"/>
          </p:cNvSpPr>
          <p:nvPr>
            <p:ph type="body" idx="1"/>
          </p:nvPr>
        </p:nvSpPr>
        <p:spPr>
          <a:xfrm>
            <a:off x="969591" y="3579917"/>
            <a:ext cx="11099800" cy="1222820"/>
          </a:xfrm>
          <a:prstGeom prst="rect">
            <a:avLst/>
          </a:prstGeom>
        </p:spPr>
        <p:txBody>
          <a:bodyPr/>
          <a:lstStyle>
            <a:lvl1pPr>
              <a:defRPr b="1"/>
            </a:lvl1pPr>
          </a:lstStyle>
          <a:p>
            <a:r>
              <a:rPr dirty="0"/>
              <a:t>‘No Tomatoes’ IST Guidance Notes will be emailed to you after class</a:t>
            </a:r>
          </a:p>
        </p:txBody>
      </p:sp>
      <p:sp>
        <p:nvSpPr>
          <p:cNvPr id="17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cenarios To Consider"/>
          <p:cNvSpPr txBox="1">
            <a:spLocks noGrp="1"/>
          </p:cNvSpPr>
          <p:nvPr>
            <p:ph type="title"/>
          </p:nvPr>
        </p:nvSpPr>
        <p:spPr>
          <a:prstGeom prst="rect">
            <a:avLst/>
          </a:prstGeom>
        </p:spPr>
        <p:txBody>
          <a:bodyPr/>
          <a:lstStyle/>
          <a:p>
            <a:r>
              <a:t>Scenarios To Consider</a:t>
            </a:r>
          </a:p>
        </p:txBody>
      </p:sp>
      <p:sp>
        <p:nvSpPr>
          <p:cNvPr id="178" name="Vulnerable People…"/>
          <p:cNvSpPr txBox="1">
            <a:spLocks noGrp="1"/>
          </p:cNvSpPr>
          <p:nvPr>
            <p:ph type="body" idx="1"/>
          </p:nvPr>
        </p:nvSpPr>
        <p:spPr>
          <a:prstGeom prst="rect">
            <a:avLst/>
          </a:prstGeom>
        </p:spPr>
        <p:txBody>
          <a:bodyPr anchor="t">
            <a:normAutofit/>
          </a:bodyPr>
          <a:lstStyle/>
          <a:p>
            <a:pPr marL="351155" indent="-351155" defTabSz="461518">
              <a:spcBef>
                <a:spcPts val="3300"/>
              </a:spcBef>
              <a:defRPr sz="2528" b="1"/>
            </a:pPr>
            <a:r>
              <a:rPr dirty="0"/>
              <a:t>Vulnerable People</a:t>
            </a:r>
          </a:p>
          <a:p>
            <a:pPr marL="351155" indent="-351155" defTabSz="461518">
              <a:spcBef>
                <a:spcPts val="3300"/>
              </a:spcBef>
              <a:defRPr sz="2528" b="1"/>
            </a:pPr>
            <a:r>
              <a:rPr dirty="0"/>
              <a:t>Noisy Neighbours</a:t>
            </a:r>
          </a:p>
          <a:p>
            <a:pPr marL="351155" indent="-351155" defTabSz="461518">
              <a:spcBef>
                <a:spcPts val="3300"/>
              </a:spcBef>
              <a:defRPr sz="2528" b="1"/>
            </a:pPr>
            <a:r>
              <a:rPr lang="en-GB" dirty="0"/>
              <a:t>Students and </a:t>
            </a:r>
            <a:r>
              <a:rPr dirty="0"/>
              <a:t>Young People </a:t>
            </a:r>
          </a:p>
          <a:p>
            <a:pPr marL="351155" indent="-351155" defTabSz="461518">
              <a:spcBef>
                <a:spcPts val="3300"/>
              </a:spcBef>
              <a:defRPr sz="2528" b="1"/>
            </a:pPr>
            <a:r>
              <a:rPr dirty="0"/>
              <a:t>Anti Social Behaviour</a:t>
            </a:r>
          </a:p>
          <a:p>
            <a:pPr marL="351155" indent="-351155" defTabSz="461518">
              <a:spcBef>
                <a:spcPts val="3300"/>
              </a:spcBef>
              <a:defRPr sz="2528" b="1"/>
            </a:pPr>
            <a:r>
              <a:rPr dirty="0"/>
              <a:t>Someone Under The Influence</a:t>
            </a:r>
            <a:r>
              <a:rPr lang="en-GB" dirty="0"/>
              <a:t> of Alcohol/Drugs</a:t>
            </a:r>
            <a:endParaRPr dirty="0"/>
          </a:p>
          <a:p>
            <a:pPr marL="351155" indent="-351155" defTabSz="461518">
              <a:spcBef>
                <a:spcPts val="3300"/>
              </a:spcBef>
              <a:defRPr sz="2528" b="1"/>
            </a:pPr>
            <a:r>
              <a:rPr dirty="0"/>
              <a:t>Hate Crime</a:t>
            </a:r>
            <a:endParaRPr lang="en-US" dirty="0"/>
          </a:p>
          <a:p>
            <a:pPr marL="351155" indent="-351155" defTabSz="461518">
              <a:spcBef>
                <a:spcPts val="3300"/>
              </a:spcBef>
              <a:defRPr sz="2528" b="1"/>
            </a:pPr>
            <a:r>
              <a:rPr lang="en-US" dirty="0"/>
              <a:t>Road Traffic Scenario</a:t>
            </a:r>
            <a:r>
              <a:rPr dirty="0"/>
              <a:t> </a:t>
            </a:r>
          </a:p>
          <a:p>
            <a:pPr marL="351155" indent="-351155" defTabSz="461518">
              <a:spcBef>
                <a:spcPts val="3300"/>
              </a:spcBef>
              <a:defRPr sz="2528" b="1"/>
            </a:pPr>
            <a:r>
              <a:rPr dirty="0"/>
              <a:t>Victim of Crime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78">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7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7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78">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78">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78">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iterate>
                                    <p:tmAbs val="0"/>
                                  </p:iterate>
                                  <p:childTnLst>
                                    <p:set>
                                      <p:cBhvr>
                                        <p:cTn id="28" fill="hold"/>
                                        <p:tgtEl>
                                          <p:spTgt spid="178">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1" nodeType="clickEffect">
                                  <p:stCondLst>
                                    <p:cond delay="0"/>
                                  </p:stCondLst>
                                  <p:iterate>
                                    <p:tmAbs val="0"/>
                                  </p:iterate>
                                  <p:childTnLst>
                                    <p:set>
                                      <p:cBhvr>
                                        <p:cTn id="32" fill="hold"/>
                                        <p:tgtEl>
                                          <p:spTgt spid="178">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1" nodeType="clickEffect">
                                  <p:stCondLst>
                                    <p:cond delay="0"/>
                                  </p:stCondLst>
                                  <p:iterate>
                                    <p:tmAbs val="0"/>
                                  </p:iterate>
                                  <p:childTnLst>
                                    <p:set>
                                      <p:cBhvr>
                                        <p:cTn id="36" fill="hold"/>
                                        <p:tgtEl>
                                          <p:spTgt spid="17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 grpId="1" build="p" bldLvl="5"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Final Thoughts - 1"/>
          <p:cNvSpPr txBox="1">
            <a:spLocks noGrp="1"/>
          </p:cNvSpPr>
          <p:nvPr>
            <p:ph type="title"/>
          </p:nvPr>
        </p:nvSpPr>
        <p:spPr>
          <a:prstGeom prst="rect">
            <a:avLst/>
          </a:prstGeom>
        </p:spPr>
        <p:txBody>
          <a:bodyPr/>
          <a:lstStyle/>
          <a:p>
            <a:r>
              <a:t>Final Thoughts - 1</a:t>
            </a:r>
          </a:p>
        </p:txBody>
      </p:sp>
      <p:sp>
        <p:nvSpPr>
          <p:cNvPr id="181" name="Don’t Panic!!!!!!!! And Never, Never, Never, Give Up!…"/>
          <p:cNvSpPr txBox="1">
            <a:spLocks noGrp="1"/>
          </p:cNvSpPr>
          <p:nvPr>
            <p:ph type="body" idx="1"/>
          </p:nvPr>
        </p:nvSpPr>
        <p:spPr>
          <a:prstGeom prst="rect">
            <a:avLst/>
          </a:prstGeom>
        </p:spPr>
        <p:txBody>
          <a:bodyPr anchor="t">
            <a:normAutofit/>
          </a:bodyPr>
          <a:lstStyle/>
          <a:p>
            <a:pPr>
              <a:defRPr b="1"/>
            </a:pPr>
            <a:r>
              <a:rPr lang="en-GB" dirty="0"/>
              <a:t>How You Go About Addressing The Exercise Is At Least As Important As Reaching A Conclusion</a:t>
            </a:r>
          </a:p>
          <a:p>
            <a:pPr>
              <a:defRPr b="1"/>
            </a:pPr>
            <a:r>
              <a:rPr dirty="0"/>
              <a:t>Don’t Panic!!!!!!!! And Never, Never, Never, Give Up!</a:t>
            </a:r>
            <a:endParaRPr lang="en-GB" dirty="0"/>
          </a:p>
          <a:p>
            <a:pPr>
              <a:defRPr b="1"/>
            </a:pPr>
            <a:r>
              <a:rPr lang="en-GB" dirty="0"/>
              <a:t>Allocate Your Time Appropriately</a:t>
            </a:r>
          </a:p>
          <a:p>
            <a:pPr>
              <a:defRPr b="1"/>
            </a:pPr>
            <a:r>
              <a:rPr lang="en-GB" dirty="0"/>
              <a:t>If You Don’t Understand - ASK!</a:t>
            </a:r>
            <a:endParaRPr dirty="0"/>
          </a:p>
          <a:p>
            <a:pPr>
              <a:defRPr b="1"/>
            </a:pPr>
            <a:r>
              <a:rPr dirty="0"/>
              <a:t>Read and Listen Carefully</a:t>
            </a:r>
          </a:p>
          <a:p>
            <a:pPr>
              <a:defRPr b="1"/>
            </a:pPr>
            <a:r>
              <a:rPr dirty="0"/>
              <a:t>Write neatly - and legibly</a:t>
            </a:r>
          </a:p>
        </p:txBody>
      </p:sp>
      <p:sp>
        <p:nvSpPr>
          <p:cNvPr id="182"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Assessment Centre"/>
          <p:cNvSpPr txBox="1">
            <a:spLocks noGrp="1"/>
          </p:cNvSpPr>
          <p:nvPr>
            <p:ph type="title"/>
          </p:nvPr>
        </p:nvSpPr>
        <p:spPr>
          <a:prstGeom prst="rect">
            <a:avLst/>
          </a:prstGeom>
        </p:spPr>
        <p:txBody>
          <a:bodyPr/>
          <a:lstStyle/>
          <a:p>
            <a:r>
              <a:rPr dirty="0"/>
              <a:t>Assessment Centre</a:t>
            </a:r>
            <a:r>
              <a:rPr lang="en-GB" dirty="0"/>
              <a:t> </a:t>
            </a:r>
            <a:endParaRPr dirty="0"/>
          </a:p>
        </p:txBody>
      </p:sp>
      <p:sp>
        <p:nvSpPr>
          <p:cNvPr id="124" name="Rossgall Police Service - a ‘Day at the Station’…"/>
          <p:cNvSpPr txBox="1">
            <a:spLocks noGrp="1"/>
          </p:cNvSpPr>
          <p:nvPr>
            <p:ph type="body" idx="1"/>
          </p:nvPr>
        </p:nvSpPr>
        <p:spPr>
          <a:prstGeom prst="rect">
            <a:avLst/>
          </a:prstGeom>
        </p:spPr>
        <p:txBody>
          <a:bodyPr anchor="t">
            <a:normAutofit/>
          </a:bodyPr>
          <a:lstStyle/>
          <a:p>
            <a:pPr marL="377825" indent="-377825" defTabSz="496569">
              <a:spcBef>
                <a:spcPts val="3500"/>
              </a:spcBef>
              <a:defRPr sz="2700" b="1"/>
            </a:pPr>
            <a:r>
              <a:rPr lang="en-GB" dirty="0"/>
              <a:t>Do exactly what it tells you to do in your AC invitation email!</a:t>
            </a:r>
          </a:p>
          <a:p>
            <a:pPr marL="377825" indent="-377825" defTabSz="496569">
              <a:spcBef>
                <a:spcPts val="3500"/>
              </a:spcBef>
              <a:defRPr sz="2700" b="1"/>
            </a:pPr>
            <a:r>
              <a:rPr lang="en-GB" dirty="0"/>
              <a:t>A new ‘Competency and Values Framework’ for 2020</a:t>
            </a:r>
          </a:p>
          <a:p>
            <a:pPr marL="377825" indent="-377825" defTabSz="496569">
              <a:spcBef>
                <a:spcPts val="3500"/>
              </a:spcBef>
              <a:defRPr sz="2700" b="1"/>
            </a:pPr>
            <a:r>
              <a:rPr dirty="0" err="1"/>
              <a:t>Rossgall</a:t>
            </a:r>
            <a:r>
              <a:rPr dirty="0"/>
              <a:t> Police Service - a ‘Day at the Station’</a:t>
            </a:r>
          </a:p>
          <a:p>
            <a:pPr marL="377825" indent="-377825" defTabSz="496569">
              <a:spcBef>
                <a:spcPts val="3500"/>
              </a:spcBef>
              <a:defRPr sz="2700" b="1"/>
            </a:pPr>
            <a:r>
              <a:rPr dirty="0"/>
              <a:t>Newly recruited Police Constable</a:t>
            </a:r>
          </a:p>
          <a:p>
            <a:pPr marL="755650" lvl="1" indent="-377825" defTabSz="496569">
              <a:spcBef>
                <a:spcPts val="3500"/>
              </a:spcBef>
              <a:defRPr sz="2700" b="1"/>
            </a:pPr>
            <a:r>
              <a:rPr dirty="0"/>
              <a:t>2 Action Plans</a:t>
            </a:r>
          </a:p>
          <a:p>
            <a:pPr marL="755650" lvl="1" indent="-377825" defTabSz="496569">
              <a:spcBef>
                <a:spcPts val="3500"/>
              </a:spcBef>
              <a:defRPr sz="2700" b="1"/>
            </a:pPr>
            <a:r>
              <a:rPr dirty="0"/>
              <a:t>3 Role Plays</a:t>
            </a:r>
          </a:p>
          <a:p>
            <a:pPr marL="755650" lvl="1" indent="-377825" defTabSz="496569">
              <a:spcBef>
                <a:spcPts val="3500"/>
              </a:spcBef>
              <a:defRPr sz="2700" b="1"/>
            </a:pPr>
            <a:r>
              <a:rPr dirty="0"/>
              <a:t>1 Report Writing Exercise</a:t>
            </a:r>
          </a:p>
          <a:p>
            <a:pPr marL="755650" lvl="1" indent="-377825" defTabSz="496569">
              <a:spcBef>
                <a:spcPts val="3500"/>
              </a:spcBef>
              <a:defRPr sz="2700" b="1"/>
            </a:pPr>
            <a:r>
              <a:rPr lang="en-GB" dirty="0"/>
              <a:t>(</a:t>
            </a:r>
            <a:r>
              <a:rPr dirty="0"/>
              <a:t>IST Retest</a:t>
            </a:r>
            <a:r>
              <a:rPr lang="en-GB" dirty="0"/>
              <a:t>)</a:t>
            </a:r>
            <a:endParaRPr dirty="0"/>
          </a:p>
        </p:txBody>
      </p:sp>
      <p:sp>
        <p:nvSpPr>
          <p:cNvPr id="125" name="Slide Number"/>
          <p:cNvSpPr txBox="1">
            <a:spLocks noGrp="1"/>
          </p:cNvSpPr>
          <p:nvPr>
            <p:ph type="sldNum" sz="quarter" idx="2"/>
          </p:nvPr>
        </p:nvSpPr>
        <p:spPr>
          <a:xfrm>
            <a:off x="6385372" y="9296400"/>
            <a:ext cx="227281" cy="324306"/>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a:t>
            </a:fld>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Final Thoughts - 2"/>
          <p:cNvSpPr txBox="1">
            <a:spLocks noGrp="1"/>
          </p:cNvSpPr>
          <p:nvPr>
            <p:ph type="title"/>
          </p:nvPr>
        </p:nvSpPr>
        <p:spPr>
          <a:prstGeom prst="rect">
            <a:avLst/>
          </a:prstGeom>
        </p:spPr>
        <p:txBody>
          <a:bodyPr/>
          <a:lstStyle/>
          <a:p>
            <a:r>
              <a:t>Final Thoughts - 2</a:t>
            </a:r>
          </a:p>
        </p:txBody>
      </p:sp>
      <p:sp>
        <p:nvSpPr>
          <p:cNvPr id="185" name="Dress - if in doubt, business suit…"/>
          <p:cNvSpPr txBox="1">
            <a:spLocks noGrp="1"/>
          </p:cNvSpPr>
          <p:nvPr>
            <p:ph type="body" idx="1"/>
          </p:nvPr>
        </p:nvSpPr>
        <p:spPr>
          <a:xfrm>
            <a:off x="952500" y="2597150"/>
            <a:ext cx="11099800" cy="6286500"/>
          </a:xfrm>
          <a:prstGeom prst="rect">
            <a:avLst/>
          </a:prstGeom>
        </p:spPr>
        <p:txBody>
          <a:bodyPr anchor="t">
            <a:normAutofit/>
          </a:bodyPr>
          <a:lstStyle/>
          <a:p>
            <a:pPr marL="377825" indent="-377825" defTabSz="496569">
              <a:spcBef>
                <a:spcPts val="3500"/>
              </a:spcBef>
              <a:defRPr sz="2700" b="1"/>
            </a:pPr>
            <a:r>
              <a:rPr dirty="0"/>
              <a:t>Dress - if in doubt, business suit</a:t>
            </a:r>
          </a:p>
          <a:p>
            <a:pPr marL="377825" indent="-377825" defTabSz="496569">
              <a:spcBef>
                <a:spcPts val="3500"/>
              </a:spcBef>
              <a:defRPr sz="2700" b="1"/>
            </a:pPr>
            <a:r>
              <a:rPr dirty="0"/>
              <a:t>AC Attendance Checklist</a:t>
            </a:r>
          </a:p>
          <a:p>
            <a:pPr marL="377825" indent="-377825" defTabSz="496569">
              <a:spcBef>
                <a:spcPts val="3500"/>
              </a:spcBef>
              <a:defRPr sz="2700" b="1"/>
            </a:pPr>
            <a:r>
              <a:rPr dirty="0"/>
              <a:t>Are you sure you know where you are going? And how long it will take you in a NI </a:t>
            </a:r>
            <a:r>
              <a:rPr lang="en-GB" dirty="0"/>
              <a:t>summer/autumn</a:t>
            </a:r>
            <a:r>
              <a:rPr dirty="0"/>
              <a:t>?</a:t>
            </a:r>
          </a:p>
          <a:p>
            <a:pPr marL="377825" indent="-377825" defTabSz="496569">
              <a:spcBef>
                <a:spcPts val="3500"/>
              </a:spcBef>
              <a:defRPr sz="2700" b="1"/>
            </a:pPr>
            <a:r>
              <a:rPr dirty="0"/>
              <a:t>Glasses?</a:t>
            </a:r>
          </a:p>
          <a:p>
            <a:pPr marL="377825" indent="-377825" defTabSz="496569">
              <a:spcBef>
                <a:spcPts val="3500"/>
              </a:spcBef>
              <a:defRPr sz="2700" b="1"/>
            </a:pPr>
            <a:r>
              <a:rPr dirty="0"/>
              <a:t>Pen and Paper?</a:t>
            </a:r>
          </a:p>
          <a:p>
            <a:pPr marL="377825" indent="-377825" defTabSz="496569">
              <a:spcBef>
                <a:spcPts val="3500"/>
              </a:spcBef>
              <a:defRPr sz="2700" b="1"/>
            </a:pPr>
            <a:r>
              <a:rPr dirty="0" err="1"/>
              <a:t>boards.ie.psni</a:t>
            </a:r>
            <a:r>
              <a:rPr dirty="0"/>
              <a:t> - chatroom</a:t>
            </a:r>
          </a:p>
          <a:p>
            <a:pPr marL="377825" indent="-377825" defTabSz="496569">
              <a:spcBef>
                <a:spcPts val="3500"/>
              </a:spcBef>
              <a:defRPr sz="2700" b="1"/>
            </a:pPr>
            <a:r>
              <a:rPr dirty="0"/>
              <a:t>And ‘Tell No One </a:t>
            </a:r>
            <a:r>
              <a:rPr dirty="0" err="1"/>
              <a:t>Nathin</a:t>
            </a:r>
            <a:r>
              <a:rPr dirty="0"/>
              <a:t>!’</a:t>
            </a:r>
          </a:p>
        </p:txBody>
      </p:sp>
      <p:sp>
        <p:nvSpPr>
          <p:cNvPr id="18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85">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8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8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8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8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85">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iterate>
                                    <p:tmAbs val="0"/>
                                  </p:iterate>
                                  <p:childTnLst>
                                    <p:set>
                                      <p:cBhvr>
                                        <p:cTn id="28" fill="hold"/>
                                        <p:tgtEl>
                                          <p:spTgt spid="185">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1" nodeType="clickEffect">
                                  <p:stCondLst>
                                    <p:cond delay="0"/>
                                  </p:stCondLst>
                                  <p:iterate>
                                    <p:tmAbs val="0"/>
                                  </p:iterate>
                                  <p:childTnLst>
                                    <p:set>
                                      <p:cBhvr>
                                        <p:cTn id="32" fill="hold"/>
                                        <p:tgtEl>
                                          <p:spTgt spid="18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1" build="p" bldLvl="5"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The Exercises"/>
          <p:cNvSpPr txBox="1">
            <a:spLocks noGrp="1"/>
          </p:cNvSpPr>
          <p:nvPr>
            <p:ph type="title"/>
          </p:nvPr>
        </p:nvSpPr>
        <p:spPr>
          <a:prstGeom prst="rect">
            <a:avLst/>
          </a:prstGeom>
        </p:spPr>
        <p:txBody>
          <a:bodyPr/>
          <a:lstStyle/>
          <a:p>
            <a:r>
              <a:t>The Exercises</a:t>
            </a:r>
          </a:p>
        </p:txBody>
      </p:sp>
      <p:sp>
        <p:nvSpPr>
          <p:cNvPr id="189" name="Role Play Example…"/>
          <p:cNvSpPr txBox="1">
            <a:spLocks noGrp="1"/>
          </p:cNvSpPr>
          <p:nvPr>
            <p:ph type="body" idx="1"/>
          </p:nvPr>
        </p:nvSpPr>
        <p:spPr>
          <a:prstGeom prst="rect">
            <a:avLst/>
          </a:prstGeom>
        </p:spPr>
        <p:txBody>
          <a:bodyPr/>
          <a:lstStyle/>
          <a:p>
            <a:pPr>
              <a:defRPr b="1"/>
            </a:pPr>
            <a:r>
              <a:rPr dirty="0"/>
              <a:t>Role Play Example</a:t>
            </a:r>
            <a:r>
              <a:rPr lang="en-GB" dirty="0"/>
              <a:t> – Roger and David</a:t>
            </a:r>
            <a:endParaRPr dirty="0"/>
          </a:p>
          <a:p>
            <a:pPr>
              <a:defRPr b="1"/>
            </a:pPr>
            <a:r>
              <a:rPr dirty="0"/>
              <a:t>3 Individual Role Plays</a:t>
            </a:r>
            <a:r>
              <a:rPr lang="en-GB" dirty="0"/>
              <a:t> – Yourselves being candidate/actor/assessor</a:t>
            </a:r>
            <a:endParaRPr dirty="0"/>
          </a:p>
          <a:p>
            <a:pPr>
              <a:defRPr b="1"/>
            </a:pPr>
            <a:r>
              <a:rPr dirty="0"/>
              <a:t>Assessment Centre Exercise</a:t>
            </a:r>
            <a:r>
              <a:rPr lang="en-GB" dirty="0"/>
              <a:t> – 2 AP’s, 3RP’s and 1 RW</a:t>
            </a: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89">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8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89">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8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 grpId="1" build="p" bldLvl="5"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ROLE PLAY EXERCISES"/>
          <p:cNvSpPr txBox="1">
            <a:spLocks noGrp="1"/>
          </p:cNvSpPr>
          <p:nvPr>
            <p:ph type="title"/>
          </p:nvPr>
        </p:nvSpPr>
        <p:spPr>
          <a:prstGeom prst="rect">
            <a:avLst/>
          </a:prstGeom>
        </p:spPr>
        <p:txBody>
          <a:bodyPr/>
          <a:lstStyle/>
          <a:p>
            <a:r>
              <a:t>ROLE PLAY EXERCISES</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The Candidates Role"/>
          <p:cNvSpPr txBox="1">
            <a:spLocks noGrp="1"/>
          </p:cNvSpPr>
          <p:nvPr>
            <p:ph type="title"/>
          </p:nvPr>
        </p:nvSpPr>
        <p:spPr>
          <a:prstGeom prst="rect">
            <a:avLst/>
          </a:prstGeom>
        </p:spPr>
        <p:txBody>
          <a:bodyPr/>
          <a:lstStyle/>
          <a:p>
            <a:r>
              <a:rPr dirty="0"/>
              <a:t>The Candidate</a:t>
            </a:r>
            <a:r>
              <a:rPr lang="en-GB" dirty="0"/>
              <a:t>'</a:t>
            </a:r>
            <a:r>
              <a:rPr dirty="0"/>
              <a:t>s Role</a:t>
            </a:r>
          </a:p>
        </p:txBody>
      </p:sp>
      <p:sp>
        <p:nvSpPr>
          <p:cNvPr id="200" name="You are here to demonstrate your ability/capacity in all the Personal Behaviours.…"/>
          <p:cNvSpPr txBox="1">
            <a:spLocks noGrp="1"/>
          </p:cNvSpPr>
          <p:nvPr>
            <p:ph type="body" idx="1"/>
          </p:nvPr>
        </p:nvSpPr>
        <p:spPr>
          <a:prstGeom prst="rect">
            <a:avLst/>
          </a:prstGeom>
        </p:spPr>
        <p:txBody>
          <a:bodyPr>
            <a:normAutofit/>
          </a:bodyPr>
          <a:lstStyle/>
          <a:p>
            <a:pPr marL="374312" indent="-374312" defTabSz="457200">
              <a:lnSpc>
                <a:spcPts val="5500"/>
              </a:lnSpc>
              <a:spcBef>
                <a:spcPts val="0"/>
              </a:spcBef>
              <a:buSzPct val="100000"/>
              <a:defRPr sz="3733" b="1">
                <a:latin typeface="+mj-lt"/>
                <a:ea typeface="+mj-ea"/>
                <a:cs typeface="+mj-cs"/>
                <a:sym typeface="Helvetica"/>
              </a:defRPr>
            </a:pPr>
            <a:r>
              <a:rPr dirty="0"/>
              <a:t>You are here to demonstrate your ability/capacity in </a:t>
            </a:r>
            <a:r>
              <a:rPr lang="en-GB" dirty="0"/>
              <a:t>appropriate Competencies</a:t>
            </a:r>
            <a:endParaRPr sz="1200" dirty="0">
              <a:latin typeface="Times"/>
              <a:ea typeface="Times"/>
              <a:cs typeface="Times"/>
              <a:sym typeface="Times"/>
            </a:endParaRPr>
          </a:p>
          <a:p>
            <a:pPr marL="374312" indent="-374312" defTabSz="457200">
              <a:lnSpc>
                <a:spcPts val="5500"/>
              </a:lnSpc>
              <a:spcBef>
                <a:spcPts val="0"/>
              </a:spcBef>
              <a:buSzPct val="100000"/>
              <a:defRPr sz="3733" b="1">
                <a:latin typeface="+mj-lt"/>
                <a:ea typeface="+mj-ea"/>
                <a:cs typeface="+mj-cs"/>
                <a:sym typeface="Helvetica"/>
              </a:defRPr>
            </a:pPr>
            <a:r>
              <a:rPr dirty="0"/>
              <a:t>You have some information before the exercise starts</a:t>
            </a:r>
            <a:r>
              <a:rPr lang="en-GB" dirty="0"/>
              <a:t>,</a:t>
            </a:r>
            <a:r>
              <a:rPr dirty="0"/>
              <a:t> but you need more from the Role Actor</a:t>
            </a:r>
            <a:endParaRPr sz="1200" dirty="0">
              <a:latin typeface="Times"/>
              <a:ea typeface="Times"/>
              <a:cs typeface="Times"/>
              <a:sym typeface="Times"/>
            </a:endParaRPr>
          </a:p>
          <a:p>
            <a:pPr marL="374312" indent="-374312" defTabSz="457200">
              <a:lnSpc>
                <a:spcPts val="5500"/>
              </a:lnSpc>
              <a:spcBef>
                <a:spcPts val="0"/>
              </a:spcBef>
              <a:buSzPct val="100000"/>
              <a:defRPr sz="3733" b="1">
                <a:latin typeface="+mj-lt"/>
                <a:ea typeface="+mj-ea"/>
                <a:cs typeface="+mj-cs"/>
                <a:sym typeface="Helvetica"/>
              </a:defRPr>
            </a:pPr>
            <a:r>
              <a:rPr dirty="0"/>
              <a:t>How will you get it?</a:t>
            </a:r>
            <a:endParaRPr sz="1200" dirty="0">
              <a:latin typeface="Times"/>
              <a:ea typeface="Times"/>
              <a:cs typeface="Times"/>
              <a:sym typeface="Times"/>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00">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0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00">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0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1" build="p" bldLvl="5" animBg="1"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The Role Actor’s Role"/>
          <p:cNvSpPr txBox="1">
            <a:spLocks noGrp="1"/>
          </p:cNvSpPr>
          <p:nvPr>
            <p:ph type="title"/>
          </p:nvPr>
        </p:nvSpPr>
        <p:spPr>
          <a:prstGeom prst="rect">
            <a:avLst/>
          </a:prstGeom>
        </p:spPr>
        <p:txBody>
          <a:bodyPr/>
          <a:lstStyle/>
          <a:p>
            <a:r>
              <a:t>The Role Actor’s Role</a:t>
            </a:r>
          </a:p>
        </p:txBody>
      </p:sp>
      <p:sp>
        <p:nvSpPr>
          <p:cNvPr id="197" name="You have information the Candidate needs but doesn’t have…"/>
          <p:cNvSpPr txBox="1">
            <a:spLocks noGrp="1"/>
          </p:cNvSpPr>
          <p:nvPr>
            <p:ph type="body" idx="1"/>
          </p:nvPr>
        </p:nvSpPr>
        <p:spPr>
          <a:prstGeom prst="rect">
            <a:avLst/>
          </a:prstGeom>
        </p:spPr>
        <p:txBody>
          <a:bodyPr anchor="t">
            <a:normAutofit/>
          </a:bodyPr>
          <a:lstStyle/>
          <a:p>
            <a:pPr marL="253465" indent="-253465" defTabSz="461518">
              <a:spcBef>
                <a:spcPts val="3300"/>
              </a:spcBef>
              <a:buSzPct val="100000"/>
              <a:defRPr sz="2528" b="1"/>
            </a:pPr>
            <a:r>
              <a:rPr dirty="0"/>
              <a:t>You have information the Candidate needs but doesn’t have</a:t>
            </a:r>
          </a:p>
          <a:p>
            <a:pPr marL="253465" indent="-253465" defTabSz="461518">
              <a:spcBef>
                <a:spcPts val="3300"/>
              </a:spcBef>
              <a:buSzPct val="100000"/>
              <a:defRPr sz="2528" b="1"/>
            </a:pPr>
            <a:r>
              <a:rPr dirty="0"/>
              <a:t>Do not simply blur</a:t>
            </a:r>
            <a:r>
              <a:rPr lang="en-GB" dirty="0"/>
              <a:t>t</a:t>
            </a:r>
            <a:r>
              <a:rPr dirty="0"/>
              <a:t> it out</a:t>
            </a:r>
            <a:r>
              <a:rPr lang="en-GB" dirty="0"/>
              <a:t> - </a:t>
            </a:r>
            <a:r>
              <a:rPr dirty="0"/>
              <a:t>wait for the Candidate to ask the right questions</a:t>
            </a:r>
            <a:r>
              <a:rPr lang="en-GB" dirty="0"/>
              <a:t>, in the right way,</a:t>
            </a:r>
            <a:r>
              <a:rPr dirty="0"/>
              <a:t> </a:t>
            </a:r>
            <a:r>
              <a:rPr lang="en-GB" dirty="0"/>
              <a:t>and</a:t>
            </a:r>
            <a:r>
              <a:rPr dirty="0"/>
              <a:t> then </a:t>
            </a:r>
            <a:r>
              <a:rPr lang="en-GB" dirty="0"/>
              <a:t>provide</a:t>
            </a:r>
            <a:r>
              <a:rPr dirty="0"/>
              <a:t> it</a:t>
            </a:r>
          </a:p>
          <a:p>
            <a:pPr marL="253465" indent="-253465" defTabSz="461518">
              <a:spcBef>
                <a:spcPts val="3300"/>
              </a:spcBef>
              <a:buSzPct val="100000"/>
              <a:defRPr sz="2528" b="1"/>
            </a:pPr>
            <a:r>
              <a:rPr dirty="0"/>
              <a:t>Act naturally -</a:t>
            </a:r>
            <a:r>
              <a:rPr lang="en-GB" dirty="0"/>
              <a:t> </a:t>
            </a:r>
            <a:r>
              <a:rPr dirty="0"/>
              <a:t>you are NOT trying to outwit or undermine the Candidate</a:t>
            </a:r>
          </a:p>
          <a:p>
            <a:pPr marL="253465" indent="-253465" defTabSz="461518">
              <a:spcBef>
                <a:spcPts val="3300"/>
              </a:spcBef>
              <a:buSzPct val="100000"/>
              <a:defRPr sz="2528" b="1"/>
            </a:pPr>
            <a:r>
              <a:rPr dirty="0"/>
              <a:t>If the Candidate is struggling then</a:t>
            </a:r>
            <a:r>
              <a:rPr lang="en-GB" dirty="0"/>
              <a:t>,</a:t>
            </a:r>
            <a:r>
              <a:rPr dirty="0"/>
              <a:t> at the right time (not straight away)</a:t>
            </a:r>
            <a:r>
              <a:rPr lang="en-GB" dirty="0"/>
              <a:t>,</a:t>
            </a:r>
            <a:r>
              <a:rPr dirty="0"/>
              <a:t> you can give them a hint and hope they ask the right questions</a:t>
            </a:r>
          </a:p>
          <a:p>
            <a:pPr marL="253465" indent="-253465" defTabSz="461518">
              <a:spcBef>
                <a:spcPts val="3300"/>
              </a:spcBef>
              <a:buSzPct val="100000"/>
              <a:defRPr sz="2528" b="1"/>
            </a:pPr>
            <a:r>
              <a:rPr dirty="0"/>
              <a:t>If the Candidate is </a:t>
            </a:r>
            <a:r>
              <a:rPr lang="en-GB" dirty="0"/>
              <a:t>becoming</a:t>
            </a:r>
            <a:r>
              <a:rPr dirty="0"/>
              <a:t> angry or difficult with you</a:t>
            </a:r>
            <a:r>
              <a:rPr lang="en-GB" dirty="0"/>
              <a:t>,</a:t>
            </a:r>
            <a:r>
              <a:rPr dirty="0"/>
              <a:t> just react </a:t>
            </a:r>
            <a:r>
              <a:rPr lang="en-GB" dirty="0"/>
              <a:t>calmly</a:t>
            </a:r>
          </a:p>
          <a:p>
            <a:pPr marL="253465" indent="-253465" defTabSz="461518">
              <a:spcBef>
                <a:spcPts val="3300"/>
              </a:spcBef>
              <a:buSzPct val="100000"/>
              <a:defRPr sz="2528" b="1"/>
            </a:pPr>
            <a:r>
              <a:rPr lang="en-GB" dirty="0"/>
              <a:t>If the candidate is being positive, you are there to assist</a:t>
            </a:r>
            <a:endParaRPr dirty="0"/>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The Assessors Role"/>
          <p:cNvSpPr txBox="1">
            <a:spLocks noGrp="1"/>
          </p:cNvSpPr>
          <p:nvPr>
            <p:ph type="title"/>
          </p:nvPr>
        </p:nvSpPr>
        <p:spPr>
          <a:prstGeom prst="rect">
            <a:avLst/>
          </a:prstGeom>
        </p:spPr>
        <p:txBody>
          <a:bodyPr/>
          <a:lstStyle/>
          <a:p>
            <a:r>
              <a:rPr dirty="0"/>
              <a:t>The Assessor</a:t>
            </a:r>
            <a:r>
              <a:rPr lang="en-GB" dirty="0"/>
              <a:t>'</a:t>
            </a:r>
            <a:r>
              <a:rPr dirty="0"/>
              <a:t>s Role</a:t>
            </a:r>
          </a:p>
        </p:txBody>
      </p:sp>
      <p:sp>
        <p:nvSpPr>
          <p:cNvPr id="194" name="Writing down all the evidence they hear or see for   each Personal Behaviour – Positive Indicators…"/>
          <p:cNvSpPr txBox="1">
            <a:spLocks noGrp="1"/>
          </p:cNvSpPr>
          <p:nvPr>
            <p:ph type="body" idx="1"/>
          </p:nvPr>
        </p:nvSpPr>
        <p:spPr>
          <a:prstGeom prst="rect">
            <a:avLst/>
          </a:prstGeom>
        </p:spPr>
        <p:txBody>
          <a:bodyPr anchor="t">
            <a:normAutofit/>
          </a:bodyPr>
          <a:lstStyle/>
          <a:p>
            <a:pPr marL="355596" indent="-355596" defTabSz="434340">
              <a:lnSpc>
                <a:spcPts val="5200"/>
              </a:lnSpc>
              <a:spcBef>
                <a:spcPts val="0"/>
              </a:spcBef>
              <a:buSzPct val="100000"/>
              <a:defRPr sz="3546" b="1">
                <a:latin typeface="+mj-lt"/>
                <a:ea typeface="+mj-ea"/>
                <a:cs typeface="+mj-cs"/>
                <a:sym typeface="Helvetica"/>
              </a:defRPr>
            </a:pPr>
            <a:r>
              <a:rPr dirty="0"/>
              <a:t>Writing down all the evidence they hear or see for   each </a:t>
            </a:r>
            <a:r>
              <a:rPr lang="en-GB" dirty="0"/>
              <a:t>Competency</a:t>
            </a:r>
            <a:endParaRPr sz="1140" dirty="0">
              <a:latin typeface="Times"/>
              <a:ea typeface="Times"/>
              <a:cs typeface="Times"/>
              <a:sym typeface="Times"/>
            </a:endParaRPr>
          </a:p>
          <a:p>
            <a:pPr marL="355596" indent="-355596" defTabSz="434340">
              <a:lnSpc>
                <a:spcPts val="5200"/>
              </a:lnSpc>
              <a:spcBef>
                <a:spcPts val="0"/>
              </a:spcBef>
              <a:buSzPct val="100000"/>
              <a:defRPr sz="3546" b="1">
                <a:latin typeface="+mj-lt"/>
                <a:ea typeface="+mj-ea"/>
                <a:cs typeface="+mj-cs"/>
                <a:sym typeface="Helvetica"/>
              </a:defRPr>
            </a:pPr>
            <a:r>
              <a:rPr dirty="0"/>
              <a:t>Writing down any Negative </a:t>
            </a:r>
            <a:r>
              <a:rPr lang="en-GB" dirty="0"/>
              <a:t>issues</a:t>
            </a:r>
            <a:r>
              <a:rPr dirty="0"/>
              <a:t> that detract from the candidate’s performance</a:t>
            </a:r>
            <a:endParaRPr sz="1140" dirty="0">
              <a:latin typeface="Times"/>
              <a:ea typeface="Times"/>
              <a:cs typeface="Times"/>
              <a:sym typeface="Times"/>
            </a:endParaRPr>
          </a:p>
          <a:p>
            <a:pPr marL="355596" indent="-355596" defTabSz="434340">
              <a:lnSpc>
                <a:spcPts val="5200"/>
              </a:lnSpc>
              <a:spcBef>
                <a:spcPts val="0"/>
              </a:spcBef>
              <a:buSzPct val="100000"/>
              <a:defRPr sz="3546" b="1">
                <a:latin typeface="+mj-lt"/>
                <a:ea typeface="+mj-ea"/>
                <a:cs typeface="+mj-cs"/>
                <a:sym typeface="Helvetica"/>
              </a:defRPr>
            </a:pPr>
            <a:r>
              <a:rPr dirty="0"/>
              <a:t>Concentrate on the Candidate and not the Role Actor</a:t>
            </a:r>
            <a:endParaRPr sz="1140" dirty="0">
              <a:latin typeface="Times"/>
              <a:ea typeface="Times"/>
              <a:cs typeface="Times"/>
              <a:sym typeface="Times"/>
            </a:endParaRPr>
          </a:p>
          <a:p>
            <a:pPr marL="355596" indent="-355596" defTabSz="434340">
              <a:lnSpc>
                <a:spcPts val="5200"/>
              </a:lnSpc>
              <a:spcBef>
                <a:spcPts val="0"/>
              </a:spcBef>
              <a:buSzPct val="100000"/>
              <a:defRPr sz="3546" b="1">
                <a:latin typeface="+mj-lt"/>
                <a:ea typeface="+mj-ea"/>
                <a:cs typeface="+mj-cs"/>
                <a:sym typeface="Helvetica"/>
              </a:defRPr>
            </a:pPr>
            <a:r>
              <a:rPr dirty="0"/>
              <a:t>You do NOT speak and keep body language neutral – </a:t>
            </a:r>
            <a:r>
              <a:rPr lang="en-GB" dirty="0"/>
              <a:t>stay</a:t>
            </a:r>
            <a:r>
              <a:rPr dirty="0"/>
              <a:t> in the background</a:t>
            </a:r>
            <a:endParaRPr sz="1140" dirty="0">
              <a:latin typeface="Times"/>
              <a:ea typeface="Times"/>
              <a:cs typeface="Times"/>
              <a:sym typeface="Times"/>
            </a:endParaRPr>
          </a:p>
          <a:p>
            <a:pPr marL="355596" indent="-355596" defTabSz="434340">
              <a:lnSpc>
                <a:spcPts val="5200"/>
              </a:lnSpc>
              <a:spcBef>
                <a:spcPts val="0"/>
              </a:spcBef>
              <a:buSzPct val="100000"/>
              <a:defRPr sz="3546" b="1">
                <a:latin typeface="+mj-lt"/>
                <a:ea typeface="+mj-ea"/>
                <a:cs typeface="+mj-cs"/>
                <a:sym typeface="Helvetica"/>
              </a:defRPr>
            </a:pPr>
            <a:r>
              <a:rPr dirty="0"/>
              <a:t>In our examples</a:t>
            </a:r>
            <a:r>
              <a:rPr lang="en-GB" dirty="0"/>
              <a:t>,</a:t>
            </a:r>
            <a:r>
              <a:rPr dirty="0"/>
              <a:t> provide feedback within your group </a:t>
            </a:r>
            <a:endParaRPr sz="1140" dirty="0">
              <a:latin typeface="Times"/>
              <a:ea typeface="Times"/>
              <a:cs typeface="Times"/>
              <a:sym typeface="Times"/>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94">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9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9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9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9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9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1" build="p" bldLvl="5"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RP1 - CAR PARKING"/>
          <p:cNvSpPr txBox="1">
            <a:spLocks noGrp="1"/>
          </p:cNvSpPr>
          <p:nvPr>
            <p:ph type="title"/>
          </p:nvPr>
        </p:nvSpPr>
        <p:spPr>
          <a:xfrm>
            <a:off x="1121965" y="254000"/>
            <a:ext cx="10930335" cy="803226"/>
          </a:xfrm>
          <a:prstGeom prst="rect">
            <a:avLst/>
          </a:prstGeom>
        </p:spPr>
        <p:txBody>
          <a:bodyPr>
            <a:normAutofit/>
          </a:bodyPr>
          <a:lstStyle>
            <a:lvl1pPr defTabSz="338835">
              <a:defRPr sz="4640"/>
            </a:lvl1pPr>
          </a:lstStyle>
          <a:p>
            <a:r>
              <a:t>RP1 - CAR PARKING</a:t>
            </a:r>
          </a:p>
        </p:txBody>
      </p:sp>
      <p:sp>
        <p:nvSpPr>
          <p:cNvPr id="203" name="William Porter approaches you whilst you are on police patrol. He tells you he parked his car on the Promenade and points out the parking bay and the car to you. “I only parked there for a few seconds when I ran in and out of the Sandwich Bar to get a carry-out.” But when he returned to his car he discovered he had lost his keys and was locked out. A traffic warden then approached him and wrote him a ticket for being parked in a disabled bay without the necessary permit/badge. The warden also told him he would have to move his car within an hour otherwise he would be clamped. The provision of the designated parking bay for the disabled is a relatively recent development and, although the appropriate signage is in place, there have been problems with enforcement in the last month with a number of motorists parking illegally."/>
          <p:cNvSpPr txBox="1">
            <a:spLocks noGrp="1"/>
          </p:cNvSpPr>
          <p:nvPr>
            <p:ph type="body" idx="1"/>
          </p:nvPr>
        </p:nvSpPr>
        <p:spPr>
          <a:xfrm>
            <a:off x="1121964" y="2169527"/>
            <a:ext cx="10930335" cy="7399983"/>
          </a:xfrm>
          <a:prstGeom prst="rect">
            <a:avLst/>
          </a:prstGeom>
        </p:spPr>
        <p:txBody>
          <a:bodyPr anchor="t">
            <a:normAutofit/>
          </a:bodyPr>
          <a:lstStyle>
            <a:lvl1pPr marL="0" indent="0" defTabSz="554990">
              <a:spcBef>
                <a:spcPts val="3900"/>
              </a:spcBef>
              <a:buSzTx/>
              <a:buNone/>
              <a:defRPr sz="3040" b="1"/>
            </a:lvl1pPr>
          </a:lstStyle>
          <a:p>
            <a:r>
              <a:rPr lang="en-GB" dirty="0"/>
              <a:t>A clearly agitated Lesley</a:t>
            </a:r>
            <a:r>
              <a:rPr dirty="0"/>
              <a:t> Porter approaches you </a:t>
            </a:r>
            <a:r>
              <a:rPr lang="en-GB" dirty="0"/>
              <a:t>in a Sandwich Bar situated on the Promenade </a:t>
            </a:r>
            <a:r>
              <a:rPr dirty="0"/>
              <a:t>whilst you are on police patrol. </a:t>
            </a:r>
            <a:r>
              <a:rPr lang="en-GB" dirty="0"/>
              <a:t>You have gathered that there is some sort of issue about car parking.</a:t>
            </a:r>
            <a:endParaRPr dirty="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RP2 - SKATEBOARDING"/>
          <p:cNvSpPr txBox="1">
            <a:spLocks noGrp="1"/>
          </p:cNvSpPr>
          <p:nvPr>
            <p:ph type="title"/>
          </p:nvPr>
        </p:nvSpPr>
        <p:spPr>
          <a:xfrm>
            <a:off x="1059208" y="843661"/>
            <a:ext cx="10993091" cy="776536"/>
          </a:xfrm>
          <a:prstGeom prst="rect">
            <a:avLst/>
          </a:prstGeom>
        </p:spPr>
        <p:txBody>
          <a:bodyPr>
            <a:normAutofit/>
          </a:bodyPr>
          <a:lstStyle>
            <a:lvl1pPr defTabSz="321310">
              <a:defRPr sz="4400"/>
            </a:lvl1pPr>
          </a:lstStyle>
          <a:p>
            <a:r>
              <a:rPr dirty="0"/>
              <a:t>RP2 </a:t>
            </a:r>
            <a:r>
              <a:rPr lang="en-GB" dirty="0"/>
              <a:t>– Drugs (1) - Candidate</a:t>
            </a:r>
            <a:endParaRPr dirty="0"/>
          </a:p>
        </p:txBody>
      </p:sp>
      <p:sp>
        <p:nvSpPr>
          <p:cNvPr id="206" name="Local skateboarders are beginning to use a local DOE car park in Portcoast for their hobby, to the annoyance of motorists and local residents. At the beginning, it was just a few local boarders from a neighbouring housing estate with few facilities for young people, but it now attracts boarders from a much wider area, particularly on a Sunday. The local Council have recently debated the need to build a purpose built ‘Skate Park’, but difficulties arose in relation to funding and insurance.…"/>
          <p:cNvSpPr txBox="1">
            <a:spLocks noGrp="1"/>
          </p:cNvSpPr>
          <p:nvPr>
            <p:ph type="body" idx="1"/>
          </p:nvPr>
        </p:nvSpPr>
        <p:spPr>
          <a:xfrm>
            <a:off x="1059208" y="2175484"/>
            <a:ext cx="10993091" cy="7291239"/>
          </a:xfrm>
          <a:prstGeom prst="rect">
            <a:avLst/>
          </a:prstGeom>
        </p:spPr>
        <p:txBody>
          <a:bodyPr anchor="t">
            <a:normAutofit/>
          </a:bodyPr>
          <a:lstStyle/>
          <a:p>
            <a:pPr marL="0" indent="0">
              <a:buNone/>
            </a:pPr>
            <a:r>
              <a:rPr lang="en-GB" b="1" dirty="0"/>
              <a:t>Sam Kerr, who is the Chair of </a:t>
            </a:r>
            <a:r>
              <a:rPr lang="en-GB" b="1" dirty="0" err="1"/>
              <a:t>Portcoast</a:t>
            </a:r>
            <a:r>
              <a:rPr lang="en-GB" b="1" dirty="0"/>
              <a:t> Neighbourhood Watch scheme, has asked to speak with a police officer.</a:t>
            </a:r>
          </a:p>
          <a:p>
            <a:pPr marL="0" indent="0">
              <a:buNone/>
            </a:pPr>
            <a:r>
              <a:rPr lang="en-GB" b="1" dirty="0"/>
              <a:t>Sam is concerned that their 14 year - old son, Fred, may be hanging about with ‘the wrong people’ and may be taking drugs. There has been an increase in the use of illegal drugs in </a:t>
            </a:r>
            <a:r>
              <a:rPr lang="en-GB" b="1" dirty="0" err="1"/>
              <a:t>Portcoast</a:t>
            </a:r>
            <a:r>
              <a:rPr lang="en-GB" b="1" dirty="0"/>
              <a:t>, something reported widely in the media. </a:t>
            </a:r>
          </a:p>
          <a:p>
            <a:pPr marL="0" indent="0">
              <a:buNone/>
            </a:pPr>
            <a:r>
              <a:rPr lang="en-GB" b="1" dirty="0"/>
              <a:t>You are about to meet Sam Kerr in the police station.</a:t>
            </a:r>
          </a:p>
          <a:p>
            <a:pPr marL="0" indent="0" defTabSz="519937">
              <a:spcBef>
                <a:spcPts val="3700"/>
              </a:spcBef>
              <a:buSzTx/>
              <a:buNone/>
              <a:defRPr sz="2848" b="1"/>
            </a:pPr>
            <a:endParaRPr dirty="0"/>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RP2 - Advice to Role Actor"/>
          <p:cNvSpPr txBox="1">
            <a:spLocks noGrp="1"/>
          </p:cNvSpPr>
          <p:nvPr>
            <p:ph type="title"/>
          </p:nvPr>
        </p:nvSpPr>
        <p:spPr>
          <a:xfrm>
            <a:off x="5418034" y="1087108"/>
            <a:ext cx="6741454" cy="1838973"/>
          </a:xfrm>
          <a:prstGeom prst="rect">
            <a:avLst/>
          </a:prstGeom>
        </p:spPr>
        <p:txBody>
          <a:bodyPr>
            <a:normAutofit/>
          </a:bodyPr>
          <a:lstStyle>
            <a:lvl1pPr defTabSz="508254">
              <a:defRPr sz="6960"/>
            </a:lvl1pPr>
          </a:lstStyle>
          <a:p>
            <a:r>
              <a:rPr lang="en-GB" sz="4800" dirty="0"/>
              <a:t>RP2 – Drugs (1) - Actor</a:t>
            </a:r>
            <a:endParaRPr sz="4800" dirty="0"/>
          </a:p>
        </p:txBody>
      </p:sp>
      <p:sp>
        <p:nvSpPr>
          <p:cNvPr id="209" name="You are Councillor Stewart.…"/>
          <p:cNvSpPr txBox="1">
            <a:spLocks noGrp="1"/>
          </p:cNvSpPr>
          <p:nvPr>
            <p:ph type="body" idx="1"/>
          </p:nvPr>
        </p:nvSpPr>
        <p:spPr>
          <a:prstGeom prst="rect">
            <a:avLst/>
          </a:prstGeom>
        </p:spPr>
        <p:txBody>
          <a:bodyPr anchor="t">
            <a:normAutofit/>
          </a:bodyPr>
          <a:lstStyle/>
          <a:p>
            <a:pPr marL="303193" indent="-303193" defTabSz="370331">
              <a:lnSpc>
                <a:spcPts val="4500"/>
              </a:lnSpc>
              <a:spcBef>
                <a:spcPts val="0"/>
              </a:spcBef>
              <a:buSzPct val="100000"/>
              <a:defRPr sz="3023" b="1">
                <a:latin typeface="+mj-lt"/>
                <a:ea typeface="+mj-ea"/>
                <a:cs typeface="+mj-cs"/>
                <a:sym typeface="Helvetica"/>
              </a:defRPr>
            </a:pPr>
            <a:r>
              <a:rPr lang="en-GB" sz="3023" b="1" dirty="0">
                <a:sym typeface="Helvetica"/>
              </a:rPr>
              <a:t>Overall your character will be helpful, but questioning. You are naturally anxious for the implications this has for your son.</a:t>
            </a:r>
          </a:p>
          <a:p>
            <a:pPr marL="303193" indent="-303193" defTabSz="370331">
              <a:lnSpc>
                <a:spcPts val="4500"/>
              </a:lnSpc>
              <a:spcBef>
                <a:spcPts val="0"/>
              </a:spcBef>
              <a:buSzPct val="100000"/>
              <a:defRPr sz="3023" b="1">
                <a:latin typeface="+mj-lt"/>
                <a:ea typeface="+mj-ea"/>
                <a:cs typeface="+mj-cs"/>
                <a:sym typeface="Helvetica"/>
              </a:defRPr>
            </a:pPr>
            <a:r>
              <a:rPr lang="en-GB" sz="3023" b="1" dirty="0">
                <a:sym typeface="Helvetica"/>
              </a:rPr>
              <a:t>You want reassurance from police about how they will deal with this matter (will they interview, caution, prosecute Fred etc? Will police want him to be a tout/informer?). </a:t>
            </a:r>
          </a:p>
          <a:p>
            <a:pPr marL="303193" indent="-303193" defTabSz="370331">
              <a:lnSpc>
                <a:spcPts val="4500"/>
              </a:lnSpc>
              <a:spcBef>
                <a:spcPts val="0"/>
              </a:spcBef>
              <a:buSzPct val="100000"/>
              <a:defRPr sz="3023" b="1">
                <a:latin typeface="+mj-lt"/>
                <a:ea typeface="+mj-ea"/>
                <a:cs typeface="+mj-cs"/>
                <a:sym typeface="Helvetica"/>
              </a:defRPr>
            </a:pPr>
            <a:r>
              <a:rPr lang="en-GB" sz="3023" b="1" dirty="0">
                <a:sym typeface="Helvetica"/>
              </a:rPr>
              <a:t>At the same time, you want the dealers caught and dealt with and obviously young Fred may have information that would assist police.</a:t>
            </a:r>
          </a:p>
          <a:p>
            <a:pPr marL="303193" indent="-303193" defTabSz="370331">
              <a:lnSpc>
                <a:spcPts val="4500"/>
              </a:lnSpc>
              <a:spcBef>
                <a:spcPts val="0"/>
              </a:spcBef>
              <a:buSzPct val="100000"/>
              <a:defRPr sz="3023" b="1">
                <a:latin typeface="+mj-lt"/>
                <a:ea typeface="+mj-ea"/>
                <a:cs typeface="+mj-cs"/>
                <a:sym typeface="Helvetica"/>
              </a:defRPr>
            </a:pPr>
            <a:endParaRPr sz="972" dirty="0">
              <a:latin typeface="Times"/>
              <a:ea typeface="Times"/>
              <a:cs typeface="Times"/>
              <a:sym typeface="Times"/>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F89D9-A0F9-FD4E-9726-AEC2F24BFFF2}"/>
              </a:ext>
            </a:extLst>
          </p:cNvPr>
          <p:cNvSpPr>
            <a:spLocks noGrp="1"/>
          </p:cNvSpPr>
          <p:nvPr>
            <p:ph type="title"/>
          </p:nvPr>
        </p:nvSpPr>
        <p:spPr/>
        <p:txBody>
          <a:bodyPr>
            <a:normAutofit/>
          </a:bodyPr>
          <a:lstStyle/>
          <a:p>
            <a:r>
              <a:rPr lang="en-GB" dirty="0"/>
              <a:t>RP2 – Drugs (1) - Assessor</a:t>
            </a:r>
            <a:endParaRPr lang="en-US" dirty="0"/>
          </a:p>
        </p:txBody>
      </p:sp>
      <p:sp>
        <p:nvSpPr>
          <p:cNvPr id="3" name="Text Placeholder 2">
            <a:extLst>
              <a:ext uri="{FF2B5EF4-FFF2-40B4-BE49-F238E27FC236}">
                <a16:creationId xmlns:a16="http://schemas.microsoft.com/office/drawing/2014/main" id="{0DA07944-F02C-7645-8D16-7468CA612DFF}"/>
              </a:ext>
            </a:extLst>
          </p:cNvPr>
          <p:cNvSpPr>
            <a:spLocks noGrp="1"/>
          </p:cNvSpPr>
          <p:nvPr>
            <p:ph type="body" idx="1"/>
          </p:nvPr>
        </p:nvSpPr>
        <p:spPr/>
        <p:txBody>
          <a:bodyPr>
            <a:normAutofit/>
          </a:bodyPr>
          <a:lstStyle/>
          <a:p>
            <a:pPr marL="0" indent="0">
              <a:buNone/>
            </a:pPr>
            <a:r>
              <a:rPr lang="en-GB" b="1" dirty="0">
                <a:latin typeface="Helvetica" pitchFamily="2" charset="0"/>
                <a:ea typeface="Calibri" panose="020F0502020204030204" pitchFamily="34" charset="0"/>
                <a:cs typeface="Times New Roman" panose="02020603050405020304" pitchFamily="18" charset="0"/>
              </a:rPr>
              <a:t>Does the candidate take Control of the situation?</a:t>
            </a:r>
          </a:p>
          <a:p>
            <a:pPr marL="0" indent="0">
              <a:buNone/>
            </a:pPr>
            <a:r>
              <a:rPr lang="en-GB" b="1" dirty="0">
                <a:latin typeface="Helvetica" pitchFamily="2" charset="0"/>
                <a:ea typeface="Calibri" panose="020F0502020204030204" pitchFamily="34" charset="0"/>
                <a:cs typeface="Times New Roman" panose="02020603050405020304" pitchFamily="18" charset="0"/>
              </a:rPr>
              <a:t>Does the candidate take Ownership of the issue? </a:t>
            </a:r>
          </a:p>
          <a:p>
            <a:pPr marL="0" indent="0">
              <a:buNone/>
            </a:pPr>
            <a:r>
              <a:rPr lang="en-GB" b="1" dirty="0">
                <a:latin typeface="Helvetica" pitchFamily="2" charset="0"/>
                <a:ea typeface="Calibri" panose="020F0502020204030204" pitchFamily="34" charset="0"/>
                <a:cs typeface="Times New Roman" panose="02020603050405020304" pitchFamily="18" charset="0"/>
              </a:rPr>
              <a:t>Does the candidate take some time to gather all available information? </a:t>
            </a:r>
          </a:p>
          <a:p>
            <a:pPr marL="0" indent="0">
              <a:buNone/>
            </a:pPr>
            <a:r>
              <a:rPr lang="en-GB" b="1" dirty="0">
                <a:latin typeface="Helvetica" pitchFamily="2" charset="0"/>
                <a:ea typeface="Calibri" panose="020F0502020204030204" pitchFamily="34" charset="0"/>
                <a:cs typeface="Times New Roman" panose="02020603050405020304" pitchFamily="18" charset="0"/>
              </a:rPr>
              <a:t>Does the candidate empathise with the Role Actor’s concerns? </a:t>
            </a:r>
          </a:p>
          <a:p>
            <a:pPr marL="0" indent="0">
              <a:buNone/>
            </a:pPr>
            <a:r>
              <a:rPr lang="en-GB" b="1" dirty="0">
                <a:latin typeface="Helvetica" pitchFamily="2" charset="0"/>
                <a:ea typeface="Calibri" panose="020F0502020204030204" pitchFamily="34" charset="0"/>
                <a:cs typeface="Times New Roman" panose="02020603050405020304" pitchFamily="18" charset="0"/>
              </a:rPr>
              <a:t>Is the candidate honest about what they intend to do? </a:t>
            </a:r>
          </a:p>
          <a:p>
            <a:pPr marL="0" indent="0">
              <a:buNone/>
            </a:pPr>
            <a:r>
              <a:rPr lang="en-GB" b="1" dirty="0">
                <a:latin typeface="Helvetica" pitchFamily="2" charset="0"/>
                <a:ea typeface="Calibri" panose="020F0502020204030204" pitchFamily="34" charset="0"/>
                <a:cs typeface="Times New Roman" panose="02020603050405020304" pitchFamily="18" charset="0"/>
              </a:rPr>
              <a:t>Is the candidate flexible to alternative approaches of problem solving?</a:t>
            </a:r>
          </a:p>
          <a:p>
            <a:pPr marL="0" indent="0">
              <a:buNone/>
            </a:pPr>
            <a:r>
              <a:rPr lang="en-GB" b="1" dirty="0">
                <a:latin typeface="Helvetica" pitchFamily="2" charset="0"/>
                <a:ea typeface="Calibri" panose="020F0502020204030204" pitchFamily="34" charset="0"/>
                <a:cs typeface="Times New Roman" panose="02020603050405020304" pitchFamily="18" charset="0"/>
              </a:rPr>
              <a:t>Does the candidate develop a course of action, and agree it with Sam e.g. agree to keep in contact? </a:t>
            </a:r>
            <a:endParaRPr lang="en-US" b="1" dirty="0"/>
          </a:p>
        </p:txBody>
      </p:sp>
    </p:spTree>
    <p:extLst>
      <p:ext uri="{BB962C8B-B14F-4D97-AF65-F5344CB8AC3E}">
        <p14:creationId xmlns:p14="http://schemas.microsoft.com/office/powerpoint/2010/main" val="327200173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Personal Behaviours - 1"/>
          <p:cNvSpPr txBox="1">
            <a:spLocks noGrp="1"/>
          </p:cNvSpPr>
          <p:nvPr>
            <p:ph type="title"/>
          </p:nvPr>
        </p:nvSpPr>
        <p:spPr>
          <a:xfrm>
            <a:off x="3088640" y="958921"/>
            <a:ext cx="9070848" cy="1838973"/>
          </a:xfrm>
          <a:prstGeom prst="rect">
            <a:avLst/>
          </a:prstGeom>
        </p:spPr>
        <p:txBody>
          <a:bodyPr>
            <a:noAutofit/>
          </a:bodyPr>
          <a:lstStyle>
            <a:lvl1pPr defTabSz="572516">
              <a:defRPr sz="7840"/>
            </a:lvl1pPr>
          </a:lstStyle>
          <a:p>
            <a:r>
              <a:rPr lang="en-GB" sz="4800" dirty="0"/>
              <a:t>Competency and Values Framework (CVF)</a:t>
            </a:r>
            <a:endParaRPr sz="4800" dirty="0"/>
          </a:p>
        </p:txBody>
      </p:sp>
      <p:sp>
        <p:nvSpPr>
          <p:cNvPr id="128" name="‘Personal Behaviours’ are used by the police service in recruitment, selection and promotion processes…"/>
          <p:cNvSpPr txBox="1">
            <a:spLocks noGrp="1"/>
          </p:cNvSpPr>
          <p:nvPr>
            <p:ph type="body" idx="1"/>
          </p:nvPr>
        </p:nvSpPr>
        <p:spPr>
          <a:prstGeom prst="rect">
            <a:avLst/>
          </a:prstGeom>
        </p:spPr>
        <p:txBody>
          <a:bodyPr anchor="t">
            <a:normAutofit/>
          </a:bodyPr>
          <a:lstStyle/>
          <a:p>
            <a:pPr>
              <a:defRPr b="1"/>
            </a:pPr>
            <a:r>
              <a:rPr lang="en-GB" dirty="0"/>
              <a:t>The CVF is a series of statements that underline the sort of behaviour expected from police officers</a:t>
            </a:r>
            <a:endParaRPr dirty="0"/>
          </a:p>
          <a:p>
            <a:pPr>
              <a:defRPr b="1"/>
            </a:pPr>
            <a:r>
              <a:rPr dirty="0"/>
              <a:t>As they are such a critical part of the recruitment process, you should think/speak/write/breathe/eat </a:t>
            </a:r>
            <a:r>
              <a:rPr lang="en-GB" dirty="0"/>
              <a:t>the CVF</a:t>
            </a:r>
            <a:endParaRPr dirty="0"/>
          </a:p>
          <a:p>
            <a:pPr>
              <a:defRPr b="1"/>
            </a:pPr>
            <a:r>
              <a:rPr dirty="0"/>
              <a:t>Apart from today’s exercise, you must re-write them in your own words, then </a:t>
            </a:r>
            <a:r>
              <a:rPr dirty="0" err="1"/>
              <a:t>summarise</a:t>
            </a:r>
            <a:r>
              <a:rPr dirty="0"/>
              <a:t> and remember them</a:t>
            </a:r>
          </a:p>
          <a:p>
            <a:pPr>
              <a:defRPr b="1"/>
            </a:pPr>
            <a:r>
              <a:rPr dirty="0"/>
              <a:t>Basically, </a:t>
            </a:r>
            <a:r>
              <a:rPr lang="en-GB" dirty="0"/>
              <a:t>the CVF provides</a:t>
            </a:r>
            <a:r>
              <a:rPr dirty="0"/>
              <a:t> </a:t>
            </a:r>
            <a:r>
              <a:rPr lang="en-GB" dirty="0"/>
              <a:t>the</a:t>
            </a:r>
            <a:r>
              <a:rPr dirty="0"/>
              <a:t> answers to the AC exercises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28">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2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2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28">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2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1" build="p" bldLvl="5" animBg="1" advAuto="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RP3 - TRAVELLERS"/>
          <p:cNvSpPr txBox="1">
            <a:spLocks noGrp="1"/>
          </p:cNvSpPr>
          <p:nvPr>
            <p:ph type="title"/>
          </p:nvPr>
        </p:nvSpPr>
        <p:spPr>
          <a:xfrm>
            <a:off x="1138932" y="912027"/>
            <a:ext cx="10913368" cy="699195"/>
          </a:xfrm>
          <a:prstGeom prst="rect">
            <a:avLst/>
          </a:prstGeom>
        </p:spPr>
        <p:txBody>
          <a:bodyPr>
            <a:normAutofit/>
          </a:bodyPr>
          <a:lstStyle>
            <a:lvl1pPr defTabSz="286258">
              <a:defRPr sz="3920"/>
            </a:lvl1pPr>
          </a:lstStyle>
          <a:p>
            <a:r>
              <a:rPr dirty="0"/>
              <a:t>RP3 </a:t>
            </a:r>
            <a:r>
              <a:rPr lang="en-GB" dirty="0"/>
              <a:t>–</a:t>
            </a:r>
            <a:r>
              <a:rPr dirty="0"/>
              <a:t> </a:t>
            </a:r>
            <a:r>
              <a:rPr lang="en-GB" dirty="0"/>
              <a:t>Drugs (2) - Candidate</a:t>
            </a:r>
            <a:endParaRPr dirty="0"/>
          </a:p>
        </p:txBody>
      </p:sp>
      <p:sp>
        <p:nvSpPr>
          <p:cNvPr id="212" name="A group of Irish Travellers have arrived in a Portcoast DOE car park overnight and have begun to ‘set up camp’. They have previously received much publicity in the Coletown area and have been moving from site to site over the last month. Their spokesperson says that they are fed up with being harassed and victimised, that they have issues with the local council for not providing a suitable camp site – but that they will move on if the Council makes a ‘voluntary’ £5,000 donation to their ‘welfare’ fund. A number of complaints have been received from members of the public who have to walk through the ‘camp’ to get in and out of the Car Park and to the adjacent ‘Blue Flag’ beach.…"/>
          <p:cNvSpPr txBox="1">
            <a:spLocks noGrp="1"/>
          </p:cNvSpPr>
          <p:nvPr>
            <p:ph type="body" idx="1"/>
          </p:nvPr>
        </p:nvSpPr>
        <p:spPr>
          <a:xfrm>
            <a:off x="1138932" y="2239073"/>
            <a:ext cx="10913368" cy="7424440"/>
          </a:xfrm>
          <a:prstGeom prst="rect">
            <a:avLst/>
          </a:prstGeom>
        </p:spPr>
        <p:txBody>
          <a:bodyPr anchor="t"/>
          <a:lstStyle/>
          <a:p>
            <a:r>
              <a:rPr lang="en-GB" b="1" dirty="0">
                <a:latin typeface="Helvetica" pitchFamily="2" charset="0"/>
                <a:ea typeface="Calibri" panose="020F0502020204030204" pitchFamily="34" charset="0"/>
                <a:cs typeface="Times New Roman" panose="02020603050405020304" pitchFamily="18" charset="0"/>
              </a:rPr>
              <a:t>You have subsequently interviewed Fred Kerr and are satisfied that, although he has not taken drugs, he is ‘running about’ with a group of young people, some of whom may be on the periphery of crime.</a:t>
            </a:r>
          </a:p>
          <a:p>
            <a:r>
              <a:rPr lang="en-GB" b="1" dirty="0">
                <a:latin typeface="Helvetica" pitchFamily="2" charset="0"/>
                <a:ea typeface="Calibri" panose="020F0502020204030204" pitchFamily="34" charset="0"/>
                <a:cs typeface="Times New Roman" panose="02020603050405020304" pitchFamily="18" charset="0"/>
              </a:rPr>
              <a:t>Fred has named a friend, Tom, as buying and taking drugs. </a:t>
            </a:r>
          </a:p>
          <a:p>
            <a:r>
              <a:rPr lang="en-GB" b="1" dirty="0">
                <a:latin typeface="Helvetica" pitchFamily="2" charset="0"/>
                <a:ea typeface="Calibri" panose="020F0502020204030204" pitchFamily="34" charset="0"/>
                <a:cs typeface="Times New Roman" panose="02020603050405020304" pitchFamily="18" charset="0"/>
              </a:rPr>
              <a:t>You are about to interview Tom’s parent, Bobby Patterson, in the police station.</a:t>
            </a:r>
          </a:p>
          <a:p>
            <a:endParaRPr lang="en-GB" dirty="0">
              <a:latin typeface="Helvetica" pitchFamily="2" charset="0"/>
              <a:ea typeface="Calibri" panose="020F0502020204030204" pitchFamily="34" charset="0"/>
              <a:cs typeface="Times New Roman" panose="02020603050405020304" pitchFamily="18" charset="0"/>
            </a:endParaRPr>
          </a:p>
          <a:p>
            <a:pPr marL="0" indent="0" defTabSz="402336">
              <a:spcBef>
                <a:spcPts val="0"/>
              </a:spcBef>
              <a:buSzTx/>
              <a:buNone/>
              <a:tabLst>
                <a:tab pos="304800" algn="l"/>
                <a:tab pos="622300" algn="l"/>
                <a:tab pos="927100" algn="l"/>
                <a:tab pos="1244600" algn="l"/>
                <a:tab pos="1562100" algn="l"/>
                <a:tab pos="1866900" algn="l"/>
                <a:tab pos="2184400" algn="l"/>
                <a:tab pos="2501900" algn="l"/>
                <a:tab pos="2806700" algn="l"/>
                <a:tab pos="3124200" algn="l"/>
                <a:tab pos="3441700" algn="l"/>
                <a:tab pos="3746500" algn="l"/>
              </a:tabLst>
              <a:defRPr sz="2992" b="1">
                <a:latin typeface="+mj-lt"/>
                <a:ea typeface="+mj-ea"/>
                <a:cs typeface="+mj-cs"/>
                <a:sym typeface="Helvetica"/>
              </a:defRPr>
            </a:pPr>
            <a:endParaRPr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RP3 - Advice to Role Actor"/>
          <p:cNvSpPr txBox="1">
            <a:spLocks noGrp="1"/>
          </p:cNvSpPr>
          <p:nvPr>
            <p:ph type="title"/>
          </p:nvPr>
        </p:nvSpPr>
        <p:spPr>
          <a:xfrm>
            <a:off x="3379197" y="1095654"/>
            <a:ext cx="9070848" cy="1604817"/>
          </a:xfrm>
          <a:prstGeom prst="rect">
            <a:avLst/>
          </a:prstGeom>
        </p:spPr>
        <p:txBody>
          <a:bodyPr>
            <a:normAutofit/>
          </a:bodyPr>
          <a:lstStyle>
            <a:lvl1pPr defTabSz="508254">
              <a:defRPr sz="6960"/>
            </a:lvl1pPr>
          </a:lstStyle>
          <a:p>
            <a:r>
              <a:rPr dirty="0"/>
              <a:t>RP3 </a:t>
            </a:r>
            <a:r>
              <a:rPr lang="en-GB" dirty="0"/>
              <a:t>–</a:t>
            </a:r>
            <a:r>
              <a:rPr dirty="0"/>
              <a:t> </a:t>
            </a:r>
            <a:r>
              <a:rPr lang="en-GB" dirty="0"/>
              <a:t>Drugs (2) - </a:t>
            </a:r>
            <a:r>
              <a:rPr dirty="0"/>
              <a:t>Actor</a:t>
            </a:r>
          </a:p>
        </p:txBody>
      </p:sp>
      <p:sp>
        <p:nvSpPr>
          <p:cNvPr id="215" name="You are Councillor Stewart.…"/>
          <p:cNvSpPr txBox="1">
            <a:spLocks noGrp="1"/>
          </p:cNvSpPr>
          <p:nvPr>
            <p:ph type="body" idx="1"/>
          </p:nvPr>
        </p:nvSpPr>
        <p:spPr>
          <a:prstGeom prst="rect">
            <a:avLst/>
          </a:prstGeom>
        </p:spPr>
        <p:txBody>
          <a:bodyPr anchor="t">
            <a:normAutofit/>
          </a:bodyPr>
          <a:lstStyle/>
          <a:p>
            <a:pPr marL="281541" indent="-281541" defTabSz="370331">
              <a:lnSpc>
                <a:spcPts val="4200"/>
              </a:lnSpc>
              <a:spcBef>
                <a:spcPts val="0"/>
              </a:spcBef>
              <a:buSzPct val="100000"/>
              <a:defRPr sz="2808" b="1">
                <a:latin typeface="+mj-lt"/>
                <a:ea typeface="+mj-ea"/>
                <a:cs typeface="+mj-cs"/>
                <a:sym typeface="Helvetica"/>
              </a:defRPr>
            </a:pPr>
            <a:r>
              <a:rPr lang="en-GB" sz="2808" dirty="0">
                <a:latin typeface="Helvetica" pitchFamily="2" charset="0"/>
                <a:ea typeface="Calibri" panose="020F0502020204030204" pitchFamily="34" charset="0"/>
                <a:cs typeface="Times New Roman" panose="02020603050405020304" pitchFamily="18" charset="0"/>
              </a:rPr>
              <a:t>Your character will be annoyed and a little confrontational at being questioned about their son, don’t believe the allegations and are uncooperative</a:t>
            </a:r>
            <a:r>
              <a:rPr lang="en-GB" sz="2808" i="1" dirty="0">
                <a:latin typeface="Helvetica" pitchFamily="2" charset="0"/>
                <a:ea typeface="Calibri" panose="020F0502020204030204" pitchFamily="34" charset="0"/>
                <a:cs typeface="Times New Roman" panose="02020603050405020304" pitchFamily="18" charset="0"/>
              </a:rPr>
              <a:t> </a:t>
            </a:r>
            <a:r>
              <a:rPr lang="en-GB" sz="2808" dirty="0">
                <a:latin typeface="Helvetica" pitchFamily="2" charset="0"/>
                <a:ea typeface="Calibri" panose="020F0502020204030204" pitchFamily="34" charset="0"/>
                <a:cs typeface="Times New Roman" panose="02020603050405020304" pitchFamily="18" charset="0"/>
              </a:rPr>
              <a:t>e.g. ‘my son wouldn’t do that!’</a:t>
            </a:r>
          </a:p>
          <a:p>
            <a:pPr marL="281541" indent="-281541" defTabSz="370331">
              <a:lnSpc>
                <a:spcPts val="4200"/>
              </a:lnSpc>
              <a:spcBef>
                <a:spcPts val="0"/>
              </a:spcBef>
              <a:buSzPct val="100000"/>
              <a:defRPr sz="2808" b="1">
                <a:latin typeface="+mj-lt"/>
                <a:ea typeface="+mj-ea"/>
                <a:cs typeface="+mj-cs"/>
                <a:sym typeface="Helvetica"/>
              </a:defRPr>
            </a:pPr>
            <a:r>
              <a:rPr lang="en-GB" sz="2808" dirty="0">
                <a:latin typeface="Helvetica" pitchFamily="2" charset="0"/>
                <a:ea typeface="Calibri" panose="020F0502020204030204" pitchFamily="34" charset="0"/>
                <a:cs typeface="Times New Roman" panose="02020603050405020304" pitchFamily="18" charset="0"/>
              </a:rPr>
              <a:t>But, if the police officer is empathetic, you will eventually accept that the police have a job to do. </a:t>
            </a:r>
          </a:p>
          <a:p>
            <a:pPr marL="281541" indent="-281541" defTabSz="370331">
              <a:lnSpc>
                <a:spcPts val="4200"/>
              </a:lnSpc>
              <a:spcBef>
                <a:spcPts val="0"/>
              </a:spcBef>
              <a:buSzPct val="100000"/>
              <a:defRPr sz="2808" b="1">
                <a:latin typeface="+mj-lt"/>
                <a:ea typeface="+mj-ea"/>
                <a:cs typeface="+mj-cs"/>
                <a:sym typeface="Helvetica"/>
              </a:defRPr>
            </a:pPr>
            <a:r>
              <a:rPr lang="en-GB" sz="2808" dirty="0">
                <a:latin typeface="Helvetica" pitchFamily="2" charset="0"/>
                <a:ea typeface="Calibri" panose="020F0502020204030204" pitchFamily="34" charset="0"/>
                <a:cs typeface="Times New Roman" panose="02020603050405020304" pitchFamily="18" charset="0"/>
              </a:rPr>
              <a:t>You are from a decent, law abiding family and, at the bottom of it, worried about Tom’s welfare. </a:t>
            </a:r>
          </a:p>
          <a:p>
            <a:pPr marL="281541" indent="-281541" defTabSz="370331">
              <a:lnSpc>
                <a:spcPts val="4200"/>
              </a:lnSpc>
              <a:spcBef>
                <a:spcPts val="0"/>
              </a:spcBef>
              <a:buSzPct val="100000"/>
              <a:defRPr sz="2808" b="1">
                <a:latin typeface="+mj-lt"/>
                <a:ea typeface="+mj-ea"/>
                <a:cs typeface="+mj-cs"/>
                <a:sym typeface="Helvetica"/>
              </a:defRPr>
            </a:pPr>
            <a:r>
              <a:rPr lang="en-GB" sz="2808" dirty="0">
                <a:latin typeface="Helvetica" pitchFamily="2" charset="0"/>
                <a:ea typeface="Calibri" panose="020F0502020204030204" pitchFamily="34" charset="0"/>
                <a:cs typeface="Times New Roman" panose="02020603050405020304" pitchFamily="18" charset="0"/>
              </a:rPr>
              <a:t>You will mention something about a ‘Jackie’ possibly being a leader of ‘a gang’, and that you have heard they may be mixed up in drugs. </a:t>
            </a:r>
          </a:p>
          <a:p>
            <a:pPr marL="281541" indent="-281541" defTabSz="370331">
              <a:lnSpc>
                <a:spcPts val="4200"/>
              </a:lnSpc>
              <a:spcBef>
                <a:spcPts val="0"/>
              </a:spcBef>
              <a:buSzPct val="100000"/>
              <a:defRPr sz="2808" b="1">
                <a:latin typeface="+mj-lt"/>
                <a:ea typeface="+mj-ea"/>
                <a:cs typeface="+mj-cs"/>
                <a:sym typeface="Helvetica"/>
              </a:defRPr>
            </a:pPr>
            <a:endParaRPr sz="972" dirty="0">
              <a:latin typeface="Times"/>
              <a:ea typeface="Times"/>
              <a:cs typeface="Times"/>
              <a:sym typeface="Times"/>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F708-D312-CB40-8C52-97447D5F4768}"/>
              </a:ext>
            </a:extLst>
          </p:cNvPr>
          <p:cNvSpPr>
            <a:spLocks noGrp="1"/>
          </p:cNvSpPr>
          <p:nvPr>
            <p:ph type="title"/>
          </p:nvPr>
        </p:nvSpPr>
        <p:spPr/>
        <p:txBody>
          <a:bodyPr>
            <a:normAutofit/>
          </a:bodyPr>
          <a:lstStyle/>
          <a:p>
            <a:r>
              <a:rPr lang="en-GB" dirty="0"/>
              <a:t>RP3 – Drugs (2) - Assessor</a:t>
            </a:r>
            <a:endParaRPr lang="en-US" dirty="0"/>
          </a:p>
        </p:txBody>
      </p:sp>
      <p:sp>
        <p:nvSpPr>
          <p:cNvPr id="3" name="Text Placeholder 2">
            <a:extLst>
              <a:ext uri="{FF2B5EF4-FFF2-40B4-BE49-F238E27FC236}">
                <a16:creationId xmlns:a16="http://schemas.microsoft.com/office/drawing/2014/main" id="{76EDA4F7-55B4-BF47-BFDA-BC27F17DB8E3}"/>
              </a:ext>
            </a:extLst>
          </p:cNvPr>
          <p:cNvSpPr>
            <a:spLocks noGrp="1"/>
          </p:cNvSpPr>
          <p:nvPr>
            <p:ph type="body" idx="1"/>
          </p:nvPr>
        </p:nvSpPr>
        <p:spPr/>
        <p:txBody>
          <a:bodyPr>
            <a:normAutofit/>
          </a:bodyPr>
          <a:lstStyle/>
          <a:p>
            <a:r>
              <a:rPr lang="en-GB" b="1" dirty="0">
                <a:latin typeface="Helvetica" pitchFamily="2" charset="0"/>
                <a:ea typeface="Calibri" panose="020F0502020204030204" pitchFamily="34" charset="0"/>
                <a:cs typeface="Times New Roman" panose="02020603050405020304" pitchFamily="18" charset="0"/>
              </a:rPr>
              <a:t>Does the candidate take Control of the situation?</a:t>
            </a:r>
          </a:p>
          <a:p>
            <a:r>
              <a:rPr lang="en-GB" b="1" dirty="0">
                <a:latin typeface="Helvetica" pitchFamily="2" charset="0"/>
                <a:ea typeface="Calibri" panose="020F0502020204030204" pitchFamily="34" charset="0"/>
                <a:cs typeface="Times New Roman" panose="02020603050405020304" pitchFamily="18" charset="0"/>
              </a:rPr>
              <a:t>Does the candidate take Ownership of the issue? </a:t>
            </a:r>
          </a:p>
          <a:p>
            <a:r>
              <a:rPr lang="en-GB" b="1" dirty="0">
                <a:latin typeface="Helvetica" pitchFamily="2" charset="0"/>
                <a:ea typeface="Calibri" panose="020F0502020204030204" pitchFamily="34" charset="0"/>
                <a:cs typeface="Times New Roman" panose="02020603050405020304" pitchFamily="18" charset="0"/>
              </a:rPr>
              <a:t>How does the candidate react under pressure?</a:t>
            </a:r>
          </a:p>
          <a:p>
            <a:r>
              <a:rPr lang="en-GB" b="1" dirty="0">
                <a:latin typeface="Helvetica" pitchFamily="2" charset="0"/>
                <a:ea typeface="Calibri" panose="020F0502020204030204" pitchFamily="34" charset="0"/>
                <a:cs typeface="Times New Roman" panose="02020603050405020304" pitchFamily="18" charset="0"/>
              </a:rPr>
              <a:t>Does the candidate show concern for Tom and address the shock of the parent? </a:t>
            </a:r>
          </a:p>
          <a:p>
            <a:r>
              <a:rPr lang="en-GB" b="1" dirty="0">
                <a:latin typeface="Helvetica" pitchFamily="2" charset="0"/>
                <a:ea typeface="Calibri" panose="020F0502020204030204" pitchFamily="34" charset="0"/>
                <a:cs typeface="Times New Roman" panose="02020603050405020304" pitchFamily="18" charset="0"/>
              </a:rPr>
              <a:t>Do they appeal to parental concern for welfare issues or take a blunt approach that the young person is breaking the law? </a:t>
            </a:r>
          </a:p>
          <a:p>
            <a:r>
              <a:rPr lang="en-GB" b="1" dirty="0">
                <a:latin typeface="Helvetica" pitchFamily="2" charset="0"/>
                <a:ea typeface="Calibri" panose="020F0502020204030204" pitchFamily="34" charset="0"/>
                <a:cs typeface="Times New Roman" panose="02020603050405020304" pitchFamily="18" charset="0"/>
              </a:rPr>
              <a:t>Do they want the young person to be an informant/tout? Do they explore how this matter might be dealt with? </a:t>
            </a:r>
            <a:endParaRPr lang="en-US" b="1" dirty="0"/>
          </a:p>
        </p:txBody>
      </p:sp>
    </p:spTree>
    <p:extLst>
      <p:ext uri="{BB962C8B-B14F-4D97-AF65-F5344CB8AC3E}">
        <p14:creationId xmlns:p14="http://schemas.microsoft.com/office/powerpoint/2010/main" val="144565717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RP4 - HATE CRIMES"/>
          <p:cNvSpPr txBox="1">
            <a:spLocks noGrp="1"/>
          </p:cNvSpPr>
          <p:nvPr>
            <p:ph type="title"/>
          </p:nvPr>
        </p:nvSpPr>
        <p:spPr>
          <a:xfrm>
            <a:off x="1130300" y="1095404"/>
            <a:ext cx="11099800" cy="776933"/>
          </a:xfrm>
          <a:prstGeom prst="rect">
            <a:avLst/>
          </a:prstGeom>
        </p:spPr>
        <p:txBody>
          <a:bodyPr>
            <a:normAutofit/>
          </a:bodyPr>
          <a:lstStyle>
            <a:lvl1pPr defTabSz="321310">
              <a:defRPr sz="4400"/>
            </a:lvl1pPr>
          </a:lstStyle>
          <a:p>
            <a:r>
              <a:rPr dirty="0"/>
              <a:t>RP4 </a:t>
            </a:r>
            <a:r>
              <a:rPr lang="en-GB" dirty="0"/>
              <a:t>–</a:t>
            </a:r>
            <a:r>
              <a:rPr dirty="0"/>
              <a:t> </a:t>
            </a:r>
            <a:r>
              <a:rPr lang="en-GB" dirty="0"/>
              <a:t>Drugs (3) – Candidate</a:t>
            </a:r>
            <a:endParaRPr dirty="0"/>
          </a:p>
        </p:txBody>
      </p:sp>
      <p:sp>
        <p:nvSpPr>
          <p:cNvPr id="218" name="Mr Jan Wacozyi is a Polish national originally from Warsaw but now living in Portcoast for the last 5 years. He rents a shop on Railway Road in the town and sells grocery products for the local Polish market.…"/>
          <p:cNvSpPr txBox="1">
            <a:spLocks noGrp="1"/>
          </p:cNvSpPr>
          <p:nvPr>
            <p:ph type="body" idx="1"/>
          </p:nvPr>
        </p:nvSpPr>
        <p:spPr>
          <a:xfrm>
            <a:off x="1130300" y="2809149"/>
            <a:ext cx="10973247" cy="7256017"/>
          </a:xfrm>
          <a:prstGeom prst="rect">
            <a:avLst/>
          </a:prstGeom>
        </p:spPr>
        <p:txBody>
          <a:bodyPr anchor="t"/>
          <a:lstStyle/>
          <a:p>
            <a:pPr marL="0" marR="669290" indent="0" defTabSz="457200">
              <a:spcBef>
                <a:spcPts val="0"/>
              </a:spcBef>
              <a:buSzTx/>
              <a:buNone/>
              <a:defRPr sz="2900" b="1">
                <a:latin typeface="+mj-lt"/>
                <a:ea typeface="+mj-ea"/>
                <a:cs typeface="+mj-cs"/>
                <a:sym typeface="Helvetica"/>
              </a:defRPr>
            </a:pPr>
            <a:r>
              <a:rPr lang="en-GB" sz="2900" dirty="0">
                <a:latin typeface="Helvetica" pitchFamily="2" charset="0"/>
                <a:ea typeface="Calibri" panose="020F0502020204030204" pitchFamily="34" charset="0"/>
                <a:cs typeface="Times New Roman" panose="02020603050405020304" pitchFamily="18" charset="0"/>
              </a:rPr>
              <a:t>Jackie Davison is 18 and from your enquiries is what could loosely be described as the ring leader amongst Fred, Tom and their circle of friends – boys and girls ranging in age from 14 to 18. You decide to interview Jackie in the police station.</a:t>
            </a:r>
          </a:p>
          <a:p>
            <a:pPr marL="0" marR="669290" indent="0" defTabSz="457200">
              <a:spcBef>
                <a:spcPts val="0"/>
              </a:spcBef>
              <a:buSzTx/>
              <a:buNone/>
              <a:defRPr sz="2900" b="1">
                <a:latin typeface="+mj-lt"/>
                <a:ea typeface="+mj-ea"/>
                <a:cs typeface="+mj-cs"/>
                <a:sym typeface="Helvetica"/>
              </a:defRPr>
            </a:pPr>
            <a:endParaRPr dirty="0"/>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RP4 - Advice to Role Actor"/>
          <p:cNvSpPr txBox="1">
            <a:spLocks noGrp="1"/>
          </p:cNvSpPr>
          <p:nvPr>
            <p:ph type="title"/>
          </p:nvPr>
        </p:nvSpPr>
        <p:spPr>
          <a:xfrm>
            <a:off x="6502400" y="830734"/>
            <a:ext cx="5673230" cy="1838973"/>
          </a:xfrm>
          <a:prstGeom prst="rect">
            <a:avLst/>
          </a:prstGeom>
        </p:spPr>
        <p:txBody>
          <a:bodyPr>
            <a:normAutofit/>
          </a:bodyPr>
          <a:lstStyle>
            <a:lvl1pPr defTabSz="508254">
              <a:defRPr sz="6960"/>
            </a:lvl1pPr>
          </a:lstStyle>
          <a:p>
            <a:r>
              <a:rPr lang="en-GB" sz="4800" dirty="0"/>
              <a:t>RP4 – Drugs (3) – Actor</a:t>
            </a:r>
            <a:endParaRPr sz="4800" dirty="0"/>
          </a:p>
        </p:txBody>
      </p:sp>
      <p:sp>
        <p:nvSpPr>
          <p:cNvPr id="221" name="You are Councillor Stewart.…"/>
          <p:cNvSpPr txBox="1">
            <a:spLocks noGrp="1"/>
          </p:cNvSpPr>
          <p:nvPr>
            <p:ph type="body" idx="1"/>
          </p:nvPr>
        </p:nvSpPr>
        <p:spPr>
          <a:xfrm>
            <a:off x="952500" y="2578100"/>
            <a:ext cx="11099800" cy="6286500"/>
          </a:xfrm>
          <a:prstGeom prst="rect">
            <a:avLst/>
          </a:prstGeom>
        </p:spPr>
        <p:txBody>
          <a:bodyPr anchor="t">
            <a:normAutofit/>
          </a:bodyPr>
          <a:lstStyle/>
          <a:p>
            <a:pPr marL="298920" indent="-298920" defTabSz="393192">
              <a:lnSpc>
                <a:spcPts val="4500"/>
              </a:lnSpc>
              <a:spcBef>
                <a:spcPts val="0"/>
              </a:spcBef>
              <a:buSzPct val="100000"/>
              <a:defRPr sz="2981" b="1">
                <a:latin typeface="+mj-lt"/>
                <a:ea typeface="+mj-ea"/>
                <a:cs typeface="+mj-cs"/>
                <a:sym typeface="Helvetica"/>
              </a:defRPr>
            </a:pPr>
            <a:r>
              <a:rPr lang="en-GB" sz="2981" dirty="0">
                <a:latin typeface="Helvetica" pitchFamily="2" charset="0"/>
                <a:ea typeface="Calibri" panose="020F0502020204030204" pitchFamily="34" charset="0"/>
                <a:cs typeface="Times New Roman" panose="02020603050405020304" pitchFamily="18" charset="0"/>
              </a:rPr>
              <a:t>Jackie Davison is pleasant but cheeky and wary of admitting any drug use. </a:t>
            </a:r>
          </a:p>
          <a:p>
            <a:pPr marL="298920" indent="-298920" defTabSz="393192">
              <a:lnSpc>
                <a:spcPts val="4500"/>
              </a:lnSpc>
              <a:spcBef>
                <a:spcPts val="0"/>
              </a:spcBef>
              <a:buSzPct val="100000"/>
              <a:defRPr sz="2981" b="1">
                <a:latin typeface="+mj-lt"/>
                <a:ea typeface="+mj-ea"/>
                <a:cs typeface="+mj-cs"/>
                <a:sym typeface="Helvetica"/>
              </a:defRPr>
            </a:pPr>
            <a:r>
              <a:rPr lang="en-GB" sz="2981" dirty="0">
                <a:latin typeface="Helvetica" pitchFamily="2" charset="0"/>
                <a:ea typeface="Calibri" panose="020F0502020204030204" pitchFamily="34" charset="0"/>
                <a:cs typeface="Times New Roman" panose="02020603050405020304" pitchFamily="18" charset="0"/>
              </a:rPr>
              <a:t>You accept that there is a group who spend a lot of time together in the usual teenage activities, hanging about the street etc – and you eventually admit that you could be considered as the ‘leader’. </a:t>
            </a:r>
          </a:p>
          <a:p>
            <a:pPr marL="298920" indent="-298920" defTabSz="393192">
              <a:lnSpc>
                <a:spcPts val="4500"/>
              </a:lnSpc>
              <a:spcBef>
                <a:spcPts val="0"/>
              </a:spcBef>
              <a:buSzPct val="100000"/>
              <a:defRPr sz="2981" b="1">
                <a:latin typeface="+mj-lt"/>
                <a:ea typeface="+mj-ea"/>
                <a:cs typeface="+mj-cs"/>
                <a:sym typeface="Helvetica"/>
              </a:defRPr>
            </a:pPr>
            <a:r>
              <a:rPr lang="en-GB" sz="2981" dirty="0">
                <a:latin typeface="Helvetica" pitchFamily="2" charset="0"/>
                <a:ea typeface="Calibri" panose="020F0502020204030204" pitchFamily="34" charset="0"/>
                <a:cs typeface="Times New Roman" panose="02020603050405020304" pitchFamily="18" charset="0"/>
              </a:rPr>
              <a:t>You blame the lack of facilities for young people for this ‘hanging about’. You are amenable to advice from the candidate as to how they might avoid drug scenarios.</a:t>
            </a:r>
            <a:r>
              <a:rPr lang="en-GB" sz="1050" dirty="0"/>
              <a:t> </a:t>
            </a:r>
            <a:endParaRPr sz="1032" dirty="0">
              <a:latin typeface="Times"/>
              <a:ea typeface="Times"/>
              <a:cs typeface="Times"/>
              <a:sym typeface="Times"/>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F17E4-8449-3942-BDBB-DD0B19795FA2}"/>
              </a:ext>
            </a:extLst>
          </p:cNvPr>
          <p:cNvSpPr>
            <a:spLocks noGrp="1"/>
          </p:cNvSpPr>
          <p:nvPr>
            <p:ph type="title"/>
          </p:nvPr>
        </p:nvSpPr>
        <p:spPr/>
        <p:txBody>
          <a:bodyPr>
            <a:normAutofit/>
          </a:bodyPr>
          <a:lstStyle/>
          <a:p>
            <a:r>
              <a:rPr lang="en-GB" dirty="0"/>
              <a:t>RP4 – Drugs (3) – Assessor</a:t>
            </a:r>
            <a:endParaRPr lang="en-US" dirty="0"/>
          </a:p>
        </p:txBody>
      </p:sp>
      <p:sp>
        <p:nvSpPr>
          <p:cNvPr id="3" name="Text Placeholder 2">
            <a:extLst>
              <a:ext uri="{FF2B5EF4-FFF2-40B4-BE49-F238E27FC236}">
                <a16:creationId xmlns:a16="http://schemas.microsoft.com/office/drawing/2014/main" id="{2D082EAE-4611-A140-910E-0BDC27120B55}"/>
              </a:ext>
            </a:extLst>
          </p:cNvPr>
          <p:cNvSpPr>
            <a:spLocks noGrp="1"/>
          </p:cNvSpPr>
          <p:nvPr>
            <p:ph type="body" idx="1"/>
          </p:nvPr>
        </p:nvSpPr>
        <p:spPr>
          <a:xfrm>
            <a:off x="952500" y="2818152"/>
            <a:ext cx="11099800" cy="6059148"/>
          </a:xfrm>
        </p:spPr>
        <p:txBody>
          <a:bodyPr>
            <a:normAutofit/>
          </a:bodyPr>
          <a:lstStyle/>
          <a:p>
            <a:endParaRPr lang="en-GB" dirty="0">
              <a:latin typeface="Helvetica" pitchFamily="2" charset="0"/>
              <a:ea typeface="Calibri" panose="020F0502020204030204" pitchFamily="34" charset="0"/>
              <a:cs typeface="Times New Roman" panose="02020603050405020304" pitchFamily="18" charset="0"/>
            </a:endParaRPr>
          </a:p>
          <a:p>
            <a:r>
              <a:rPr lang="en-GB" b="1" dirty="0">
                <a:latin typeface="Helvetica" pitchFamily="2" charset="0"/>
                <a:ea typeface="Calibri" panose="020F0502020204030204" pitchFamily="34" charset="0"/>
                <a:cs typeface="Times New Roman" panose="02020603050405020304" pitchFamily="18" charset="0"/>
              </a:rPr>
              <a:t>Does the candidate take Control and Ownership of the situation? Concentrating on getting Jackie Davison to admit drug use might obtain an admission but is missing the proactive and prevention strategy that the candidate should be focussing on. </a:t>
            </a:r>
          </a:p>
          <a:p>
            <a:r>
              <a:rPr lang="en-GB" b="1" dirty="0">
                <a:latin typeface="Helvetica" pitchFamily="2" charset="0"/>
                <a:ea typeface="Calibri" panose="020F0502020204030204" pitchFamily="34" charset="0"/>
                <a:cs typeface="Times New Roman" panose="02020603050405020304" pitchFamily="18" charset="0"/>
              </a:rPr>
              <a:t>Does the candidate emphasise the important part that young people have to play in society and what will best serve their interests? How does the candidate relate to Jackie and work in developing partnerships?</a:t>
            </a:r>
          </a:p>
          <a:p>
            <a:r>
              <a:rPr lang="en-GB" b="1" dirty="0">
                <a:latin typeface="Helvetica" pitchFamily="2" charset="0"/>
                <a:ea typeface="Calibri" panose="020F0502020204030204" pitchFamily="34" charset="0"/>
                <a:cs typeface="Times New Roman" panose="02020603050405020304" pitchFamily="18" charset="0"/>
              </a:rPr>
              <a:t>Is a plan of action developed?</a:t>
            </a:r>
            <a:r>
              <a:rPr lang="en-GB" b="1" dirty="0"/>
              <a:t> Is a clear outcome identified?</a:t>
            </a:r>
          </a:p>
          <a:p>
            <a:endParaRPr lang="en-US" dirty="0"/>
          </a:p>
        </p:txBody>
      </p:sp>
    </p:spTree>
    <p:extLst>
      <p:ext uri="{BB962C8B-B14F-4D97-AF65-F5344CB8AC3E}">
        <p14:creationId xmlns:p14="http://schemas.microsoft.com/office/powerpoint/2010/main" val="68618571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THE BIG SCENARIO"/>
          <p:cNvSpPr txBox="1">
            <a:spLocks noGrp="1"/>
          </p:cNvSpPr>
          <p:nvPr>
            <p:ph type="title"/>
          </p:nvPr>
        </p:nvSpPr>
        <p:spPr>
          <a:prstGeom prst="rect">
            <a:avLst/>
          </a:prstGeom>
        </p:spPr>
        <p:txBody>
          <a:bodyPr/>
          <a:lstStyle/>
          <a:p>
            <a:r>
              <a:t>THE BIG SCENARIO</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Action Plan 1"/>
          <p:cNvSpPr txBox="1">
            <a:spLocks noGrp="1"/>
          </p:cNvSpPr>
          <p:nvPr>
            <p:ph type="title"/>
          </p:nvPr>
        </p:nvSpPr>
        <p:spPr>
          <a:xfrm>
            <a:off x="3088640" y="386353"/>
            <a:ext cx="9070848" cy="1838973"/>
          </a:xfrm>
          <a:prstGeom prst="rect">
            <a:avLst/>
          </a:prstGeom>
        </p:spPr>
        <p:txBody>
          <a:bodyPr/>
          <a:lstStyle/>
          <a:p>
            <a:r>
              <a:rPr dirty="0"/>
              <a:t>Action Plan 1</a:t>
            </a:r>
          </a:p>
        </p:txBody>
      </p:sp>
      <p:sp>
        <p:nvSpPr>
          <p:cNvPr id="226" name="You are about to interview an elderly gentleman who lives in the area, Mr Roger Fulton, about an incident which was reported about an hour ago at 1400 hours. Apparently, he was walking along the Portcoast Promenade when he says he was ‘shot’. Mr Fulton has arrived at Coletown Police Station and wishes to see a police officer to make a statement. You are about to interview Mr Fulton about the incident. Please write an Action Plan.…"/>
          <p:cNvSpPr txBox="1">
            <a:spLocks noGrp="1"/>
          </p:cNvSpPr>
          <p:nvPr>
            <p:ph type="body" idx="1"/>
          </p:nvPr>
        </p:nvSpPr>
        <p:spPr>
          <a:xfrm>
            <a:off x="884420" y="2225325"/>
            <a:ext cx="11275068" cy="6139185"/>
          </a:xfrm>
          <a:prstGeom prst="rect">
            <a:avLst/>
          </a:prstGeom>
        </p:spPr>
        <p:txBody>
          <a:bodyPr anchor="t">
            <a:normAutofit fontScale="25000" lnSpcReduction="20000"/>
          </a:bodyPr>
          <a:lstStyle/>
          <a:p>
            <a:pPr marL="0" indent="0">
              <a:buNone/>
            </a:pPr>
            <a:r>
              <a:rPr lang="en-GB" sz="12800" b="1" dirty="0"/>
              <a:t>You are a Constable Grey, a newly recruited police officer of the ‘Dalriada Police Service’. Your duties include providing cover at the annual </a:t>
            </a:r>
            <a:r>
              <a:rPr lang="en-GB" sz="12800" b="1" dirty="0" err="1"/>
              <a:t>Portcoast</a:t>
            </a:r>
            <a:r>
              <a:rPr lang="en-GB" sz="12800" b="1" dirty="0"/>
              <a:t> Pride Parade which is just coming to a successful conclusion without any incident. You receive a call to go to the ‘Station Road Petrol Station and Spar’ as the Manager has contacted the police. Apparently an elderly customer, a Hilary Mullan, is in a state of shock after witnessing what they describe as a ‘serious’ incident on the garage forecourt between two drivers, one driving a van and one driving a car, the driver of the van allegedly being a member of the Irish Travelling community. Hilary is an elderly local Councillor and the Chair of the </a:t>
            </a:r>
            <a:r>
              <a:rPr lang="en-GB" sz="12800" b="1" dirty="0" err="1"/>
              <a:t>Coletown</a:t>
            </a:r>
            <a:r>
              <a:rPr lang="en-GB" sz="12800" b="1" dirty="0"/>
              <a:t> ‘Policing and Community Safety Partnership’ (PCSP). In addition, the Manager of the Petrol Station believes that the driver of the car involved has driven off without paying for fuel. A local journalist is also at the scene when you arrive. </a:t>
            </a:r>
            <a:r>
              <a:rPr lang="en-GB" sz="11200" b="1" dirty="0"/>
              <a:t> </a:t>
            </a:r>
            <a:r>
              <a:rPr lang="en-GB" sz="11200" dirty="0"/>
              <a:t>                                       </a:t>
            </a:r>
          </a:p>
          <a:p>
            <a:endParaRPr lang="en-GB" sz="11200" b="1" dirty="0"/>
          </a:p>
          <a:p>
            <a:pPr marL="0" indent="0" defTabSz="393192">
              <a:spcBef>
                <a:spcPts val="500"/>
              </a:spcBef>
              <a:buSzTx/>
              <a:buNone/>
              <a:defRPr sz="3440" b="1">
                <a:latin typeface="Arial"/>
                <a:ea typeface="Arial"/>
                <a:cs typeface="Arial"/>
                <a:sym typeface="Arial"/>
              </a:defRPr>
            </a:pPr>
            <a:endParaRPr dirty="0"/>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952F8-8F84-ED40-8FFE-A8579D0F3334}"/>
              </a:ext>
            </a:extLst>
          </p:cNvPr>
          <p:cNvSpPr>
            <a:spLocks noGrp="1"/>
          </p:cNvSpPr>
          <p:nvPr>
            <p:ph type="title"/>
          </p:nvPr>
        </p:nvSpPr>
        <p:spPr/>
        <p:txBody>
          <a:bodyPr/>
          <a:lstStyle/>
          <a:p>
            <a:r>
              <a:rPr lang="en-GB" dirty="0"/>
              <a:t>Action Plan 1</a:t>
            </a:r>
            <a:endParaRPr lang="en-US" dirty="0"/>
          </a:p>
        </p:txBody>
      </p:sp>
      <p:sp>
        <p:nvSpPr>
          <p:cNvPr id="3" name="Text Placeholder 2">
            <a:extLst>
              <a:ext uri="{FF2B5EF4-FFF2-40B4-BE49-F238E27FC236}">
                <a16:creationId xmlns:a16="http://schemas.microsoft.com/office/drawing/2014/main" id="{189C459A-FF2D-244F-97E3-832D5A612123}"/>
              </a:ext>
            </a:extLst>
          </p:cNvPr>
          <p:cNvSpPr>
            <a:spLocks noGrp="1"/>
          </p:cNvSpPr>
          <p:nvPr>
            <p:ph type="body" idx="1"/>
          </p:nvPr>
        </p:nvSpPr>
        <p:spPr/>
        <p:txBody>
          <a:bodyPr>
            <a:normAutofit/>
          </a:bodyPr>
          <a:lstStyle/>
          <a:p>
            <a:pPr marL="0" indent="0">
              <a:buNone/>
            </a:pPr>
            <a:r>
              <a:rPr lang="en-US" sz="2800" b="1" dirty="0"/>
              <a:t>Write an Action Plan (10 minutes) to help guide you through the interview with </a:t>
            </a:r>
            <a:r>
              <a:rPr lang="en-US" sz="2800" b="1" dirty="0" err="1"/>
              <a:t>Councillor</a:t>
            </a:r>
            <a:r>
              <a:rPr lang="en-US" sz="2800" b="1" dirty="0"/>
              <a:t> Mullan to cover the following –</a:t>
            </a:r>
          </a:p>
          <a:p>
            <a:r>
              <a:rPr lang="en-US" sz="2800" b="1" dirty="0"/>
              <a:t>What are your priorities?</a:t>
            </a:r>
          </a:p>
          <a:p>
            <a:r>
              <a:rPr lang="en-US" sz="2800" b="1" dirty="0"/>
              <a:t>How do you deal with a vulnerable witness/victim?</a:t>
            </a:r>
          </a:p>
          <a:p>
            <a:r>
              <a:rPr lang="en-US" sz="2800" b="1" dirty="0"/>
              <a:t>What more do you need to find out?</a:t>
            </a:r>
          </a:p>
          <a:p>
            <a:r>
              <a:rPr lang="en-US" sz="2800" b="1" dirty="0"/>
              <a:t>What resources are/may be available to you in investigating the alleged incidents?</a:t>
            </a:r>
          </a:p>
          <a:p>
            <a:endParaRPr lang="en-US" b="1" dirty="0"/>
          </a:p>
        </p:txBody>
      </p:sp>
    </p:spTree>
    <p:extLst>
      <p:ext uri="{BB962C8B-B14F-4D97-AF65-F5344CB8AC3E}">
        <p14:creationId xmlns:p14="http://schemas.microsoft.com/office/powerpoint/2010/main" val="1473113586"/>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Role Play 1"/>
          <p:cNvSpPr txBox="1">
            <a:spLocks noGrp="1"/>
          </p:cNvSpPr>
          <p:nvPr>
            <p:ph type="title"/>
          </p:nvPr>
        </p:nvSpPr>
        <p:spPr>
          <a:prstGeom prst="rect">
            <a:avLst/>
          </a:prstGeom>
        </p:spPr>
        <p:txBody>
          <a:bodyPr/>
          <a:lstStyle/>
          <a:p>
            <a:r>
              <a:t>Role Play 1</a:t>
            </a:r>
          </a:p>
        </p:txBody>
      </p:sp>
      <p:sp>
        <p:nvSpPr>
          <p:cNvPr id="229" name="Role Play with Mr. Roger Fulton…"/>
          <p:cNvSpPr txBox="1">
            <a:spLocks noGrp="1"/>
          </p:cNvSpPr>
          <p:nvPr>
            <p:ph type="body" idx="1"/>
          </p:nvPr>
        </p:nvSpPr>
        <p:spPr>
          <a:xfrm>
            <a:off x="845312" y="3403164"/>
            <a:ext cx="11314176" cy="5787136"/>
          </a:xfrm>
          <a:prstGeom prst="rect">
            <a:avLst/>
          </a:prstGeom>
        </p:spPr>
        <p:txBody>
          <a:bodyPr anchor="t"/>
          <a:lstStyle/>
          <a:p>
            <a:pPr marL="0" indent="0" algn="ctr">
              <a:buSzTx/>
              <a:buNone/>
              <a:defRPr sz="4000" b="1"/>
            </a:pPr>
            <a:r>
              <a:rPr dirty="0"/>
              <a:t>Role Play with </a:t>
            </a:r>
            <a:r>
              <a:rPr lang="en-GB" dirty="0"/>
              <a:t>Hilary Mullan</a:t>
            </a:r>
            <a:endParaRPr dirty="0"/>
          </a:p>
          <a:p>
            <a:pPr marL="0" indent="0" algn="ctr">
              <a:buSzTx/>
              <a:buNone/>
              <a:defRPr sz="4000" b="1"/>
            </a:pPr>
            <a:endParaRPr dirty="0"/>
          </a:p>
          <a:p>
            <a:pPr marL="0" indent="0" algn="ctr">
              <a:buSzTx/>
              <a:buNone/>
              <a:defRPr sz="4000" b="1"/>
            </a:pPr>
            <a:r>
              <a:rPr dirty="0"/>
              <a:t>You have 5 minutes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Personal Behaviours"/>
          <p:cNvSpPr txBox="1">
            <a:spLocks noGrp="1"/>
          </p:cNvSpPr>
          <p:nvPr>
            <p:ph type="title"/>
          </p:nvPr>
        </p:nvSpPr>
        <p:spPr>
          <a:xfrm>
            <a:off x="3080094" y="975242"/>
            <a:ext cx="8174717" cy="1621908"/>
          </a:xfrm>
          <a:prstGeom prst="rect">
            <a:avLst/>
          </a:prstGeom>
        </p:spPr>
        <p:txBody>
          <a:bodyPr>
            <a:normAutofit/>
          </a:bodyPr>
          <a:lstStyle>
            <a:lvl1pPr defTabSz="572516">
              <a:defRPr sz="7840"/>
            </a:lvl1pPr>
          </a:lstStyle>
          <a:p>
            <a:r>
              <a:rPr lang="en-GB" sz="4800" dirty="0"/>
              <a:t>Competency </a:t>
            </a:r>
            <a:r>
              <a:rPr lang="en-GB" sz="4800" b="1" u="sng" dirty="0"/>
              <a:t>Values</a:t>
            </a:r>
            <a:r>
              <a:rPr lang="en-GB" sz="4800" dirty="0"/>
              <a:t> Framework</a:t>
            </a:r>
            <a:endParaRPr sz="4800" dirty="0"/>
          </a:p>
        </p:txBody>
      </p:sp>
      <p:sp>
        <p:nvSpPr>
          <p:cNvPr id="131" name="Serving The Public…"/>
          <p:cNvSpPr txBox="1">
            <a:spLocks noGrp="1"/>
          </p:cNvSpPr>
          <p:nvPr>
            <p:ph type="body" idx="1"/>
          </p:nvPr>
        </p:nvSpPr>
        <p:spPr>
          <a:xfrm>
            <a:off x="952500" y="2597150"/>
            <a:ext cx="11099800" cy="6286500"/>
          </a:xfrm>
          <a:prstGeom prst="rect">
            <a:avLst/>
          </a:prstGeom>
        </p:spPr>
        <p:txBody>
          <a:bodyPr anchor="t">
            <a:normAutofit/>
          </a:bodyPr>
          <a:lstStyle/>
          <a:p>
            <a:pPr marL="635000" indent="-635000">
              <a:buSzPct val="100000"/>
              <a:buAutoNum type="arabicPeriod"/>
              <a:defRPr b="1"/>
            </a:pPr>
            <a:r>
              <a:rPr lang="en-GB" sz="5400" dirty="0"/>
              <a:t>Impartiality</a:t>
            </a:r>
            <a:endParaRPr sz="5400" dirty="0"/>
          </a:p>
          <a:p>
            <a:pPr marL="635000" indent="-635000">
              <a:buSzPct val="100000"/>
              <a:buAutoNum type="arabicPeriod"/>
              <a:defRPr b="1"/>
            </a:pPr>
            <a:r>
              <a:rPr lang="en-GB" sz="5400" dirty="0"/>
              <a:t>Integrity</a:t>
            </a:r>
            <a:endParaRPr sz="5400" dirty="0"/>
          </a:p>
          <a:p>
            <a:pPr marL="635000" indent="-635000">
              <a:buSzPct val="100000"/>
              <a:buAutoNum type="arabicPeriod"/>
              <a:defRPr b="1"/>
            </a:pPr>
            <a:r>
              <a:rPr lang="en-GB" sz="5400" dirty="0"/>
              <a:t>Public Service</a:t>
            </a:r>
            <a:endParaRPr sz="5400" dirty="0"/>
          </a:p>
          <a:p>
            <a:pPr marL="635000" indent="-635000">
              <a:buSzPct val="100000"/>
              <a:buAutoNum type="arabicPeriod"/>
              <a:defRPr b="1"/>
            </a:pPr>
            <a:r>
              <a:rPr lang="en-GB" sz="5400" dirty="0"/>
              <a:t>Transparency</a:t>
            </a:r>
            <a:endParaRPr sz="5400" dirty="0"/>
          </a:p>
        </p:txBody>
      </p:sp>
      <p:sp>
        <p:nvSpPr>
          <p:cNvPr id="132"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31">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3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31">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31">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1" build="p" bldLvl="5" animBg="1" advAuto="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Action Plan 2"/>
          <p:cNvSpPr txBox="1">
            <a:spLocks noGrp="1"/>
          </p:cNvSpPr>
          <p:nvPr>
            <p:ph type="title"/>
          </p:nvPr>
        </p:nvSpPr>
        <p:spPr>
          <a:prstGeom prst="rect">
            <a:avLst/>
          </a:prstGeom>
        </p:spPr>
        <p:txBody>
          <a:bodyPr/>
          <a:lstStyle/>
          <a:p>
            <a:r>
              <a:rPr dirty="0"/>
              <a:t>Action Plan 2</a:t>
            </a:r>
          </a:p>
        </p:txBody>
      </p:sp>
      <p:sp>
        <p:nvSpPr>
          <p:cNvPr id="232" name="You are about to interview an Italian Shop owner, Tony Pirelli, chair of the IBPG, about an incident which was reported at 1600 hours. It involved a fracas at the Harbour when a youth ended up having to be rescued from the Harbour by some fishermen. Apparently two groups of youths were involved. You are about to interview Mr Pirelli in his shop about the incident.…"/>
          <p:cNvSpPr txBox="1">
            <a:spLocks noGrp="1"/>
          </p:cNvSpPr>
          <p:nvPr>
            <p:ph type="body" idx="1"/>
          </p:nvPr>
        </p:nvSpPr>
        <p:spPr>
          <a:prstGeom prst="rect">
            <a:avLst/>
          </a:prstGeom>
        </p:spPr>
        <p:txBody>
          <a:bodyPr anchor="t">
            <a:normAutofit fontScale="92500" lnSpcReduction="10000"/>
          </a:bodyPr>
          <a:lstStyle/>
          <a:p>
            <a:pPr marL="0" indent="0">
              <a:buNone/>
            </a:pPr>
            <a:r>
              <a:rPr lang="en-GB" sz="5600" b="1" dirty="0"/>
              <a:t>Following up on the information provided by Councillor Mullan and further inquiries, you find out that the registered owner of the car involved was a Chris Campbell. You are about to visit the home of Chris Campbell later that afternoon. At this stage, Chris has not been in contact with the police.</a:t>
            </a:r>
            <a:br>
              <a:rPr lang="en-GB" sz="5600" b="1" dirty="0"/>
            </a:br>
            <a:endParaRPr lang="en-GB" sz="5600" b="1" dirty="0"/>
          </a:p>
          <a:p>
            <a:endParaRPr lang="en-GB" dirty="0"/>
          </a:p>
          <a:p>
            <a:endParaRPr dirty="0"/>
          </a:p>
          <a:p>
            <a:pPr marL="0" indent="0" defTabSz="224027">
              <a:spcBef>
                <a:spcPts val="300"/>
              </a:spcBef>
              <a:buSzTx/>
              <a:buNone/>
              <a:defRPr sz="588">
                <a:latin typeface="Arial"/>
                <a:ea typeface="Arial"/>
                <a:cs typeface="Arial"/>
                <a:sym typeface="Arial"/>
              </a:defRPr>
            </a:pPr>
            <a:endParaRPr dirty="0"/>
          </a:p>
          <a:p>
            <a:pPr marL="0" indent="0" defTabSz="224027">
              <a:spcBef>
                <a:spcPts val="300"/>
              </a:spcBef>
              <a:buSzTx/>
              <a:buNone/>
              <a:defRPr sz="588" b="1">
                <a:latin typeface="Arial"/>
                <a:ea typeface="Arial"/>
                <a:cs typeface="Arial"/>
                <a:sym typeface="Arial"/>
              </a:defRPr>
            </a:pPr>
            <a:endParaRPr dirty="0"/>
          </a:p>
          <a:p>
            <a:pPr marL="0" indent="0" defTabSz="224027">
              <a:spcBef>
                <a:spcPts val="300"/>
              </a:spcBef>
              <a:buSzTx/>
              <a:buNone/>
              <a:defRPr sz="588" b="1">
                <a:latin typeface="Arial"/>
                <a:ea typeface="Arial"/>
                <a:cs typeface="Arial"/>
                <a:sym typeface="Arial"/>
              </a:defRPr>
            </a:pPr>
            <a:endParaRPr dirty="0"/>
          </a:p>
          <a:p>
            <a:pPr marL="0" indent="0" defTabSz="224027">
              <a:spcBef>
                <a:spcPts val="300"/>
              </a:spcBef>
              <a:buSzTx/>
              <a:buNone/>
              <a:defRPr sz="588" b="1">
                <a:latin typeface="Arial"/>
                <a:ea typeface="Arial"/>
                <a:cs typeface="Arial"/>
                <a:sym typeface="Arial"/>
              </a:defRPr>
            </a:pPr>
            <a:endParaRPr dirty="0"/>
          </a:p>
          <a:p>
            <a:pPr marL="0" indent="0" defTabSz="224027">
              <a:spcBef>
                <a:spcPts val="300"/>
              </a:spcBef>
              <a:buSzTx/>
              <a:buNone/>
              <a:defRPr sz="588" b="1">
                <a:latin typeface="Arial"/>
                <a:ea typeface="Arial"/>
                <a:cs typeface="Arial"/>
                <a:sym typeface="Arial"/>
              </a:defRPr>
            </a:pPr>
            <a:endParaRPr dirty="0"/>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EF540-934A-184F-B233-09D95D32E1BE}"/>
              </a:ext>
            </a:extLst>
          </p:cNvPr>
          <p:cNvSpPr>
            <a:spLocks noGrp="1"/>
          </p:cNvSpPr>
          <p:nvPr>
            <p:ph type="title"/>
          </p:nvPr>
        </p:nvSpPr>
        <p:spPr/>
        <p:txBody>
          <a:bodyPr/>
          <a:lstStyle/>
          <a:p>
            <a:r>
              <a:rPr lang="en-GB" dirty="0"/>
              <a:t>Action Plan 2</a:t>
            </a:r>
            <a:endParaRPr lang="en-US" dirty="0"/>
          </a:p>
        </p:txBody>
      </p:sp>
      <p:sp>
        <p:nvSpPr>
          <p:cNvPr id="3" name="Text Placeholder 2">
            <a:extLst>
              <a:ext uri="{FF2B5EF4-FFF2-40B4-BE49-F238E27FC236}">
                <a16:creationId xmlns:a16="http://schemas.microsoft.com/office/drawing/2014/main" id="{4DDFA599-4243-A643-930C-3E9741E60BCD}"/>
              </a:ext>
            </a:extLst>
          </p:cNvPr>
          <p:cNvSpPr>
            <a:spLocks noGrp="1"/>
          </p:cNvSpPr>
          <p:nvPr>
            <p:ph type="body" idx="1"/>
          </p:nvPr>
        </p:nvSpPr>
        <p:spPr/>
        <p:txBody>
          <a:bodyPr>
            <a:normAutofit/>
          </a:bodyPr>
          <a:lstStyle/>
          <a:p>
            <a:pPr marL="0" indent="0">
              <a:buNone/>
            </a:pPr>
            <a:r>
              <a:rPr lang="en-US" b="1" dirty="0"/>
              <a:t>Write an Action Plan (10 minutes) to help guide you through the interview with Chris Campbell to cover the following </a:t>
            </a:r>
          </a:p>
          <a:p>
            <a:pPr marL="0" indent="0">
              <a:buNone/>
            </a:pPr>
            <a:r>
              <a:rPr lang="en-US" b="1" dirty="0"/>
              <a:t>What have you established so far?</a:t>
            </a:r>
          </a:p>
          <a:p>
            <a:pPr marL="0" indent="0">
              <a:buNone/>
            </a:pPr>
            <a:r>
              <a:rPr lang="en-US" b="1" dirty="0"/>
              <a:t>What are your priorities</a:t>
            </a:r>
          </a:p>
          <a:p>
            <a:pPr marL="0" indent="0">
              <a:buNone/>
            </a:pPr>
            <a:r>
              <a:rPr lang="en-US" b="1" dirty="0"/>
              <a:t>How do you deal with someone who is reluctant to assist with a police investigation?</a:t>
            </a:r>
          </a:p>
          <a:p>
            <a:pPr marL="0" indent="0">
              <a:buNone/>
            </a:pPr>
            <a:r>
              <a:rPr lang="en-US" b="1" dirty="0"/>
              <a:t>What more do you need to find out?</a:t>
            </a:r>
          </a:p>
        </p:txBody>
      </p:sp>
    </p:spTree>
    <p:extLst>
      <p:ext uri="{BB962C8B-B14F-4D97-AF65-F5344CB8AC3E}">
        <p14:creationId xmlns:p14="http://schemas.microsoft.com/office/powerpoint/2010/main" val="3279696616"/>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Role Play 2"/>
          <p:cNvSpPr txBox="1">
            <a:spLocks noGrp="1"/>
          </p:cNvSpPr>
          <p:nvPr>
            <p:ph type="title"/>
          </p:nvPr>
        </p:nvSpPr>
        <p:spPr>
          <a:prstGeom prst="rect">
            <a:avLst/>
          </a:prstGeom>
        </p:spPr>
        <p:txBody>
          <a:bodyPr/>
          <a:lstStyle/>
          <a:p>
            <a:r>
              <a:t>Role Play 2</a:t>
            </a:r>
          </a:p>
        </p:txBody>
      </p:sp>
      <p:sp>
        <p:nvSpPr>
          <p:cNvPr id="235" name="Role Play with Mr Tony Pierlli…"/>
          <p:cNvSpPr txBox="1">
            <a:spLocks noGrp="1"/>
          </p:cNvSpPr>
          <p:nvPr>
            <p:ph type="body" idx="1"/>
          </p:nvPr>
        </p:nvSpPr>
        <p:spPr>
          <a:xfrm>
            <a:off x="845312" y="3471529"/>
            <a:ext cx="11314176" cy="5787136"/>
          </a:xfrm>
          <a:prstGeom prst="rect">
            <a:avLst/>
          </a:prstGeom>
        </p:spPr>
        <p:txBody>
          <a:bodyPr anchor="t"/>
          <a:lstStyle/>
          <a:p>
            <a:pPr marL="0" indent="0" algn="ctr">
              <a:buSzTx/>
              <a:buNone/>
              <a:defRPr sz="4000" b="1"/>
            </a:pPr>
            <a:r>
              <a:rPr dirty="0"/>
              <a:t>Role Play with</a:t>
            </a:r>
            <a:r>
              <a:rPr lang="en-GB" dirty="0"/>
              <a:t> Chris Campbell</a:t>
            </a:r>
          </a:p>
          <a:p>
            <a:pPr marL="0" indent="0" algn="ctr">
              <a:buSzTx/>
              <a:buNone/>
              <a:defRPr sz="4000" b="1"/>
            </a:pPr>
            <a:endParaRPr dirty="0"/>
          </a:p>
          <a:p>
            <a:pPr marL="0" indent="0" algn="ctr">
              <a:buSzTx/>
              <a:buNone/>
              <a:defRPr sz="4000" b="1"/>
            </a:pPr>
            <a:r>
              <a:rPr dirty="0"/>
              <a:t>You have 5 minutes</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Role Play 3"/>
          <p:cNvSpPr txBox="1">
            <a:spLocks noGrp="1"/>
          </p:cNvSpPr>
          <p:nvPr>
            <p:ph type="title"/>
          </p:nvPr>
        </p:nvSpPr>
        <p:spPr>
          <a:prstGeom prst="rect">
            <a:avLst/>
          </a:prstGeom>
        </p:spPr>
        <p:txBody>
          <a:bodyPr/>
          <a:lstStyle/>
          <a:p>
            <a:r>
              <a:t>Role Play 3</a:t>
            </a:r>
          </a:p>
        </p:txBody>
      </p:sp>
      <p:sp>
        <p:nvSpPr>
          <p:cNvPr id="238" name="Role Play with Mr Richard Callum…"/>
          <p:cNvSpPr txBox="1">
            <a:spLocks noGrp="1"/>
          </p:cNvSpPr>
          <p:nvPr>
            <p:ph type="body" idx="1"/>
          </p:nvPr>
        </p:nvSpPr>
        <p:spPr>
          <a:prstGeom prst="rect">
            <a:avLst/>
          </a:prstGeom>
        </p:spPr>
        <p:txBody>
          <a:bodyPr anchor="t">
            <a:normAutofit/>
          </a:bodyPr>
          <a:lstStyle/>
          <a:p>
            <a:pPr marL="0" indent="0">
              <a:buSzTx/>
              <a:buNone/>
              <a:defRPr sz="4000" b="1"/>
            </a:pPr>
            <a:r>
              <a:rPr lang="en-GB" sz="4000" b="1" dirty="0"/>
              <a:t>Following up on the information provided by Councillor Mullan, Chris Campbell and further inquiries, you ask Jude Jameson, the unofficial leader and spokesperson for the Travelling Community in the area, to come into </a:t>
            </a:r>
            <a:r>
              <a:rPr lang="en-GB" sz="4000" b="1" dirty="0" err="1"/>
              <a:t>Coletown</a:t>
            </a:r>
            <a:r>
              <a:rPr lang="en-GB" sz="4000" b="1" dirty="0"/>
              <a:t> police station.</a:t>
            </a:r>
          </a:p>
          <a:p>
            <a:pPr marL="0" indent="0">
              <a:buSzTx/>
              <a:buNone/>
              <a:defRPr sz="4000" b="1"/>
            </a:pPr>
            <a:endParaRPr lang="en-GB" dirty="0"/>
          </a:p>
          <a:p>
            <a:pPr marL="0" indent="0">
              <a:buSzTx/>
              <a:buNone/>
              <a:defRPr sz="4000" b="1"/>
            </a:pPr>
            <a:r>
              <a:rPr dirty="0"/>
              <a:t>You have 5 minutes to prepare and </a:t>
            </a:r>
            <a:r>
              <a:rPr lang="en-GB" dirty="0"/>
              <a:t>5</a:t>
            </a:r>
            <a:r>
              <a:rPr dirty="0"/>
              <a:t> minutes for the Role Play</a:t>
            </a:r>
            <a:r>
              <a:rPr lang="en-GB" dirty="0"/>
              <a:t>, which will take place at </a:t>
            </a:r>
            <a:r>
              <a:rPr lang="en-GB" dirty="0" err="1"/>
              <a:t>Coletown</a:t>
            </a:r>
            <a:r>
              <a:rPr lang="en-GB" dirty="0"/>
              <a:t> Police Station</a:t>
            </a:r>
            <a:endParaRPr dirty="0"/>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Report Writing Exercise"/>
          <p:cNvSpPr txBox="1">
            <a:spLocks noGrp="1"/>
          </p:cNvSpPr>
          <p:nvPr>
            <p:ph type="title"/>
          </p:nvPr>
        </p:nvSpPr>
        <p:spPr>
          <a:prstGeom prst="rect">
            <a:avLst/>
          </a:prstGeom>
        </p:spPr>
        <p:txBody>
          <a:bodyPr>
            <a:normAutofit/>
          </a:bodyPr>
          <a:lstStyle>
            <a:lvl1pPr defTabSz="578358">
              <a:defRPr sz="7919"/>
            </a:lvl1pPr>
          </a:lstStyle>
          <a:p>
            <a:r>
              <a:t>Report Writing Exercise</a:t>
            </a:r>
          </a:p>
        </p:txBody>
      </p:sp>
      <p:sp>
        <p:nvSpPr>
          <p:cNvPr id="241" name="REPORT WRITING EXERCISE – 20 minutes total…"/>
          <p:cNvSpPr txBox="1">
            <a:spLocks noGrp="1"/>
          </p:cNvSpPr>
          <p:nvPr>
            <p:ph type="body" idx="1"/>
          </p:nvPr>
        </p:nvSpPr>
        <p:spPr>
          <a:prstGeom prst="rect">
            <a:avLst/>
          </a:prstGeom>
        </p:spPr>
        <p:txBody>
          <a:bodyPr anchor="t">
            <a:normAutofit/>
          </a:bodyPr>
          <a:lstStyle/>
          <a:p>
            <a:pPr marL="0" indent="0" algn="ctr" defTabSz="228600">
              <a:spcBef>
                <a:spcPts val="300"/>
              </a:spcBef>
              <a:buSzTx/>
              <a:buNone/>
              <a:defRPr sz="2450" b="1">
                <a:latin typeface="Arial"/>
                <a:ea typeface="Arial"/>
                <a:cs typeface="Arial"/>
                <a:sym typeface="Arial"/>
              </a:defRPr>
            </a:pPr>
            <a:r>
              <a:rPr dirty="0"/>
              <a:t>REPORT WRITING EXERCISE – 20 minutes total</a:t>
            </a:r>
          </a:p>
          <a:p>
            <a:pPr marL="0" indent="0" defTabSz="228600">
              <a:spcBef>
                <a:spcPts val="300"/>
              </a:spcBef>
              <a:buSzTx/>
              <a:buNone/>
              <a:defRPr sz="2450" b="1">
                <a:latin typeface="Arial"/>
                <a:ea typeface="Arial"/>
                <a:cs typeface="Arial"/>
                <a:sym typeface="Arial"/>
              </a:defRPr>
            </a:pPr>
            <a:r>
              <a:rPr dirty="0"/>
              <a:t>At the end of your shift, it is important to produce a report before you go off duty</a:t>
            </a:r>
            <a:r>
              <a:rPr lang="en-GB" dirty="0"/>
              <a:t>. </a:t>
            </a:r>
            <a:r>
              <a:rPr lang="en-GB" i="1" dirty="0"/>
              <a:t>Answer each of the following questions - </a:t>
            </a:r>
            <a:endParaRPr i="1" dirty="0"/>
          </a:p>
          <a:p>
            <a:pPr marL="0" indent="0" defTabSz="228600">
              <a:spcBef>
                <a:spcPts val="300"/>
              </a:spcBef>
              <a:buSzTx/>
              <a:buNone/>
              <a:defRPr sz="2450" b="1">
                <a:latin typeface="Arial"/>
                <a:ea typeface="Arial"/>
                <a:cs typeface="Arial"/>
                <a:sym typeface="Arial"/>
              </a:defRPr>
            </a:pPr>
            <a:endParaRPr dirty="0"/>
          </a:p>
          <a:p>
            <a:pPr marL="0" indent="0" defTabSz="228600">
              <a:spcBef>
                <a:spcPts val="300"/>
              </a:spcBef>
              <a:buSzTx/>
              <a:buNone/>
              <a:defRPr sz="2450" b="1">
                <a:latin typeface="Arial"/>
                <a:ea typeface="Arial"/>
                <a:cs typeface="Arial"/>
                <a:sym typeface="Arial"/>
              </a:defRPr>
            </a:pPr>
            <a:r>
              <a:rPr dirty="0"/>
              <a:t>6.1</a:t>
            </a:r>
            <a:r>
              <a:rPr lang="en-GB" dirty="0"/>
              <a:t>.</a:t>
            </a:r>
            <a:r>
              <a:rPr dirty="0"/>
              <a:t> What is your interpretation of the series of events</a:t>
            </a:r>
            <a:r>
              <a:rPr lang="en-GB" dirty="0"/>
              <a:t>?</a:t>
            </a:r>
            <a:endParaRPr dirty="0"/>
          </a:p>
          <a:p>
            <a:pPr marL="0" indent="0" defTabSz="228600">
              <a:spcBef>
                <a:spcPts val="300"/>
              </a:spcBef>
              <a:buSzTx/>
              <a:buNone/>
              <a:defRPr sz="2450" b="1">
                <a:latin typeface="Arial"/>
                <a:ea typeface="Arial"/>
                <a:cs typeface="Arial"/>
                <a:sym typeface="Arial"/>
              </a:defRPr>
            </a:pPr>
            <a:endParaRPr dirty="0"/>
          </a:p>
          <a:p>
            <a:pPr marL="0" indent="0" defTabSz="228600">
              <a:spcBef>
                <a:spcPts val="300"/>
              </a:spcBef>
              <a:buSzTx/>
              <a:buNone/>
              <a:defRPr sz="2450" b="1">
                <a:latin typeface="Arial"/>
                <a:ea typeface="Arial"/>
                <a:cs typeface="Arial"/>
                <a:sym typeface="Arial"/>
              </a:defRPr>
            </a:pPr>
            <a:r>
              <a:rPr dirty="0"/>
              <a:t>6.2. What </a:t>
            </a:r>
            <a:r>
              <a:rPr lang="en-GB" dirty="0"/>
              <a:t>do you still have to do to complete your inquiries</a:t>
            </a:r>
            <a:r>
              <a:rPr dirty="0"/>
              <a:t>?</a:t>
            </a:r>
            <a:endParaRPr lang="en-GB" dirty="0"/>
          </a:p>
          <a:p>
            <a:pPr marL="0" indent="0" defTabSz="228600">
              <a:spcBef>
                <a:spcPts val="300"/>
              </a:spcBef>
              <a:buSzTx/>
              <a:buNone/>
              <a:defRPr sz="2450" b="1">
                <a:latin typeface="Arial"/>
                <a:ea typeface="Arial"/>
                <a:cs typeface="Arial"/>
                <a:sym typeface="Arial"/>
              </a:defRPr>
            </a:pPr>
            <a:endParaRPr lang="en-GB" dirty="0"/>
          </a:p>
          <a:p>
            <a:pPr marL="0" indent="0" defTabSz="228600">
              <a:spcBef>
                <a:spcPts val="300"/>
              </a:spcBef>
              <a:buSzTx/>
              <a:buNone/>
              <a:defRPr sz="2450" b="1">
                <a:latin typeface="Arial"/>
                <a:ea typeface="Arial"/>
                <a:cs typeface="Arial"/>
                <a:sym typeface="Arial"/>
              </a:defRPr>
            </a:pPr>
            <a:r>
              <a:rPr lang="en-GB" dirty="0"/>
              <a:t>6.3. What partners would you consider involving?</a:t>
            </a:r>
          </a:p>
          <a:p>
            <a:pPr marL="0" indent="0" defTabSz="228600">
              <a:spcBef>
                <a:spcPts val="300"/>
              </a:spcBef>
              <a:buSzTx/>
              <a:buNone/>
              <a:defRPr sz="2450" b="1">
                <a:latin typeface="Arial"/>
                <a:ea typeface="Arial"/>
                <a:cs typeface="Arial"/>
                <a:sym typeface="Arial"/>
              </a:defRPr>
            </a:pPr>
            <a:endParaRPr dirty="0"/>
          </a:p>
          <a:p>
            <a:pPr marL="0" indent="0" defTabSz="228600">
              <a:spcBef>
                <a:spcPts val="300"/>
              </a:spcBef>
              <a:buSzTx/>
              <a:buNone/>
              <a:defRPr sz="2450" b="1">
                <a:latin typeface="Arial"/>
                <a:ea typeface="Arial"/>
                <a:cs typeface="Arial"/>
                <a:sym typeface="Arial"/>
              </a:defRPr>
            </a:pPr>
            <a:r>
              <a:rPr dirty="0"/>
              <a:t>6.</a:t>
            </a:r>
            <a:r>
              <a:rPr lang="en-GB" dirty="0"/>
              <a:t>4</a:t>
            </a:r>
            <a:r>
              <a:rPr dirty="0"/>
              <a:t>. </a:t>
            </a:r>
            <a:r>
              <a:rPr lang="en-GB" dirty="0"/>
              <a:t>What can you do to reassure the community</a:t>
            </a:r>
            <a:r>
              <a:rPr dirty="0"/>
              <a:t>?</a:t>
            </a:r>
          </a:p>
          <a:p>
            <a:pPr marL="0" indent="0" defTabSz="228600">
              <a:spcBef>
                <a:spcPts val="300"/>
              </a:spcBef>
              <a:buSzTx/>
              <a:buNone/>
              <a:defRPr sz="2450" b="1">
                <a:latin typeface="Arial"/>
                <a:ea typeface="Arial"/>
                <a:cs typeface="Arial"/>
                <a:sym typeface="Arial"/>
              </a:defRPr>
            </a:pPr>
            <a:endParaRPr dirty="0"/>
          </a:p>
          <a:p>
            <a:pPr marL="0" indent="0" defTabSz="228600">
              <a:spcBef>
                <a:spcPts val="300"/>
              </a:spcBef>
              <a:buSzTx/>
              <a:buNone/>
              <a:defRPr sz="2450" b="1">
                <a:latin typeface="Arial"/>
                <a:ea typeface="Arial"/>
                <a:cs typeface="Arial"/>
                <a:sym typeface="Arial"/>
              </a:defRPr>
            </a:pPr>
            <a:r>
              <a:rPr dirty="0"/>
              <a:t>6.5. What will a successful outcome look like?</a:t>
            </a:r>
          </a:p>
          <a:p>
            <a:pPr marL="0" indent="0" defTabSz="228600">
              <a:spcBef>
                <a:spcPts val="0"/>
              </a:spcBef>
              <a:buSzTx/>
              <a:buNone/>
              <a:tabLst>
                <a:tab pos="177800" algn="l"/>
                <a:tab pos="355600" algn="l"/>
                <a:tab pos="533400" algn="l"/>
                <a:tab pos="711200" algn="l"/>
                <a:tab pos="889000" algn="l"/>
                <a:tab pos="1066800" algn="l"/>
                <a:tab pos="1244600" algn="l"/>
                <a:tab pos="1422400" algn="l"/>
                <a:tab pos="1600200" algn="l"/>
                <a:tab pos="1778000" algn="l"/>
                <a:tab pos="1955800" algn="l"/>
                <a:tab pos="2133600" algn="l"/>
              </a:tabLst>
              <a:defRPr sz="600" b="1">
                <a:latin typeface="Arial"/>
                <a:ea typeface="Arial"/>
                <a:cs typeface="Arial"/>
                <a:sym typeface="Arial"/>
              </a:defRPr>
            </a:pPr>
            <a:endParaRPr dirty="0"/>
          </a:p>
          <a:p>
            <a:pPr marL="0" indent="0" defTabSz="228600">
              <a:spcBef>
                <a:spcPts val="0"/>
              </a:spcBef>
              <a:buSzTx/>
              <a:buNone/>
              <a:tabLst>
                <a:tab pos="177800" algn="l"/>
                <a:tab pos="355600" algn="l"/>
                <a:tab pos="533400" algn="l"/>
                <a:tab pos="711200" algn="l"/>
                <a:tab pos="889000" algn="l"/>
                <a:tab pos="1066800" algn="l"/>
                <a:tab pos="1244600" algn="l"/>
                <a:tab pos="1422400" algn="l"/>
                <a:tab pos="1600200" algn="l"/>
                <a:tab pos="1778000" algn="l"/>
                <a:tab pos="1955800" algn="l"/>
                <a:tab pos="2133600" algn="l"/>
              </a:tabLst>
              <a:defRPr sz="600">
                <a:latin typeface="Arial"/>
                <a:ea typeface="Arial"/>
                <a:cs typeface="Arial"/>
                <a:sym typeface="Arial"/>
              </a:defRPr>
            </a:pPr>
            <a:endParaRPr dirty="0"/>
          </a:p>
          <a:p>
            <a:pPr marL="0" indent="0" defTabSz="228600">
              <a:spcBef>
                <a:spcPts val="0"/>
              </a:spcBef>
              <a:buSzTx/>
              <a:buNone/>
              <a:tabLst>
                <a:tab pos="177800" algn="l"/>
                <a:tab pos="355600" algn="l"/>
                <a:tab pos="533400" algn="l"/>
                <a:tab pos="711200" algn="l"/>
                <a:tab pos="889000" algn="l"/>
                <a:tab pos="1066800" algn="l"/>
                <a:tab pos="1244600" algn="l"/>
                <a:tab pos="1422400" algn="l"/>
                <a:tab pos="1600200" algn="l"/>
                <a:tab pos="1778000" algn="l"/>
                <a:tab pos="1955800" algn="l"/>
                <a:tab pos="2133600" algn="l"/>
              </a:tabLst>
              <a:defRPr sz="600">
                <a:latin typeface="Arial"/>
                <a:ea typeface="Arial"/>
                <a:cs typeface="Arial"/>
                <a:sym typeface="Arial"/>
              </a:defRPr>
            </a:pPr>
            <a:endParaRPr dirty="0"/>
          </a:p>
          <a:p>
            <a:pPr marL="0" indent="0" defTabSz="228600">
              <a:spcBef>
                <a:spcPts val="0"/>
              </a:spcBef>
              <a:buSzTx/>
              <a:buNone/>
              <a:tabLst>
                <a:tab pos="177800" algn="l"/>
                <a:tab pos="355600" algn="l"/>
                <a:tab pos="533400" algn="l"/>
                <a:tab pos="711200" algn="l"/>
                <a:tab pos="889000" algn="l"/>
                <a:tab pos="1066800" algn="l"/>
                <a:tab pos="1244600" algn="l"/>
                <a:tab pos="1422400" algn="l"/>
                <a:tab pos="1600200" algn="l"/>
                <a:tab pos="1778000" algn="l"/>
                <a:tab pos="1955800" algn="l"/>
                <a:tab pos="2133600" algn="l"/>
              </a:tabLst>
              <a:defRPr sz="600">
                <a:latin typeface="Arial"/>
                <a:ea typeface="Arial"/>
                <a:cs typeface="Arial"/>
                <a:sym typeface="Arial"/>
              </a:defRPr>
            </a:pPr>
            <a:endParaRPr dirty="0"/>
          </a:p>
          <a:p>
            <a:pPr marL="0" indent="0" defTabSz="228600">
              <a:spcBef>
                <a:spcPts val="0"/>
              </a:spcBef>
              <a:buSzTx/>
              <a:buNone/>
              <a:tabLst>
                <a:tab pos="177800" algn="l"/>
                <a:tab pos="355600" algn="l"/>
                <a:tab pos="533400" algn="l"/>
                <a:tab pos="711200" algn="l"/>
                <a:tab pos="889000" algn="l"/>
                <a:tab pos="1066800" algn="l"/>
                <a:tab pos="1244600" algn="l"/>
                <a:tab pos="1422400" algn="l"/>
                <a:tab pos="1600200" algn="l"/>
                <a:tab pos="1778000" algn="l"/>
                <a:tab pos="1955800" algn="l"/>
                <a:tab pos="2133600" algn="l"/>
              </a:tabLst>
              <a:defRPr sz="600">
                <a:latin typeface="Arial"/>
                <a:ea typeface="Arial"/>
                <a:cs typeface="Arial"/>
                <a:sym typeface="Arial"/>
              </a:defRPr>
            </a:pPr>
            <a:endParaRPr dirty="0"/>
          </a:p>
          <a:p>
            <a:pPr marL="0" indent="0" defTabSz="228600">
              <a:spcBef>
                <a:spcPts val="0"/>
              </a:spcBef>
              <a:buSzTx/>
              <a:buNone/>
              <a:tabLst>
                <a:tab pos="177800" algn="l"/>
                <a:tab pos="355600" algn="l"/>
                <a:tab pos="533400" algn="l"/>
                <a:tab pos="711200" algn="l"/>
                <a:tab pos="889000" algn="l"/>
                <a:tab pos="1066800" algn="l"/>
                <a:tab pos="1244600" algn="l"/>
                <a:tab pos="1422400" algn="l"/>
                <a:tab pos="1600200" algn="l"/>
                <a:tab pos="1778000" algn="l"/>
                <a:tab pos="1955800" algn="l"/>
                <a:tab pos="2133600" algn="l"/>
              </a:tabLst>
              <a:defRPr sz="600">
                <a:latin typeface="Arial"/>
                <a:ea typeface="Arial"/>
                <a:cs typeface="Arial"/>
                <a:sym typeface="Arial"/>
              </a:defRPr>
            </a:pPr>
            <a:endParaRPr dirty="0"/>
          </a:p>
          <a:p>
            <a:pPr marL="0" indent="0" defTabSz="228600">
              <a:spcBef>
                <a:spcPts val="0"/>
              </a:spcBef>
              <a:buSzTx/>
              <a:buNone/>
              <a:tabLst>
                <a:tab pos="177800" algn="l"/>
                <a:tab pos="355600" algn="l"/>
                <a:tab pos="533400" algn="l"/>
                <a:tab pos="711200" algn="l"/>
                <a:tab pos="889000" algn="l"/>
                <a:tab pos="1066800" algn="l"/>
                <a:tab pos="1244600" algn="l"/>
                <a:tab pos="1422400" algn="l"/>
                <a:tab pos="1600200" algn="l"/>
                <a:tab pos="1778000" algn="l"/>
                <a:tab pos="1955800" algn="l"/>
                <a:tab pos="2133600" algn="l"/>
              </a:tabLst>
              <a:defRPr sz="600">
                <a:latin typeface="Arial"/>
                <a:ea typeface="Arial"/>
                <a:cs typeface="Arial"/>
                <a:sym typeface="Arial"/>
              </a:defRPr>
            </a:pPr>
            <a:endParaRPr dirty="0"/>
          </a:p>
          <a:p>
            <a:pPr marL="0" indent="0" defTabSz="228600">
              <a:spcBef>
                <a:spcPts val="0"/>
              </a:spcBef>
              <a:buSzTx/>
              <a:buNone/>
              <a:defRPr sz="600">
                <a:latin typeface="Arial"/>
                <a:ea typeface="Arial"/>
                <a:cs typeface="Arial"/>
                <a:sym typeface="Arial"/>
              </a:defRPr>
            </a:pPr>
            <a:endParaRPr dirty="0"/>
          </a:p>
          <a:p>
            <a:pPr marL="0" indent="0" defTabSz="228600">
              <a:spcBef>
                <a:spcPts val="0"/>
              </a:spcBef>
              <a:buSzTx/>
              <a:buNone/>
              <a:defRPr sz="600">
                <a:latin typeface="Arial"/>
                <a:ea typeface="Arial"/>
                <a:cs typeface="Arial"/>
                <a:sym typeface="Arial"/>
              </a:defRPr>
            </a:pPr>
            <a:endParaRPr dirty="0"/>
          </a:p>
          <a:p>
            <a:pPr marL="0" indent="0" defTabSz="228600">
              <a:spcBef>
                <a:spcPts val="0"/>
              </a:spcBef>
              <a:buSzTx/>
              <a:buNone/>
              <a:defRPr sz="600">
                <a:latin typeface="Arial"/>
                <a:ea typeface="Arial"/>
                <a:cs typeface="Arial"/>
                <a:sym typeface="Arial"/>
              </a:defRPr>
            </a:pPr>
            <a:endParaRPr dirty="0"/>
          </a:p>
          <a:p>
            <a:pPr marL="0" indent="0" defTabSz="228600">
              <a:spcBef>
                <a:spcPts val="0"/>
              </a:spcBef>
              <a:buSzTx/>
              <a:buNone/>
              <a:defRPr sz="600">
                <a:latin typeface="Arial"/>
                <a:ea typeface="Arial"/>
                <a:cs typeface="Arial"/>
                <a:sym typeface="Arial"/>
              </a:defRPr>
            </a:pPr>
            <a:endParaRPr dirty="0"/>
          </a:p>
          <a:p>
            <a:pPr marL="0" indent="0" defTabSz="228600">
              <a:spcBef>
                <a:spcPts val="0"/>
              </a:spcBef>
              <a:buSzTx/>
              <a:buNone/>
              <a:defRPr sz="600">
                <a:latin typeface="Arial"/>
                <a:ea typeface="Arial"/>
                <a:cs typeface="Arial"/>
                <a:sym typeface="Arial"/>
              </a:defRPr>
            </a:pPr>
            <a:endParaRPr dirty="0"/>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Report Writing Exercise"/>
          <p:cNvSpPr txBox="1">
            <a:spLocks noGrp="1"/>
          </p:cNvSpPr>
          <p:nvPr>
            <p:ph type="title"/>
          </p:nvPr>
        </p:nvSpPr>
        <p:spPr>
          <a:xfrm>
            <a:off x="3088640" y="1018742"/>
            <a:ext cx="9070848" cy="1838973"/>
          </a:xfrm>
          <a:prstGeom prst="rect">
            <a:avLst/>
          </a:prstGeom>
        </p:spPr>
        <p:txBody>
          <a:bodyPr>
            <a:noAutofit/>
          </a:bodyPr>
          <a:lstStyle>
            <a:lvl1pPr defTabSz="578358">
              <a:defRPr sz="7919"/>
            </a:lvl1pPr>
          </a:lstStyle>
          <a:p>
            <a:r>
              <a:rPr lang="en-GB" sz="4200" dirty="0"/>
              <a:t>Homework practice using Drugs Role Play scenarios</a:t>
            </a:r>
            <a:endParaRPr sz="4200" dirty="0"/>
          </a:p>
        </p:txBody>
      </p:sp>
      <p:sp>
        <p:nvSpPr>
          <p:cNvPr id="241" name="REPORT WRITING EXERCISE – 20 minutes total…"/>
          <p:cNvSpPr txBox="1">
            <a:spLocks noGrp="1"/>
          </p:cNvSpPr>
          <p:nvPr>
            <p:ph type="body" idx="1"/>
          </p:nvPr>
        </p:nvSpPr>
        <p:spPr>
          <a:prstGeom prst="rect">
            <a:avLst/>
          </a:prstGeom>
        </p:spPr>
        <p:txBody>
          <a:bodyPr anchor="t">
            <a:normAutofit/>
          </a:bodyPr>
          <a:lstStyle/>
          <a:p>
            <a:pPr marL="0" indent="0" algn="ctr" defTabSz="228600">
              <a:spcBef>
                <a:spcPts val="300"/>
              </a:spcBef>
              <a:buSzTx/>
              <a:buNone/>
              <a:defRPr sz="2450" b="1">
                <a:latin typeface="Arial"/>
                <a:ea typeface="Arial"/>
                <a:cs typeface="Arial"/>
                <a:sym typeface="Arial"/>
              </a:defRPr>
            </a:pPr>
            <a:r>
              <a:rPr dirty="0"/>
              <a:t>REPORT WRITING EXERCISE – 20 minutes total</a:t>
            </a:r>
          </a:p>
          <a:p>
            <a:pPr marL="0" indent="0" defTabSz="228600">
              <a:spcBef>
                <a:spcPts val="300"/>
              </a:spcBef>
              <a:buSzTx/>
              <a:buNone/>
              <a:defRPr sz="2450" b="1">
                <a:latin typeface="Arial"/>
                <a:ea typeface="Arial"/>
                <a:cs typeface="Arial"/>
                <a:sym typeface="Arial"/>
              </a:defRPr>
            </a:pPr>
            <a:r>
              <a:rPr dirty="0"/>
              <a:t>At the end of your shift, it is important to produce a report before you go off duty</a:t>
            </a:r>
            <a:r>
              <a:rPr lang="en-GB" dirty="0"/>
              <a:t>. </a:t>
            </a:r>
            <a:r>
              <a:rPr lang="en-GB" i="1" dirty="0"/>
              <a:t>Answer each of the following questions - </a:t>
            </a:r>
            <a:endParaRPr i="1" dirty="0"/>
          </a:p>
          <a:p>
            <a:pPr marL="0" indent="0" defTabSz="228600">
              <a:spcBef>
                <a:spcPts val="300"/>
              </a:spcBef>
              <a:buSzTx/>
              <a:buNone/>
              <a:defRPr sz="2450" b="1">
                <a:latin typeface="Arial"/>
                <a:ea typeface="Arial"/>
                <a:cs typeface="Arial"/>
                <a:sym typeface="Arial"/>
              </a:defRPr>
            </a:pPr>
            <a:endParaRPr dirty="0"/>
          </a:p>
          <a:p>
            <a:pPr marL="0" indent="0" defTabSz="228600">
              <a:spcBef>
                <a:spcPts val="300"/>
              </a:spcBef>
              <a:buSzTx/>
              <a:buNone/>
              <a:defRPr sz="2450" b="1">
                <a:latin typeface="Arial"/>
                <a:ea typeface="Arial"/>
                <a:cs typeface="Arial"/>
                <a:sym typeface="Arial"/>
              </a:defRPr>
            </a:pPr>
            <a:r>
              <a:rPr dirty="0"/>
              <a:t>6.1 What is your interpretation of the series of events</a:t>
            </a:r>
            <a:r>
              <a:rPr lang="en-GB" dirty="0"/>
              <a:t>?</a:t>
            </a:r>
            <a:endParaRPr dirty="0"/>
          </a:p>
          <a:p>
            <a:pPr marL="0" indent="0" defTabSz="228600">
              <a:spcBef>
                <a:spcPts val="300"/>
              </a:spcBef>
              <a:buSzTx/>
              <a:buNone/>
              <a:defRPr sz="2450" b="1">
                <a:latin typeface="Arial"/>
                <a:ea typeface="Arial"/>
                <a:cs typeface="Arial"/>
                <a:sym typeface="Arial"/>
              </a:defRPr>
            </a:pPr>
            <a:endParaRPr dirty="0"/>
          </a:p>
          <a:p>
            <a:pPr marL="0" indent="0" defTabSz="228600">
              <a:spcBef>
                <a:spcPts val="300"/>
              </a:spcBef>
              <a:buSzTx/>
              <a:buNone/>
              <a:defRPr sz="2450" b="1">
                <a:latin typeface="Arial"/>
                <a:ea typeface="Arial"/>
                <a:cs typeface="Arial"/>
                <a:sym typeface="Arial"/>
              </a:defRPr>
            </a:pPr>
            <a:r>
              <a:rPr dirty="0"/>
              <a:t>6.2. What more do you need to establish to complete your inquiries?</a:t>
            </a:r>
          </a:p>
          <a:p>
            <a:pPr marL="0" indent="0" defTabSz="228600">
              <a:spcBef>
                <a:spcPts val="300"/>
              </a:spcBef>
              <a:buSzTx/>
              <a:buNone/>
              <a:defRPr sz="2450" b="1">
                <a:latin typeface="Arial"/>
                <a:ea typeface="Arial"/>
                <a:cs typeface="Arial"/>
                <a:sym typeface="Arial"/>
              </a:defRPr>
            </a:pPr>
            <a:endParaRPr dirty="0"/>
          </a:p>
          <a:p>
            <a:pPr marL="0" indent="0" defTabSz="228600">
              <a:spcBef>
                <a:spcPts val="300"/>
              </a:spcBef>
              <a:buSzTx/>
              <a:buNone/>
              <a:defRPr sz="2450" b="1">
                <a:latin typeface="Arial"/>
                <a:ea typeface="Arial"/>
                <a:cs typeface="Arial"/>
                <a:sym typeface="Arial"/>
              </a:defRPr>
            </a:pPr>
            <a:r>
              <a:rPr dirty="0"/>
              <a:t>6.3. How will you go about completing your inquiries?</a:t>
            </a:r>
          </a:p>
          <a:p>
            <a:pPr marL="0" indent="0" defTabSz="228600">
              <a:spcBef>
                <a:spcPts val="300"/>
              </a:spcBef>
              <a:buSzTx/>
              <a:buNone/>
              <a:defRPr sz="2450" b="1">
                <a:latin typeface="Arial"/>
                <a:ea typeface="Arial"/>
                <a:cs typeface="Arial"/>
                <a:sym typeface="Arial"/>
              </a:defRPr>
            </a:pPr>
            <a:endParaRPr dirty="0"/>
          </a:p>
          <a:p>
            <a:pPr marL="0" indent="0" defTabSz="228600">
              <a:spcBef>
                <a:spcPts val="300"/>
              </a:spcBef>
              <a:buSzTx/>
              <a:buNone/>
              <a:defRPr sz="2450" b="1">
                <a:latin typeface="Arial"/>
                <a:ea typeface="Arial"/>
                <a:cs typeface="Arial"/>
                <a:sym typeface="Arial"/>
              </a:defRPr>
            </a:pPr>
            <a:r>
              <a:rPr dirty="0"/>
              <a:t>6.4. What partners would you consider involving?</a:t>
            </a:r>
            <a:endParaRPr lang="en-GB" dirty="0"/>
          </a:p>
          <a:p>
            <a:pPr marL="0" indent="0" defTabSz="228600">
              <a:spcBef>
                <a:spcPts val="300"/>
              </a:spcBef>
              <a:buSzTx/>
              <a:buNone/>
              <a:defRPr sz="2450" b="1">
                <a:latin typeface="Arial"/>
                <a:ea typeface="Arial"/>
                <a:cs typeface="Arial"/>
                <a:sym typeface="Arial"/>
              </a:defRPr>
            </a:pPr>
            <a:endParaRPr lang="en-GB" dirty="0"/>
          </a:p>
          <a:p>
            <a:pPr marL="0" indent="0" defTabSz="228600">
              <a:spcBef>
                <a:spcPts val="300"/>
              </a:spcBef>
              <a:buSzTx/>
              <a:buNone/>
              <a:defRPr sz="2450" b="1">
                <a:latin typeface="Arial"/>
                <a:ea typeface="Arial"/>
                <a:cs typeface="Arial"/>
                <a:sym typeface="Arial"/>
              </a:defRPr>
            </a:pPr>
            <a:r>
              <a:rPr lang="en-GB" dirty="0"/>
              <a:t>6.5. What can you do to reassure the community?</a:t>
            </a:r>
            <a:endParaRPr dirty="0"/>
          </a:p>
          <a:p>
            <a:pPr marL="0" indent="0" defTabSz="228600">
              <a:spcBef>
                <a:spcPts val="300"/>
              </a:spcBef>
              <a:buSzTx/>
              <a:buNone/>
              <a:defRPr sz="2450" b="1">
                <a:latin typeface="Arial"/>
                <a:ea typeface="Arial"/>
                <a:cs typeface="Arial"/>
                <a:sym typeface="Arial"/>
              </a:defRPr>
            </a:pPr>
            <a:endParaRPr dirty="0"/>
          </a:p>
          <a:p>
            <a:pPr marL="0" indent="0" defTabSz="228600">
              <a:spcBef>
                <a:spcPts val="300"/>
              </a:spcBef>
              <a:buSzTx/>
              <a:buNone/>
              <a:defRPr sz="2450" b="1">
                <a:latin typeface="Arial"/>
                <a:ea typeface="Arial"/>
                <a:cs typeface="Arial"/>
                <a:sym typeface="Arial"/>
              </a:defRPr>
            </a:pPr>
            <a:r>
              <a:rPr dirty="0"/>
              <a:t>6.</a:t>
            </a:r>
            <a:r>
              <a:rPr lang="en-GB" dirty="0"/>
              <a:t>6</a:t>
            </a:r>
            <a:r>
              <a:rPr dirty="0"/>
              <a:t>. What will a successful outcome look like?</a:t>
            </a:r>
          </a:p>
          <a:p>
            <a:pPr marL="0" indent="0" defTabSz="228600">
              <a:spcBef>
                <a:spcPts val="0"/>
              </a:spcBef>
              <a:buSzTx/>
              <a:buNone/>
              <a:tabLst>
                <a:tab pos="177800" algn="l"/>
                <a:tab pos="355600" algn="l"/>
                <a:tab pos="533400" algn="l"/>
                <a:tab pos="711200" algn="l"/>
                <a:tab pos="889000" algn="l"/>
                <a:tab pos="1066800" algn="l"/>
                <a:tab pos="1244600" algn="l"/>
                <a:tab pos="1422400" algn="l"/>
                <a:tab pos="1600200" algn="l"/>
                <a:tab pos="1778000" algn="l"/>
                <a:tab pos="1955800" algn="l"/>
                <a:tab pos="2133600" algn="l"/>
              </a:tabLst>
              <a:defRPr sz="600" b="1">
                <a:latin typeface="Arial"/>
                <a:ea typeface="Arial"/>
                <a:cs typeface="Arial"/>
                <a:sym typeface="Arial"/>
              </a:defRPr>
            </a:pPr>
            <a:endParaRPr dirty="0"/>
          </a:p>
          <a:p>
            <a:pPr marL="0" indent="0" defTabSz="228600">
              <a:spcBef>
                <a:spcPts val="0"/>
              </a:spcBef>
              <a:buSzTx/>
              <a:buNone/>
              <a:tabLst>
                <a:tab pos="177800" algn="l"/>
                <a:tab pos="355600" algn="l"/>
                <a:tab pos="533400" algn="l"/>
                <a:tab pos="711200" algn="l"/>
                <a:tab pos="889000" algn="l"/>
                <a:tab pos="1066800" algn="l"/>
                <a:tab pos="1244600" algn="l"/>
                <a:tab pos="1422400" algn="l"/>
                <a:tab pos="1600200" algn="l"/>
                <a:tab pos="1778000" algn="l"/>
                <a:tab pos="1955800" algn="l"/>
                <a:tab pos="2133600" algn="l"/>
              </a:tabLst>
              <a:defRPr sz="600">
                <a:latin typeface="Arial"/>
                <a:ea typeface="Arial"/>
                <a:cs typeface="Arial"/>
                <a:sym typeface="Arial"/>
              </a:defRPr>
            </a:pPr>
            <a:endParaRPr dirty="0"/>
          </a:p>
          <a:p>
            <a:pPr marL="0" indent="0" defTabSz="228600">
              <a:spcBef>
                <a:spcPts val="0"/>
              </a:spcBef>
              <a:buSzTx/>
              <a:buNone/>
              <a:tabLst>
                <a:tab pos="177800" algn="l"/>
                <a:tab pos="355600" algn="l"/>
                <a:tab pos="533400" algn="l"/>
                <a:tab pos="711200" algn="l"/>
                <a:tab pos="889000" algn="l"/>
                <a:tab pos="1066800" algn="l"/>
                <a:tab pos="1244600" algn="l"/>
                <a:tab pos="1422400" algn="l"/>
                <a:tab pos="1600200" algn="l"/>
                <a:tab pos="1778000" algn="l"/>
                <a:tab pos="1955800" algn="l"/>
                <a:tab pos="2133600" algn="l"/>
              </a:tabLst>
              <a:defRPr sz="600">
                <a:latin typeface="Arial"/>
                <a:ea typeface="Arial"/>
                <a:cs typeface="Arial"/>
                <a:sym typeface="Arial"/>
              </a:defRPr>
            </a:pPr>
            <a:endParaRPr dirty="0"/>
          </a:p>
          <a:p>
            <a:pPr marL="0" indent="0" defTabSz="228600">
              <a:spcBef>
                <a:spcPts val="0"/>
              </a:spcBef>
              <a:buSzTx/>
              <a:buNone/>
              <a:tabLst>
                <a:tab pos="177800" algn="l"/>
                <a:tab pos="355600" algn="l"/>
                <a:tab pos="533400" algn="l"/>
                <a:tab pos="711200" algn="l"/>
                <a:tab pos="889000" algn="l"/>
                <a:tab pos="1066800" algn="l"/>
                <a:tab pos="1244600" algn="l"/>
                <a:tab pos="1422400" algn="l"/>
                <a:tab pos="1600200" algn="l"/>
                <a:tab pos="1778000" algn="l"/>
                <a:tab pos="1955800" algn="l"/>
                <a:tab pos="2133600" algn="l"/>
              </a:tabLst>
              <a:defRPr sz="600">
                <a:latin typeface="Arial"/>
                <a:ea typeface="Arial"/>
                <a:cs typeface="Arial"/>
                <a:sym typeface="Arial"/>
              </a:defRPr>
            </a:pPr>
            <a:endParaRPr dirty="0"/>
          </a:p>
          <a:p>
            <a:pPr marL="0" indent="0" defTabSz="228600">
              <a:spcBef>
                <a:spcPts val="0"/>
              </a:spcBef>
              <a:buSzTx/>
              <a:buNone/>
              <a:tabLst>
                <a:tab pos="177800" algn="l"/>
                <a:tab pos="355600" algn="l"/>
                <a:tab pos="533400" algn="l"/>
                <a:tab pos="711200" algn="l"/>
                <a:tab pos="889000" algn="l"/>
                <a:tab pos="1066800" algn="l"/>
                <a:tab pos="1244600" algn="l"/>
                <a:tab pos="1422400" algn="l"/>
                <a:tab pos="1600200" algn="l"/>
                <a:tab pos="1778000" algn="l"/>
                <a:tab pos="1955800" algn="l"/>
                <a:tab pos="2133600" algn="l"/>
              </a:tabLst>
              <a:defRPr sz="600">
                <a:latin typeface="Arial"/>
                <a:ea typeface="Arial"/>
                <a:cs typeface="Arial"/>
                <a:sym typeface="Arial"/>
              </a:defRPr>
            </a:pPr>
            <a:endParaRPr dirty="0"/>
          </a:p>
          <a:p>
            <a:pPr marL="0" indent="0" defTabSz="228600">
              <a:spcBef>
                <a:spcPts val="0"/>
              </a:spcBef>
              <a:buSzTx/>
              <a:buNone/>
              <a:tabLst>
                <a:tab pos="177800" algn="l"/>
                <a:tab pos="355600" algn="l"/>
                <a:tab pos="533400" algn="l"/>
                <a:tab pos="711200" algn="l"/>
                <a:tab pos="889000" algn="l"/>
                <a:tab pos="1066800" algn="l"/>
                <a:tab pos="1244600" algn="l"/>
                <a:tab pos="1422400" algn="l"/>
                <a:tab pos="1600200" algn="l"/>
                <a:tab pos="1778000" algn="l"/>
                <a:tab pos="1955800" algn="l"/>
                <a:tab pos="2133600" algn="l"/>
              </a:tabLst>
              <a:defRPr sz="600">
                <a:latin typeface="Arial"/>
                <a:ea typeface="Arial"/>
                <a:cs typeface="Arial"/>
                <a:sym typeface="Arial"/>
              </a:defRPr>
            </a:pPr>
            <a:endParaRPr dirty="0"/>
          </a:p>
          <a:p>
            <a:pPr marL="0" indent="0" defTabSz="228600">
              <a:spcBef>
                <a:spcPts val="0"/>
              </a:spcBef>
              <a:buSzTx/>
              <a:buNone/>
              <a:tabLst>
                <a:tab pos="177800" algn="l"/>
                <a:tab pos="355600" algn="l"/>
                <a:tab pos="533400" algn="l"/>
                <a:tab pos="711200" algn="l"/>
                <a:tab pos="889000" algn="l"/>
                <a:tab pos="1066800" algn="l"/>
                <a:tab pos="1244600" algn="l"/>
                <a:tab pos="1422400" algn="l"/>
                <a:tab pos="1600200" algn="l"/>
                <a:tab pos="1778000" algn="l"/>
                <a:tab pos="1955800" algn="l"/>
                <a:tab pos="2133600" algn="l"/>
              </a:tabLst>
              <a:defRPr sz="600">
                <a:latin typeface="Arial"/>
                <a:ea typeface="Arial"/>
                <a:cs typeface="Arial"/>
                <a:sym typeface="Arial"/>
              </a:defRPr>
            </a:pPr>
            <a:endParaRPr dirty="0"/>
          </a:p>
          <a:p>
            <a:pPr marL="0" indent="0" defTabSz="228600">
              <a:spcBef>
                <a:spcPts val="0"/>
              </a:spcBef>
              <a:buSzTx/>
              <a:buNone/>
              <a:defRPr sz="600">
                <a:latin typeface="Arial"/>
                <a:ea typeface="Arial"/>
                <a:cs typeface="Arial"/>
                <a:sym typeface="Arial"/>
              </a:defRPr>
            </a:pPr>
            <a:endParaRPr dirty="0"/>
          </a:p>
          <a:p>
            <a:pPr marL="0" indent="0" defTabSz="228600">
              <a:spcBef>
                <a:spcPts val="0"/>
              </a:spcBef>
              <a:buSzTx/>
              <a:buNone/>
              <a:defRPr sz="600">
                <a:latin typeface="Arial"/>
                <a:ea typeface="Arial"/>
                <a:cs typeface="Arial"/>
                <a:sym typeface="Arial"/>
              </a:defRPr>
            </a:pPr>
            <a:endParaRPr dirty="0"/>
          </a:p>
          <a:p>
            <a:pPr marL="0" indent="0" defTabSz="228600">
              <a:spcBef>
                <a:spcPts val="0"/>
              </a:spcBef>
              <a:buSzTx/>
              <a:buNone/>
              <a:defRPr sz="600">
                <a:latin typeface="Arial"/>
                <a:ea typeface="Arial"/>
                <a:cs typeface="Arial"/>
                <a:sym typeface="Arial"/>
              </a:defRPr>
            </a:pPr>
            <a:endParaRPr dirty="0"/>
          </a:p>
          <a:p>
            <a:pPr marL="0" indent="0" defTabSz="228600">
              <a:spcBef>
                <a:spcPts val="0"/>
              </a:spcBef>
              <a:buSzTx/>
              <a:buNone/>
              <a:defRPr sz="600">
                <a:latin typeface="Arial"/>
                <a:ea typeface="Arial"/>
                <a:cs typeface="Arial"/>
                <a:sym typeface="Arial"/>
              </a:defRPr>
            </a:pPr>
            <a:endParaRPr dirty="0"/>
          </a:p>
          <a:p>
            <a:pPr marL="0" indent="0" defTabSz="228600">
              <a:spcBef>
                <a:spcPts val="0"/>
              </a:spcBef>
              <a:buSzTx/>
              <a:buNone/>
              <a:defRPr sz="600">
                <a:latin typeface="Arial"/>
                <a:ea typeface="Arial"/>
                <a:cs typeface="Arial"/>
                <a:sym typeface="Arial"/>
              </a:defRPr>
            </a:pPr>
            <a:endParaRPr dirty="0"/>
          </a:p>
        </p:txBody>
      </p:sp>
    </p:spTree>
    <p:extLst>
      <p:ext uri="{BB962C8B-B14F-4D97-AF65-F5344CB8AC3E}">
        <p14:creationId xmlns:p14="http://schemas.microsoft.com/office/powerpoint/2010/main" val="492428764"/>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Well Done!…"/>
          <p:cNvSpPr txBox="1">
            <a:spLocks noGrp="1"/>
          </p:cNvSpPr>
          <p:nvPr>
            <p:ph type="title"/>
          </p:nvPr>
        </p:nvSpPr>
        <p:spPr>
          <a:prstGeom prst="rect">
            <a:avLst/>
          </a:prstGeom>
        </p:spPr>
        <p:txBody>
          <a:bodyPr/>
          <a:lstStyle/>
          <a:p>
            <a:r>
              <a:t>Well Done!</a:t>
            </a:r>
          </a:p>
          <a:p>
            <a:r>
              <a:t>Any Other Questions?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CFCE5-471F-9348-8B0E-298BE79062D4}"/>
              </a:ext>
            </a:extLst>
          </p:cNvPr>
          <p:cNvSpPr>
            <a:spLocks noGrp="1"/>
          </p:cNvSpPr>
          <p:nvPr>
            <p:ph type="title"/>
          </p:nvPr>
        </p:nvSpPr>
        <p:spPr/>
        <p:txBody>
          <a:bodyPr>
            <a:normAutofit/>
          </a:bodyPr>
          <a:lstStyle/>
          <a:p>
            <a:r>
              <a:rPr lang="en-GB" b="1" u="sng" dirty="0"/>
              <a:t>Competency</a:t>
            </a:r>
            <a:r>
              <a:rPr lang="en-GB" dirty="0"/>
              <a:t> Values Framework</a:t>
            </a:r>
            <a:endParaRPr lang="en-US" dirty="0"/>
          </a:p>
        </p:txBody>
      </p:sp>
      <p:sp>
        <p:nvSpPr>
          <p:cNvPr id="3" name="Text Placeholder 2">
            <a:extLst>
              <a:ext uri="{FF2B5EF4-FFF2-40B4-BE49-F238E27FC236}">
                <a16:creationId xmlns:a16="http://schemas.microsoft.com/office/drawing/2014/main" id="{8AF11089-90AC-0644-B126-AEF8CC8D9A0F}"/>
              </a:ext>
            </a:extLst>
          </p:cNvPr>
          <p:cNvSpPr>
            <a:spLocks noGrp="1"/>
          </p:cNvSpPr>
          <p:nvPr>
            <p:ph type="body" idx="1"/>
          </p:nvPr>
        </p:nvSpPr>
        <p:spPr/>
        <p:txBody>
          <a:bodyPr>
            <a:normAutofit/>
          </a:bodyPr>
          <a:lstStyle/>
          <a:p>
            <a:pPr marL="514350" indent="-514350">
              <a:buAutoNum type="arabicPeriod"/>
            </a:pPr>
            <a:r>
              <a:rPr lang="en-US" b="1" dirty="0"/>
              <a:t> We are emotionally aware</a:t>
            </a:r>
          </a:p>
          <a:p>
            <a:pPr marL="514350" indent="-514350">
              <a:buAutoNum type="arabicPeriod"/>
            </a:pPr>
            <a:r>
              <a:rPr lang="en-US" b="1" dirty="0"/>
              <a:t> We take ownership</a:t>
            </a:r>
          </a:p>
          <a:p>
            <a:pPr marL="514350" indent="-514350">
              <a:buAutoNum type="arabicPeriod"/>
            </a:pPr>
            <a:r>
              <a:rPr lang="en-US" b="1" dirty="0"/>
              <a:t> We are collaborative</a:t>
            </a:r>
          </a:p>
          <a:p>
            <a:pPr marL="514350" indent="-514350">
              <a:buAutoNum type="arabicPeriod"/>
            </a:pPr>
            <a:r>
              <a:rPr lang="en-US" b="1" dirty="0"/>
              <a:t> We deliver, support and inspire</a:t>
            </a:r>
          </a:p>
          <a:p>
            <a:pPr marL="514350" indent="-514350">
              <a:buAutoNum type="arabicPeriod"/>
            </a:pPr>
            <a:r>
              <a:rPr lang="en-US" b="1" dirty="0"/>
              <a:t> We </a:t>
            </a:r>
            <a:r>
              <a:rPr lang="en-US" b="1" dirty="0" err="1"/>
              <a:t>analyse</a:t>
            </a:r>
            <a:r>
              <a:rPr lang="en-US" b="1" dirty="0"/>
              <a:t> critically</a:t>
            </a:r>
          </a:p>
          <a:p>
            <a:pPr marL="514350" indent="-514350">
              <a:buAutoNum type="arabicPeriod"/>
            </a:pPr>
            <a:r>
              <a:rPr lang="en-US" b="1" dirty="0"/>
              <a:t> We are innovative and open-minded</a:t>
            </a:r>
          </a:p>
        </p:txBody>
      </p:sp>
    </p:spTree>
    <p:extLst>
      <p:ext uri="{BB962C8B-B14F-4D97-AF65-F5344CB8AC3E}">
        <p14:creationId xmlns:p14="http://schemas.microsoft.com/office/powerpoint/2010/main" val="418255805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Exercise 1…"/>
          <p:cNvSpPr txBox="1">
            <a:spLocks noGrp="1"/>
          </p:cNvSpPr>
          <p:nvPr>
            <p:ph type="title"/>
          </p:nvPr>
        </p:nvSpPr>
        <p:spPr>
          <a:prstGeom prst="rect">
            <a:avLst/>
          </a:prstGeom>
        </p:spPr>
        <p:txBody>
          <a:bodyPr>
            <a:normAutofit fontScale="90000"/>
          </a:bodyPr>
          <a:lstStyle/>
          <a:p>
            <a:pPr defTabSz="484886">
              <a:defRPr sz="6600"/>
            </a:pPr>
            <a:r>
              <a:rPr dirty="0"/>
              <a:t>Exercise 1</a:t>
            </a:r>
          </a:p>
          <a:p>
            <a:pPr defTabSz="484886">
              <a:defRPr sz="6600"/>
            </a:pPr>
            <a:r>
              <a:rPr lang="en-GB" dirty="0"/>
              <a:t>CVF</a:t>
            </a:r>
            <a:endParaRPr dirty="0"/>
          </a:p>
        </p:txBody>
      </p:sp>
      <p:sp>
        <p:nvSpPr>
          <p:cNvPr id="135" name="In your group discuss…"/>
          <p:cNvSpPr txBox="1">
            <a:spLocks noGrp="1"/>
          </p:cNvSpPr>
          <p:nvPr>
            <p:ph type="body" idx="1"/>
          </p:nvPr>
        </p:nvSpPr>
        <p:spPr>
          <a:prstGeom prst="rect">
            <a:avLst/>
          </a:prstGeom>
        </p:spPr>
        <p:txBody>
          <a:bodyPr/>
          <a:lstStyle/>
          <a:p>
            <a:pPr marL="0" indent="0">
              <a:buSzTx/>
              <a:buNone/>
              <a:defRPr b="1"/>
            </a:pPr>
            <a:r>
              <a:rPr dirty="0"/>
              <a:t>In your group discuss</a:t>
            </a:r>
          </a:p>
          <a:p>
            <a:pPr>
              <a:defRPr b="1"/>
            </a:pPr>
            <a:r>
              <a:rPr dirty="0"/>
              <a:t>What Does Your Allocated </a:t>
            </a:r>
            <a:r>
              <a:rPr lang="en-GB" dirty="0"/>
              <a:t>Competency </a:t>
            </a:r>
            <a:r>
              <a:rPr dirty="0"/>
              <a:t>Mean, Including 2/3 Examples?</a:t>
            </a:r>
          </a:p>
          <a:p>
            <a:pPr>
              <a:defRPr b="1"/>
            </a:pPr>
            <a:r>
              <a:rPr dirty="0"/>
              <a:t>Why Is That </a:t>
            </a:r>
            <a:r>
              <a:rPr lang="en-GB" dirty="0"/>
              <a:t>Competency </a:t>
            </a:r>
            <a:r>
              <a:rPr dirty="0"/>
              <a:t>Relevant To Being A Successful Police Constable?</a:t>
            </a:r>
          </a:p>
        </p:txBody>
      </p:sp>
      <p:sp>
        <p:nvSpPr>
          <p:cNvPr id="136"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Observable Behaviours"/>
          <p:cNvSpPr txBox="1">
            <a:spLocks noGrp="1"/>
          </p:cNvSpPr>
          <p:nvPr>
            <p:ph type="title"/>
          </p:nvPr>
        </p:nvSpPr>
        <p:spPr>
          <a:prstGeom prst="rect">
            <a:avLst/>
          </a:prstGeom>
        </p:spPr>
        <p:txBody>
          <a:bodyPr/>
          <a:lstStyle/>
          <a:p>
            <a:r>
              <a:t>Observable Behaviours</a:t>
            </a:r>
          </a:p>
        </p:txBody>
      </p:sp>
      <p:sp>
        <p:nvSpPr>
          <p:cNvPr id="139" name="The Assessors are looking for lots of indications of Personal Behaviours from your performance throughout the AC…"/>
          <p:cNvSpPr txBox="1">
            <a:spLocks noGrp="1"/>
          </p:cNvSpPr>
          <p:nvPr>
            <p:ph type="body" idx="1"/>
          </p:nvPr>
        </p:nvSpPr>
        <p:spPr>
          <a:prstGeom prst="rect">
            <a:avLst/>
          </a:prstGeom>
        </p:spPr>
        <p:txBody>
          <a:bodyPr anchor="t"/>
          <a:lstStyle/>
          <a:p>
            <a:pPr>
              <a:defRPr b="1"/>
            </a:pPr>
            <a:r>
              <a:rPr dirty="0"/>
              <a:t>The Assessors are looking for lots of indications of </a:t>
            </a:r>
            <a:r>
              <a:rPr lang="en-GB" dirty="0"/>
              <a:t>the CVF </a:t>
            </a:r>
            <a:r>
              <a:rPr dirty="0"/>
              <a:t>from your performance throughout the AC</a:t>
            </a:r>
          </a:p>
          <a:p>
            <a:pPr>
              <a:defRPr b="1"/>
            </a:pPr>
            <a:r>
              <a:rPr dirty="0"/>
              <a:t>So you need to provide OBSERVABLE evidence of each and every </a:t>
            </a:r>
            <a:r>
              <a:rPr lang="en-GB" dirty="0"/>
              <a:t>Competency. But HOW?</a:t>
            </a: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39">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3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1" build="p" bldLvl="5"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Trump Cards - 1"/>
          <p:cNvSpPr txBox="1">
            <a:spLocks noGrp="1"/>
          </p:cNvSpPr>
          <p:nvPr>
            <p:ph type="title"/>
          </p:nvPr>
        </p:nvSpPr>
        <p:spPr>
          <a:prstGeom prst="rect">
            <a:avLst/>
          </a:prstGeom>
        </p:spPr>
        <p:txBody>
          <a:bodyPr/>
          <a:lstStyle/>
          <a:p>
            <a:r>
              <a:t>Trump Cards - 1</a:t>
            </a:r>
          </a:p>
        </p:txBody>
      </p:sp>
      <p:sp>
        <p:nvSpPr>
          <p:cNvPr id="142" name="Be Confident - Not Arrogant…"/>
          <p:cNvSpPr txBox="1">
            <a:spLocks noGrp="1"/>
          </p:cNvSpPr>
          <p:nvPr>
            <p:ph type="body" idx="1"/>
          </p:nvPr>
        </p:nvSpPr>
        <p:spPr>
          <a:prstGeom prst="rect">
            <a:avLst/>
          </a:prstGeom>
        </p:spPr>
        <p:txBody>
          <a:bodyPr anchor="t">
            <a:normAutofit/>
          </a:bodyPr>
          <a:lstStyle/>
          <a:p>
            <a:pPr marL="351154" indent="-351154" defTabSz="461518">
              <a:spcBef>
                <a:spcPts val="3300"/>
              </a:spcBef>
              <a:defRPr sz="2500" b="1"/>
            </a:pPr>
            <a:r>
              <a:rPr lang="en-GB" dirty="0"/>
              <a:t>Take Charge!</a:t>
            </a:r>
          </a:p>
          <a:p>
            <a:pPr marL="351154" indent="-351154" defTabSz="461518">
              <a:spcBef>
                <a:spcPts val="3300"/>
              </a:spcBef>
              <a:defRPr sz="2500" b="1"/>
            </a:pPr>
            <a:r>
              <a:rPr dirty="0"/>
              <a:t>Be Confident - Not Arrogant</a:t>
            </a:r>
            <a:endParaRPr lang="en-GB" dirty="0"/>
          </a:p>
          <a:p>
            <a:pPr marL="351154" indent="-351154" defTabSz="461518">
              <a:spcBef>
                <a:spcPts val="3300"/>
              </a:spcBef>
              <a:defRPr sz="2500" b="1"/>
            </a:pPr>
            <a:r>
              <a:rPr lang="en-GB" dirty="0"/>
              <a:t>Show Empathy</a:t>
            </a:r>
            <a:endParaRPr dirty="0"/>
          </a:p>
          <a:p>
            <a:pPr marL="351154" indent="-351154" defTabSz="461518">
              <a:spcBef>
                <a:spcPts val="3300"/>
              </a:spcBef>
              <a:defRPr sz="2500" b="1"/>
            </a:pPr>
            <a:r>
              <a:rPr dirty="0"/>
              <a:t>Be </a:t>
            </a:r>
            <a:r>
              <a:rPr dirty="0" err="1"/>
              <a:t>Energised</a:t>
            </a:r>
            <a:r>
              <a:rPr dirty="0"/>
              <a:t>!</a:t>
            </a:r>
          </a:p>
          <a:p>
            <a:pPr marL="351154" indent="-351154" defTabSz="461518">
              <a:spcBef>
                <a:spcPts val="3300"/>
              </a:spcBef>
              <a:defRPr sz="2500" b="1"/>
            </a:pPr>
            <a:r>
              <a:rPr dirty="0"/>
              <a:t>Seek Face To Face Contact</a:t>
            </a:r>
            <a:endParaRPr lang="en-GB" dirty="0"/>
          </a:p>
          <a:p>
            <a:pPr marL="351154" indent="-351154" defTabSz="461518">
              <a:spcBef>
                <a:spcPts val="3300"/>
              </a:spcBef>
              <a:defRPr sz="2500" b="1"/>
            </a:pPr>
            <a:r>
              <a:rPr lang="en-GB" dirty="0"/>
              <a:t>Explain!</a:t>
            </a:r>
          </a:p>
          <a:p>
            <a:pPr marL="351154" indent="-351154" defTabSz="461518">
              <a:spcBef>
                <a:spcPts val="3300"/>
              </a:spcBef>
              <a:defRPr sz="2500" b="1"/>
            </a:pPr>
            <a:r>
              <a:rPr lang="en-GB" dirty="0"/>
              <a:t>Where Appropriate, Make A Decision!</a:t>
            </a:r>
          </a:p>
          <a:p>
            <a:pPr marL="351154" indent="-351154" defTabSz="461518">
              <a:spcBef>
                <a:spcPts val="3300"/>
              </a:spcBef>
              <a:defRPr sz="2500" b="1"/>
            </a:pPr>
            <a:endParaRPr dirty="0"/>
          </a:p>
        </p:txBody>
      </p:sp>
      <p:sp>
        <p:nvSpPr>
          <p:cNvPr id="143"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a:t>
            </a:fld>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Trump Cards - 2"/>
          <p:cNvSpPr txBox="1">
            <a:spLocks noGrp="1"/>
          </p:cNvSpPr>
          <p:nvPr>
            <p:ph type="title"/>
          </p:nvPr>
        </p:nvSpPr>
        <p:spPr>
          <a:prstGeom prst="rect">
            <a:avLst/>
          </a:prstGeom>
        </p:spPr>
        <p:txBody>
          <a:bodyPr/>
          <a:lstStyle/>
          <a:p>
            <a:r>
              <a:rPr dirty="0"/>
              <a:t>Trump Cards - 2</a:t>
            </a:r>
          </a:p>
        </p:txBody>
      </p:sp>
      <p:sp>
        <p:nvSpPr>
          <p:cNvPr id="146" name="Think Short and Long Term Measures/Options/Solutions…"/>
          <p:cNvSpPr txBox="1">
            <a:spLocks noGrp="1"/>
          </p:cNvSpPr>
          <p:nvPr>
            <p:ph type="body" idx="1"/>
          </p:nvPr>
        </p:nvSpPr>
        <p:spPr>
          <a:prstGeom prst="rect">
            <a:avLst/>
          </a:prstGeom>
        </p:spPr>
        <p:txBody>
          <a:bodyPr anchor="t">
            <a:normAutofit/>
          </a:bodyPr>
          <a:lstStyle/>
          <a:p>
            <a:pPr marL="351154" indent="-351154" defTabSz="461518">
              <a:spcBef>
                <a:spcPts val="3300"/>
              </a:spcBef>
              <a:defRPr sz="2500" b="1"/>
            </a:pPr>
            <a:r>
              <a:rPr lang="en-GB" dirty="0"/>
              <a:t>Use ‘I’ Rather Than ‘We’</a:t>
            </a:r>
          </a:p>
          <a:p>
            <a:pPr marL="351154" indent="-351154" defTabSz="461518">
              <a:spcBef>
                <a:spcPts val="3300"/>
              </a:spcBef>
              <a:defRPr sz="2500" b="1"/>
            </a:pPr>
            <a:r>
              <a:rPr lang="en-GB" dirty="0"/>
              <a:t>Prioritise</a:t>
            </a:r>
          </a:p>
          <a:p>
            <a:pPr marL="351154" indent="-351154" defTabSz="461518">
              <a:spcBef>
                <a:spcPts val="3300"/>
              </a:spcBef>
              <a:defRPr sz="2500" b="1"/>
            </a:pPr>
            <a:r>
              <a:rPr dirty="0"/>
              <a:t>Think Short and Long Term Measures/Options/Solutions</a:t>
            </a:r>
          </a:p>
          <a:p>
            <a:pPr marL="351154" indent="-351154" defTabSz="461518">
              <a:spcBef>
                <a:spcPts val="3300"/>
              </a:spcBef>
              <a:defRPr sz="2500" b="1"/>
            </a:pPr>
            <a:r>
              <a:rPr dirty="0"/>
              <a:t>Seek Sustainable Solutions</a:t>
            </a:r>
          </a:p>
          <a:p>
            <a:pPr marL="351154" indent="-351154" defTabSz="461518">
              <a:spcBef>
                <a:spcPts val="3300"/>
              </a:spcBef>
              <a:defRPr sz="2500" b="1"/>
            </a:pPr>
            <a:r>
              <a:rPr dirty="0"/>
              <a:t>Possible Partnerships?</a:t>
            </a:r>
            <a:endParaRPr lang="en-GB" dirty="0"/>
          </a:p>
          <a:p>
            <a:pPr marL="351154" indent="-351154" defTabSz="461518">
              <a:spcBef>
                <a:spcPts val="3300"/>
              </a:spcBef>
              <a:defRPr sz="2500" b="1"/>
            </a:pPr>
            <a:r>
              <a:rPr lang="en-GB" dirty="0"/>
              <a:t>Technology</a:t>
            </a:r>
            <a:endParaRPr dirty="0"/>
          </a:p>
          <a:p>
            <a:pPr marL="351154" indent="-351154" defTabSz="461518">
              <a:spcBef>
                <a:spcPts val="3300"/>
              </a:spcBef>
              <a:defRPr sz="2500" b="1"/>
            </a:pPr>
            <a:r>
              <a:rPr dirty="0"/>
              <a:t>Evaluate/Review/Monitor</a:t>
            </a:r>
          </a:p>
        </p:txBody>
      </p:sp>
      <p:sp>
        <p:nvSpPr>
          <p:cNvPr id="147"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25492</TotalTime>
  <Words>2713</Words>
  <Application>Microsoft Macintosh PowerPoint</Application>
  <PresentationFormat>Custom</PresentationFormat>
  <Paragraphs>309</Paragraphs>
  <Slides>46</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46</vt:i4>
      </vt:variant>
    </vt:vector>
  </HeadingPairs>
  <TitlesOfParts>
    <vt:vector size="57" baseType="lpstr">
      <vt:lpstr>Arial</vt:lpstr>
      <vt:lpstr>Calibri</vt:lpstr>
      <vt:lpstr>Calibri Light</vt:lpstr>
      <vt:lpstr>Helvetica</vt:lpstr>
      <vt:lpstr>Helvetica Neue</vt:lpstr>
      <vt:lpstr>Helvetica Neue Medium</vt:lpstr>
      <vt:lpstr>Helvetica Neue Thin</vt:lpstr>
      <vt:lpstr>Mangal</vt:lpstr>
      <vt:lpstr>Times</vt:lpstr>
      <vt:lpstr>Times New Roman</vt:lpstr>
      <vt:lpstr>Office Theme</vt:lpstr>
      <vt:lpstr>ASSESSMENT CENTRE COACHING 2020</vt:lpstr>
      <vt:lpstr>Assessment Centre </vt:lpstr>
      <vt:lpstr>Competency and Values Framework (CVF)</vt:lpstr>
      <vt:lpstr>Competency Values Framework</vt:lpstr>
      <vt:lpstr>Competency Values Framework</vt:lpstr>
      <vt:lpstr>Exercise 1 CVF</vt:lpstr>
      <vt:lpstr>Observable Behaviours</vt:lpstr>
      <vt:lpstr>Trump Cards - 1</vt:lpstr>
      <vt:lpstr>Trump Cards - 2</vt:lpstr>
      <vt:lpstr>Trump Cards - 3</vt:lpstr>
      <vt:lpstr>Action Plans - 1</vt:lpstr>
      <vt:lpstr>Action Plans - 2</vt:lpstr>
      <vt:lpstr>Role Play - 1</vt:lpstr>
      <vt:lpstr>Role Play - 2</vt:lpstr>
      <vt:lpstr>AP/RP Possible Things To Consider </vt:lpstr>
      <vt:lpstr>Report Writing Exercise</vt:lpstr>
      <vt:lpstr>IST Retest</vt:lpstr>
      <vt:lpstr>Scenarios To Consider</vt:lpstr>
      <vt:lpstr>Final Thoughts - 1</vt:lpstr>
      <vt:lpstr>Final Thoughts - 2</vt:lpstr>
      <vt:lpstr>The Exercises</vt:lpstr>
      <vt:lpstr>ROLE PLAY EXERCISES</vt:lpstr>
      <vt:lpstr>The Candidate's Role</vt:lpstr>
      <vt:lpstr>The Role Actor’s Role</vt:lpstr>
      <vt:lpstr>The Assessor's Role</vt:lpstr>
      <vt:lpstr>RP1 - CAR PARKING</vt:lpstr>
      <vt:lpstr>RP2 – Drugs (1) - Candidate</vt:lpstr>
      <vt:lpstr>RP2 – Drugs (1) - Actor</vt:lpstr>
      <vt:lpstr>RP2 – Drugs (1) - Assessor</vt:lpstr>
      <vt:lpstr>RP3 – Drugs (2) - Candidate</vt:lpstr>
      <vt:lpstr>RP3 – Drugs (2) - Actor</vt:lpstr>
      <vt:lpstr>RP3 – Drugs (2) - Assessor</vt:lpstr>
      <vt:lpstr>RP4 – Drugs (3) – Candidate</vt:lpstr>
      <vt:lpstr>RP4 – Drugs (3) – Actor</vt:lpstr>
      <vt:lpstr>RP4 – Drugs (3) – Assessor</vt:lpstr>
      <vt:lpstr>THE BIG SCENARIO</vt:lpstr>
      <vt:lpstr>Action Plan 1</vt:lpstr>
      <vt:lpstr>Action Plan 1</vt:lpstr>
      <vt:lpstr>Role Play 1</vt:lpstr>
      <vt:lpstr>Action Plan 2</vt:lpstr>
      <vt:lpstr>Action Plan 2</vt:lpstr>
      <vt:lpstr>Role Play 2</vt:lpstr>
      <vt:lpstr>Role Play 3</vt:lpstr>
      <vt:lpstr>Report Writing Exercise</vt:lpstr>
      <vt:lpstr>Homework practice using Drugs Role Play scenarios</vt:lpstr>
      <vt:lpstr>Well Done! Any Other Questions?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PSNI ENTRANCE COACHING 2017/2018</dc:title>
  <cp:lastModifiedBy>Roger McCallum</cp:lastModifiedBy>
  <cp:revision>60</cp:revision>
  <dcterms:modified xsi:type="dcterms:W3CDTF">2020-07-17T08:12:56Z</dcterms:modified>
</cp:coreProperties>
</file>