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299747-F8EF-44B8-A9B3-C5DF35C0A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C345A54-40F0-4518-93BB-ED6132723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821459-B7F0-4688-B8ED-A798AC0F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1B763F-92EC-4D08-8687-14D5803B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9ABA3B-89E8-41B3-8E9C-9A489375B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814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EC4EC8-F686-47DC-A2BA-AF329936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C2B6A2-862E-4148-96B0-BB1D41253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1B85086-D5EA-448D-BF1E-FCF30FFB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61062AC-A9FF-4764-9DAA-7E39F15F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DE1AA3D-0DD6-4162-B67F-3FD1B29DF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07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A46206-DFA6-43EA-A4A2-1E893EBDC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FEF22D1-A2D6-4C41-8C31-FE457AFE1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F91657F-D0D5-4552-AA6D-E6F2678AB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B4A54EE-BC11-4BBB-834F-2BD99E1C0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C42024C-A6CC-4C21-848C-D9E9B3FD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368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5257A4-5F9D-4453-94E4-5F754B9A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9348E2-9BC0-4FAF-B71E-012678A981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DCB4F23-7A11-49E0-BE4E-6CC0E0E08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BF51A6C-8592-417B-8B63-48D7EB76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A37AB7E-61AF-4676-8498-56A36DA0E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06070A3-5567-4549-9D38-448A0C97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239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D511A3-48AF-4E5D-8338-D2DC93D55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03B7728-9576-4968-AAF0-E47AD7964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D05A78B-357A-43C9-994E-9B20361AD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DEAE989-CCE0-43B4-96D1-8EBECDCCE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3B8DB62-51FF-414E-9D22-25B08535DE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05CC9D9-6CBC-4DAE-AAB1-47A9FF90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F99F65D-CA26-478B-86DA-25A91105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C0F48D6-643A-4EA1-B072-3C5E98D5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14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B4E6D0-44DC-4131-8E3B-BC2E7276B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3D1EB15-EA6C-4AD3-91F8-75B665410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82E6249-399E-4A38-83AB-107E4D1EF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DADDAD3-A5BA-4A92-862B-6DB614C6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36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63022B0-3EDD-44B9-91A8-1E6D65E56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06C89A1-D060-48EB-95BE-86B82EACC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93B6791-A98E-459D-A7E6-319C651B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88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89C356-1307-4B89-959C-9D1D326B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8DD74B-8731-4827-9149-B951ADB30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6B1445F-795F-489B-A610-7CF78C325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9EACE38-8738-4D4C-9A70-2944CCBF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882FC82-7910-4A19-9EBE-E0842DF1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F4D4D47-93C9-4886-B99E-0CE8ACAE3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691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1BF213-D881-411A-A0F8-673E656E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73BF44E-DE01-471A-84B7-17BFE70A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07C44A1-0EA2-46A6-AFA9-A82AFEC08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5F3C35A-A463-41E6-A285-82BAA06A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28C02BD-14DD-4426-B61B-FCA75A9B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989A894-97A4-432B-9631-43B0BD72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84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236D91-A1E1-4B04-955B-8F64F293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727F8CF-2872-4858-A364-D8A1E74C0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12051AD-8A2A-4979-BBAB-47EB3A24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A3549C6-3B45-49F0-80F2-FA461D09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C6A4AB3-303B-4D23-9806-8AE1CCB5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2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5612619-1841-4AE1-9F84-D39ACBB0EF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8783546-8BFC-42D5-BC6C-C160985BA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31B4F2-1440-4B67-A47D-5802F0EC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10C25C2-A5A2-42F1-B91E-3D37AE86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E9CE6D5-B753-4C40-9E08-83AD6E56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183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BB4EF70-DD7D-4B4A-A5FC-D82C2968D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4D2E9A5-5303-4336-819A-4297A73EC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96C49FA-3452-4904-B020-ACE24DC327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DB734-A66C-4D9F-86D5-0B1CE6454FC8}" type="datetimeFigureOut">
              <a:rPr lang="zh-TW" altLang="en-US" smtClean="0"/>
              <a:t>2021/1/19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EDE4C5C-253B-42AA-B4FC-5959208F7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4CC0CF-ABFA-4853-8486-AF258D9B4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75D2-217D-48E1-ABB8-598EE35CCF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209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33D743-F78A-4D81-AE29-E551B5ED3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Problem with DPM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4BBC569-729D-4D83-B25A-B10B833248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3123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58EEE07-56B7-4B56-A3E4-58BB045B0B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9888" y="1681538"/>
            <a:ext cx="6015790" cy="4170949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BE78595-03A0-4F90-97B2-9F28AF8D1D33}"/>
              </a:ext>
            </a:extLst>
          </p:cNvPr>
          <p:cNvSpPr txBox="1"/>
          <p:nvPr/>
        </p:nvSpPr>
        <p:spPr>
          <a:xfrm>
            <a:off x="7566409" y="2843683"/>
            <a:ext cx="21077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 straight pipe </a:t>
            </a:r>
          </a:p>
          <a:p>
            <a:r>
              <a:rPr lang="en-US" altLang="zh-TW" dirty="0"/>
              <a:t>Length = 1m</a:t>
            </a:r>
          </a:p>
          <a:p>
            <a:r>
              <a:rPr lang="en-US" altLang="zh-TW" dirty="0"/>
              <a:t>Diameter = 0.0127m</a:t>
            </a:r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5108F65-6EF4-4FB4-94F9-3194734D4FD3}"/>
              </a:ext>
            </a:extLst>
          </p:cNvPr>
          <p:cNvSpPr txBox="1"/>
          <p:nvPr/>
        </p:nvSpPr>
        <p:spPr>
          <a:xfrm>
            <a:off x="372506" y="713125"/>
            <a:ext cx="197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/>
              <a:t>Geometry: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4503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8EC98737-6D2F-4391-8DBB-BFF46F1A2424}"/>
              </a:ext>
            </a:extLst>
          </p:cNvPr>
          <p:cNvSpPr txBox="1"/>
          <p:nvPr/>
        </p:nvSpPr>
        <p:spPr>
          <a:xfrm>
            <a:off x="2463531" y="1569097"/>
            <a:ext cx="2307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Meshing:</a:t>
            </a:r>
          </a:p>
          <a:p>
            <a:r>
              <a:rPr lang="en-US" altLang="zh-TW" dirty="0"/>
              <a:t>Inflation on entire wall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B02D1D5-8646-423D-85BD-95B6E6C3B66E}"/>
              </a:ext>
            </a:extLst>
          </p:cNvPr>
          <p:cNvSpPr txBox="1"/>
          <p:nvPr/>
        </p:nvSpPr>
        <p:spPr>
          <a:xfrm>
            <a:off x="2481837" y="2495432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6.8M</a:t>
            </a:r>
            <a:r>
              <a:rPr lang="zh-TW" altLang="en-US" dirty="0"/>
              <a:t> </a:t>
            </a:r>
            <a:r>
              <a:rPr lang="en-US" altLang="zh-TW" dirty="0"/>
              <a:t>cells</a:t>
            </a:r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0BE7908-D4D6-4122-849E-07FF96BB1220}"/>
              </a:ext>
            </a:extLst>
          </p:cNvPr>
          <p:cNvSpPr txBox="1"/>
          <p:nvPr/>
        </p:nvSpPr>
        <p:spPr>
          <a:xfrm>
            <a:off x="372506" y="713125"/>
            <a:ext cx="1226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/>
              <a:t>Mesh:</a:t>
            </a:r>
            <a:endParaRPr lang="zh-TW" altLang="en-US" sz="3200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6C07EA3-72B0-47DB-A555-D465BC20EC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9141" y="1649592"/>
            <a:ext cx="4906078" cy="461053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F7035CBC-A174-4CB7-93FA-DE5CF29BEF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3837" y="3506876"/>
            <a:ext cx="3286285" cy="275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3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EB0280A-6223-4A69-9439-73187DFA2B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33" y="2020422"/>
            <a:ext cx="7202906" cy="462012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72A775A-F107-4DF1-8AC9-D08121004247}"/>
              </a:ext>
            </a:extLst>
          </p:cNvPr>
          <p:cNvSpPr txBox="1"/>
          <p:nvPr/>
        </p:nvSpPr>
        <p:spPr>
          <a:xfrm>
            <a:off x="372506" y="713125"/>
            <a:ext cx="8332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/>
              <a:t>Particles injected at 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constant velocity (v=1m/s)</a:t>
            </a:r>
            <a:endParaRPr lang="zh-TW" altLang="en-US" sz="32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4C73F4E-7AE7-4B35-B941-FB8A7381DA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4175" y="1879294"/>
            <a:ext cx="6903218" cy="476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97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45829FC-1189-4C44-B791-7EF196EF5D1F}"/>
              </a:ext>
            </a:extLst>
          </p:cNvPr>
          <p:cNvSpPr txBox="1"/>
          <p:nvPr/>
        </p:nvSpPr>
        <p:spPr>
          <a:xfrm>
            <a:off x="372507" y="713125"/>
            <a:ext cx="10577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Let Cd=0 by using UDF</a:t>
            </a:r>
            <a:r>
              <a:rPr lang="zh-TW" altLang="en-US" sz="3200" dirty="0"/>
              <a:t> </a:t>
            </a:r>
            <a:r>
              <a:rPr lang="en-US" altLang="zh-TW" sz="3200" dirty="0"/>
              <a:t>(UDF</a:t>
            </a:r>
            <a:r>
              <a:rPr lang="zh-TW" altLang="en-US" sz="3200" dirty="0"/>
              <a:t> </a:t>
            </a:r>
            <a:r>
              <a:rPr lang="en-US" altLang="zh-TW" sz="3200" dirty="0"/>
              <a:t>is attached at last page)</a:t>
            </a:r>
            <a:r>
              <a:rPr lang="zh-TW" altLang="en-US" sz="3200" dirty="0"/>
              <a:t> </a:t>
            </a:r>
            <a:r>
              <a:rPr lang="en-US" altLang="zh-TW" sz="3200" dirty="0"/>
              <a:t>to keep particle velocity a constant.</a:t>
            </a:r>
            <a:endParaRPr lang="zh-TW" altLang="en-US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9C9D2BD-0C36-4D7C-B3C2-D08ED8CF0F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2711" y="2965928"/>
            <a:ext cx="7335297" cy="304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5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CC34E52-A9CB-47A2-A774-953A2B968A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7261" y="1659760"/>
            <a:ext cx="5627078" cy="4660654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D122F203-A1E0-4BB5-8AC2-96E17165BBD4}"/>
              </a:ext>
            </a:extLst>
          </p:cNvPr>
          <p:cNvSpPr txBox="1"/>
          <p:nvPr/>
        </p:nvSpPr>
        <p:spPr>
          <a:xfrm>
            <a:off x="675393" y="537586"/>
            <a:ext cx="4111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/>
              <a:t>Turn off all additional force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8992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A797F205-C367-42AB-B1E4-D04E582397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1031" y="1497204"/>
            <a:ext cx="6812687" cy="4973934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427C517F-23DB-4631-9A0F-A259EE20C1F6}"/>
              </a:ext>
            </a:extLst>
          </p:cNvPr>
          <p:cNvSpPr txBox="1"/>
          <p:nvPr/>
        </p:nvSpPr>
        <p:spPr>
          <a:xfrm>
            <a:off x="281354" y="671477"/>
            <a:ext cx="4618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/>
              <a:t>Assigned time step by UDF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71722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>
            <a:extLst>
              <a:ext uri="{FF2B5EF4-FFF2-40B4-BE49-F238E27FC236}">
                <a16:creationId xmlns:a16="http://schemas.microsoft.com/office/drawing/2014/main" id="{A1DE03A1-6BF5-411F-94C0-29BC6B9AE103}"/>
              </a:ext>
            </a:extLst>
          </p:cNvPr>
          <p:cNvSpPr txBox="1"/>
          <p:nvPr/>
        </p:nvSpPr>
        <p:spPr>
          <a:xfrm>
            <a:off x="295694" y="486794"/>
            <a:ext cx="58003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Particles injected at 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constant velocity (v=1m/s)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baseline="-25000" dirty="0">
                <a:solidFill>
                  <a:srgbClr val="FF0000"/>
                </a:solidFill>
              </a:rPr>
              <a:t>d</a:t>
            </a:r>
            <a:r>
              <a:rPr lang="en-US" b="1" dirty="0">
                <a:solidFill>
                  <a:srgbClr val="FF0000"/>
                </a:solidFill>
              </a:rPr>
              <a:t> = 0</a:t>
            </a:r>
            <a:r>
              <a:rPr lang="en-US" dirty="0"/>
              <a:t>.</a:t>
            </a:r>
          </a:p>
          <a:p>
            <a:r>
              <a:rPr lang="en-US" dirty="0"/>
              <a:t>The length from inlet to outlet is 1m.</a:t>
            </a:r>
          </a:p>
          <a:p>
            <a:r>
              <a:rPr lang="en-US" dirty="0"/>
              <a:t>It supposes to reach the outlet by 1 sec.  </a:t>
            </a:r>
          </a:p>
          <a:p>
            <a:r>
              <a:rPr lang="en-US" dirty="0"/>
              <a:t>But the results show that it is dependent on time step size.</a:t>
            </a:r>
          </a:p>
          <a:p>
            <a:r>
              <a:rPr lang="en-US" dirty="0"/>
              <a:t>For time step &gt; E-5, it is normal.</a:t>
            </a:r>
          </a:p>
          <a:p>
            <a:r>
              <a:rPr lang="en-US" dirty="0"/>
              <a:t>But for time step &lt; E-5,  it is nonphysical</a:t>
            </a:r>
          </a:p>
          <a:p>
            <a:endParaRPr 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C857791A-F099-4D91-A7D7-A0A10E9A5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888" y="1992011"/>
            <a:ext cx="7356165" cy="45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6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4EB5F29-91C7-4F30-AC34-E2F569ADC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545" y="724260"/>
            <a:ext cx="8327327" cy="590262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B3DC719-69E8-48BF-B9EB-7E696EEBA73B}"/>
              </a:ext>
            </a:extLst>
          </p:cNvPr>
          <p:cNvSpPr txBox="1"/>
          <p:nvPr/>
        </p:nvSpPr>
        <p:spPr>
          <a:xfrm>
            <a:off x="733531" y="432079"/>
            <a:ext cx="3024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If we look closer.</a:t>
            </a:r>
          </a:p>
          <a:p>
            <a:r>
              <a:rPr lang="en-US" altLang="zh-TW" dirty="0"/>
              <a:t>The slope is ok, but particles jump in axial coordinate when they flow cross some cells.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74093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B3DC719-69E8-48BF-B9EB-7E696EEBA73B}"/>
              </a:ext>
            </a:extLst>
          </p:cNvPr>
          <p:cNvSpPr txBox="1"/>
          <p:nvPr/>
        </p:nvSpPr>
        <p:spPr>
          <a:xfrm>
            <a:off x="733531" y="432079"/>
            <a:ext cx="3024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 shown in the figures. The particle flows non-physically when it is on the edge of a cell.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770AD00-DA0E-4DEE-BA3B-076789CCC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1393" y="1632408"/>
            <a:ext cx="5968721" cy="4692581"/>
          </a:xfrm>
          <a:prstGeom prst="rect">
            <a:avLst/>
          </a:prstGeom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id="{911736AB-2B2B-4DD0-934F-B66F98585AFD}"/>
              </a:ext>
            </a:extLst>
          </p:cNvPr>
          <p:cNvGrpSpPr/>
          <p:nvPr/>
        </p:nvGrpSpPr>
        <p:grpSpPr>
          <a:xfrm>
            <a:off x="6096000" y="257174"/>
            <a:ext cx="4077478" cy="2491275"/>
            <a:chOff x="1932071" y="478280"/>
            <a:chExt cx="8327858" cy="590143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6E54CEF3-26C7-481D-8D59-69A2CB05F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2071" y="478280"/>
              <a:ext cx="8327858" cy="5901439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DB077CE-16C8-400E-8424-DFBB5BD2600D}"/>
                </a:ext>
              </a:extLst>
            </p:cNvPr>
            <p:cNvSpPr/>
            <p:nvPr/>
          </p:nvSpPr>
          <p:spPr>
            <a:xfrm>
              <a:off x="6461090" y="1045029"/>
              <a:ext cx="512466" cy="323614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845F34DC-4782-4D7B-A661-609421196A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7282" y="2905903"/>
            <a:ext cx="7091266" cy="321906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1FF3677-7186-4538-BE42-B6152498F825}"/>
              </a:ext>
            </a:extLst>
          </p:cNvPr>
          <p:cNvSpPr/>
          <p:nvPr/>
        </p:nvSpPr>
        <p:spPr>
          <a:xfrm>
            <a:off x="7473820" y="3978698"/>
            <a:ext cx="2771192" cy="425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E04A762-2F5B-4A5B-A6E8-91DFB5BB1DEA}"/>
              </a:ext>
            </a:extLst>
          </p:cNvPr>
          <p:cNvSpPr txBox="1"/>
          <p:nvPr/>
        </p:nvSpPr>
        <p:spPr>
          <a:xfrm>
            <a:off x="8313494" y="4544781"/>
            <a:ext cx="3492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Jump non-physically in a short time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5452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E0D6A0-FFAA-4E83-BE1D-1BFC50EE1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60" y="403225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altLang="zh-TW" dirty="0"/>
              <a:t>The</a:t>
            </a:r>
            <a:r>
              <a:rPr lang="zh-TW" altLang="en-US" dirty="0"/>
              <a:t> </a:t>
            </a:r>
            <a:r>
              <a:rPr lang="en-US" altLang="zh-TW" dirty="0"/>
              <a:t>problem</a:t>
            </a:r>
            <a:r>
              <a:rPr lang="zh-TW" altLang="en-US" dirty="0"/>
              <a:t> </a:t>
            </a:r>
            <a:r>
              <a:rPr lang="en-US" altLang="zh-TW" dirty="0"/>
              <a:t>only</a:t>
            </a:r>
            <a:r>
              <a:rPr lang="zh-TW" altLang="en-US" dirty="0"/>
              <a:t> </a:t>
            </a:r>
            <a:r>
              <a:rPr lang="en-US" altLang="zh-TW" dirty="0"/>
              <a:t>shows</a:t>
            </a:r>
            <a:r>
              <a:rPr lang="zh-TW" altLang="en-US" dirty="0"/>
              <a:t> </a:t>
            </a:r>
            <a:r>
              <a:rPr lang="en-US" altLang="zh-TW" dirty="0"/>
              <a:t>with</a:t>
            </a:r>
            <a:r>
              <a:rPr lang="zh-TW" altLang="en-US" dirty="0"/>
              <a:t> </a:t>
            </a:r>
            <a:r>
              <a:rPr lang="en-US" altLang="zh-TW" dirty="0"/>
              <a:t>small time step.</a:t>
            </a:r>
          </a:p>
          <a:p>
            <a:pPr marL="514350" indent="-514350">
              <a:buAutoNum type="arabicPeriod"/>
            </a:pPr>
            <a:r>
              <a:rPr lang="en-US" altLang="zh-TW" dirty="0"/>
              <a:t>The problem only shows when particles flow in the inflation layers.</a:t>
            </a:r>
          </a:p>
          <a:p>
            <a:pPr marL="514350" indent="-514350">
              <a:buAutoNum type="arabicPeriod"/>
            </a:pPr>
            <a:endParaRPr lang="en-US" altLang="zh-TW" dirty="0"/>
          </a:p>
          <a:p>
            <a:pPr marL="514350" indent="-514350">
              <a:buAutoNum type="arabicPeriod"/>
            </a:pPr>
            <a:endParaRPr lang="en-US" altLang="zh-TW" dirty="0"/>
          </a:p>
          <a:p>
            <a:pPr marL="514350" indent="-514350">
              <a:buAutoNum type="arabicPeriod"/>
            </a:pPr>
            <a:endParaRPr lang="en-US" altLang="zh-TW" dirty="0"/>
          </a:p>
          <a:p>
            <a:pPr marL="514350" indent="-514350">
              <a:buAutoNum type="arabicPeriod"/>
            </a:pPr>
            <a:endParaRPr lang="en-US" altLang="zh-TW" dirty="0"/>
          </a:p>
          <a:p>
            <a:pPr marL="514350" indent="-514350">
              <a:buAutoNum type="arabicPeriod"/>
            </a:pPr>
            <a:endParaRPr lang="en-US" altLang="zh-TW" dirty="0"/>
          </a:p>
          <a:p>
            <a:pPr marL="514350" indent="-514350">
              <a:buAutoNum type="arabicPeriod"/>
            </a:pPr>
            <a:r>
              <a:rPr lang="en-US" altLang="zh-TW" dirty="0"/>
              <a:t>If the grid is in parallel to the streamwise direction, no issue is seen.</a:t>
            </a:r>
          </a:p>
          <a:p>
            <a:pPr marL="514350" indent="-514350">
              <a:buAutoNum type="arabicPeriod"/>
            </a:pPr>
            <a:endParaRPr lang="zh-TW" altLang="en-US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C1AAD7B-5670-45F6-A374-504C955ED3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620" y="4577079"/>
            <a:ext cx="2278887" cy="194646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CB04F46-3EAC-4E81-9A35-DE297F330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4178" y="4362080"/>
            <a:ext cx="2278888" cy="2461321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EB1F352D-AB0A-429A-82E7-78EC68F9EAE5}"/>
              </a:ext>
            </a:extLst>
          </p:cNvPr>
          <p:cNvSpPr txBox="1"/>
          <p:nvPr/>
        </p:nvSpPr>
        <p:spPr>
          <a:xfrm>
            <a:off x="2057400" y="4577079"/>
            <a:ext cx="28397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For example, when we use inflation on the inlet, and use inlet face as source face to sweep for the body. The transit time for a particle to flow from inlet to outlet is as theoretical.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1D27620-4069-4C63-AC09-AEAD3D710A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245" y="1620760"/>
            <a:ext cx="1998523" cy="194467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7D1B4B-17D2-48E9-98E7-D1723BE4DD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5" t="2109" r="2336" b="2977"/>
          <a:stretch/>
        </p:blipFill>
        <p:spPr>
          <a:xfrm>
            <a:off x="1901448" y="1473358"/>
            <a:ext cx="2995672" cy="2324227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CFC5FA56-0AA9-4EB8-9D8E-08CDF9A0344B}"/>
              </a:ext>
            </a:extLst>
          </p:cNvPr>
          <p:cNvSpPr txBox="1"/>
          <p:nvPr/>
        </p:nvSpPr>
        <p:spPr>
          <a:xfrm>
            <a:off x="3477260" y="2021840"/>
            <a:ext cx="2531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Non-physical transit time</a:t>
            </a:r>
            <a:endParaRPr lang="zh-TW" altLang="en-US" dirty="0"/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B2B6D114-5B6E-47F7-972A-0B462C7586AD}"/>
              </a:ext>
            </a:extLst>
          </p:cNvPr>
          <p:cNvCxnSpPr/>
          <p:nvPr/>
        </p:nvCxnSpPr>
        <p:spPr>
          <a:xfrm>
            <a:off x="3241040" y="1290320"/>
            <a:ext cx="0" cy="25072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CAA20F64-0636-4182-A1CD-23C9DEA90022}"/>
              </a:ext>
            </a:extLst>
          </p:cNvPr>
          <p:cNvCxnSpPr/>
          <p:nvPr/>
        </p:nvCxnSpPr>
        <p:spPr>
          <a:xfrm>
            <a:off x="3241040" y="1620760"/>
            <a:ext cx="7213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DC5536E-B338-4ED3-A856-C98C2032CE58}"/>
              </a:ext>
            </a:extLst>
          </p:cNvPr>
          <p:cNvSpPr txBox="1"/>
          <p:nvPr/>
        </p:nvSpPr>
        <p:spPr>
          <a:xfrm>
            <a:off x="3962400" y="1447427"/>
            <a:ext cx="1563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Inflation layers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97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F57A52DA-1BAE-4006-83A2-ED130F7F9C1A}"/>
              </a:ext>
            </a:extLst>
          </p:cNvPr>
          <p:cNvSpPr txBox="1"/>
          <p:nvPr/>
        </p:nvSpPr>
        <p:spPr>
          <a:xfrm>
            <a:off x="3048778" y="-10051613"/>
            <a:ext cx="6097554" cy="26961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#include "</a:t>
            </a:r>
            <a:r>
              <a:rPr lang="en-US" altLang="zh-TW" dirty="0" err="1"/>
              <a:t>udf.h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dpm.h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mem.h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sg.h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stdlib.h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stdio.h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math.h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cxsurf.h</a:t>
            </a:r>
            <a:r>
              <a:rPr lang="en-US" altLang="zh-TW" dirty="0"/>
              <a:t>"</a:t>
            </a:r>
          </a:p>
          <a:p>
            <a:r>
              <a:rPr lang="en-US" altLang="zh-TW" dirty="0"/>
              <a:t>#include "</a:t>
            </a:r>
            <a:r>
              <a:rPr lang="en-US" altLang="zh-TW" dirty="0" err="1"/>
              <a:t>random.h</a:t>
            </a:r>
            <a:r>
              <a:rPr lang="en-US" altLang="zh-TW" dirty="0"/>
              <a:t>"</a:t>
            </a:r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DEFINE_DPM_TIMESTEP(</a:t>
            </a:r>
            <a:r>
              <a:rPr lang="en-US" altLang="zh-TW" dirty="0" err="1"/>
              <a:t>DPM_time_step</a:t>
            </a:r>
            <a:r>
              <a:rPr lang="en-US" altLang="zh-TW" dirty="0"/>
              <a:t>, p, dt)</a:t>
            </a:r>
          </a:p>
          <a:p>
            <a:r>
              <a:rPr lang="en-US" altLang="zh-TW" dirty="0"/>
              <a:t>{</a:t>
            </a:r>
          </a:p>
          <a:p>
            <a:endParaRPr lang="en-US" altLang="zh-TW" dirty="0"/>
          </a:p>
          <a:p>
            <a:r>
              <a:rPr lang="en-US" altLang="zh-TW" dirty="0"/>
              <a:t>dt = 1.0*pow(10,-7);</a:t>
            </a:r>
          </a:p>
          <a:p>
            <a:endParaRPr lang="en-US" altLang="zh-TW" dirty="0"/>
          </a:p>
          <a:p>
            <a:r>
              <a:rPr lang="en-US" altLang="zh-TW" dirty="0"/>
              <a:t>return dt;</a:t>
            </a:r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/********************************************************************************/</a:t>
            </a:r>
          </a:p>
          <a:p>
            <a:r>
              <a:rPr lang="en-US" altLang="zh-TW" dirty="0"/>
              <a:t>DEFINE_DPM_DRAG(</a:t>
            </a:r>
            <a:r>
              <a:rPr lang="en-US" altLang="zh-TW" dirty="0" err="1"/>
              <a:t>CRW_OSU_drag,Re,p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{</a:t>
            </a:r>
          </a:p>
          <a:p>
            <a:r>
              <a:rPr lang="en-US" altLang="zh-TW" dirty="0"/>
              <a:t>real x[ND_ND];</a:t>
            </a:r>
          </a:p>
          <a:p>
            <a:r>
              <a:rPr lang="en-US" altLang="zh-TW" dirty="0" err="1"/>
              <a:t>cphase_state_t</a:t>
            </a:r>
            <a:r>
              <a:rPr lang="en-US" altLang="zh-TW" dirty="0"/>
              <a:t> *c = &amp;(p-&gt;</a:t>
            </a:r>
            <a:r>
              <a:rPr lang="en-US" altLang="zh-TW" dirty="0" err="1"/>
              <a:t>cphase</a:t>
            </a:r>
            <a:r>
              <a:rPr lang="en-US" altLang="zh-TW" dirty="0"/>
              <a:t>); /* cell information of particle location */</a:t>
            </a:r>
          </a:p>
          <a:p>
            <a:r>
              <a:rPr lang="en-US" altLang="zh-TW" dirty="0" err="1"/>
              <a:t>cell_t</a:t>
            </a:r>
            <a:r>
              <a:rPr lang="en-US" altLang="zh-TW" dirty="0"/>
              <a:t> c0 = RP_CELL(&amp;(p-&gt;</a:t>
            </a:r>
            <a:r>
              <a:rPr lang="en-US" altLang="zh-TW" dirty="0" err="1"/>
              <a:t>cCell</a:t>
            </a:r>
            <a:r>
              <a:rPr lang="en-US" altLang="zh-TW" dirty="0"/>
              <a:t>)); /* index of cell in which currently tracked particle is in */</a:t>
            </a:r>
          </a:p>
          <a:p>
            <a:r>
              <a:rPr lang="en-US" altLang="zh-TW" dirty="0"/>
              <a:t>Thread *t0 = RP_THREAD(&amp;(p-&gt;</a:t>
            </a:r>
            <a:r>
              <a:rPr lang="en-US" altLang="zh-TW" dirty="0" err="1"/>
              <a:t>cCell</a:t>
            </a:r>
            <a:r>
              <a:rPr lang="en-US" altLang="zh-TW" dirty="0"/>
              <a:t>)); /* cell thread to which above cell belongs */</a:t>
            </a:r>
          </a:p>
          <a:p>
            <a:r>
              <a:rPr lang="en-US" altLang="zh-TW" dirty="0"/>
              <a:t>real pp[3] = {0.,0.,0.}; /* particle position vector */</a:t>
            </a:r>
          </a:p>
          <a:p>
            <a:r>
              <a:rPr lang="en-US" altLang="zh-TW" dirty="0"/>
              <a:t>real </a:t>
            </a:r>
            <a:r>
              <a:rPr lang="en-US" altLang="zh-TW" dirty="0" err="1"/>
              <a:t>pv</a:t>
            </a:r>
            <a:r>
              <a:rPr lang="en-US" altLang="zh-TW" dirty="0"/>
              <a:t>[3] = {0.,0.,0.}; /* particle velocity vector */</a:t>
            </a:r>
          </a:p>
          <a:p>
            <a:r>
              <a:rPr lang="en-US" altLang="zh-TW" dirty="0"/>
              <a:t>int </a:t>
            </a:r>
            <a:r>
              <a:rPr lang="en-US" altLang="zh-TW" dirty="0" err="1"/>
              <a:t>i</a:t>
            </a:r>
            <a:r>
              <a:rPr lang="en-US" altLang="zh-TW" dirty="0"/>
              <a:t>;</a:t>
            </a:r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C_CENTROID(x,c0,t0);	</a:t>
            </a:r>
          </a:p>
          <a:p>
            <a:endParaRPr lang="en-US" altLang="zh-TW" dirty="0"/>
          </a:p>
          <a:p>
            <a:r>
              <a:rPr lang="en-US" altLang="zh-TW" dirty="0"/>
              <a:t>for(</a:t>
            </a:r>
            <a:r>
              <a:rPr lang="en-US" altLang="zh-TW" dirty="0" err="1"/>
              <a:t>i</a:t>
            </a:r>
            <a:r>
              <a:rPr lang="en-US" altLang="zh-TW" dirty="0"/>
              <a:t>=0;i&lt;3;i++)</a:t>
            </a:r>
          </a:p>
          <a:p>
            <a:r>
              <a:rPr lang="en-US" altLang="zh-TW" dirty="0"/>
              <a:t>{</a:t>
            </a:r>
          </a:p>
          <a:p>
            <a:r>
              <a:rPr lang="en-US" altLang="zh-TW" dirty="0"/>
              <a:t>	pp[</a:t>
            </a:r>
            <a:r>
              <a:rPr lang="en-US" altLang="zh-TW" dirty="0" err="1"/>
              <a:t>i</a:t>
            </a:r>
            <a:r>
              <a:rPr lang="en-US" altLang="zh-TW" dirty="0"/>
              <a:t>] = P_POS(p)[</a:t>
            </a:r>
            <a:r>
              <a:rPr lang="en-US" altLang="zh-TW" dirty="0" err="1"/>
              <a:t>i</a:t>
            </a:r>
            <a:r>
              <a:rPr lang="en-US" altLang="zh-TW" dirty="0"/>
              <a:t>];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pv</a:t>
            </a:r>
            <a:r>
              <a:rPr lang="en-US" altLang="zh-TW" dirty="0"/>
              <a:t>[</a:t>
            </a:r>
            <a:r>
              <a:rPr lang="en-US" altLang="zh-TW" dirty="0" err="1"/>
              <a:t>i</a:t>
            </a:r>
            <a:r>
              <a:rPr lang="en-US" altLang="zh-TW" dirty="0"/>
              <a:t>] = P_VEL(p)[</a:t>
            </a:r>
            <a:r>
              <a:rPr lang="en-US" altLang="zh-TW" dirty="0" err="1"/>
              <a:t>i</a:t>
            </a:r>
            <a:r>
              <a:rPr lang="en-US" altLang="zh-TW" dirty="0"/>
              <a:t>];</a:t>
            </a:r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  <a:p>
            <a:r>
              <a:rPr lang="en-US" altLang="zh-TW" dirty="0"/>
              <a:t>/*</a:t>
            </a:r>
          </a:p>
          <a:p>
            <a:r>
              <a:rPr lang="en-US" altLang="zh-TW" dirty="0"/>
              <a:t>	p-&gt;</a:t>
            </a:r>
            <a:r>
              <a:rPr lang="en-US" altLang="zh-TW" dirty="0" err="1"/>
              <a:t>state.V</a:t>
            </a:r>
            <a:r>
              <a:rPr lang="en-US" altLang="zh-TW" dirty="0"/>
              <a:t>[0] = 0;</a:t>
            </a:r>
          </a:p>
          <a:p>
            <a:r>
              <a:rPr lang="en-US" altLang="zh-TW" dirty="0"/>
              <a:t>	p-&gt;state0.V[0] = p-&gt;</a:t>
            </a:r>
            <a:r>
              <a:rPr lang="en-US" altLang="zh-TW" dirty="0" err="1"/>
              <a:t>state.V</a:t>
            </a:r>
            <a:r>
              <a:rPr lang="en-US" altLang="zh-TW" dirty="0"/>
              <a:t>[0];</a:t>
            </a:r>
          </a:p>
          <a:p>
            <a:r>
              <a:rPr lang="en-US" altLang="zh-TW" dirty="0"/>
              <a:t>	p-&gt;</a:t>
            </a:r>
            <a:r>
              <a:rPr lang="en-US" altLang="zh-TW" dirty="0" err="1"/>
              <a:t>state.V</a:t>
            </a:r>
            <a:r>
              <a:rPr lang="en-US" altLang="zh-TW" dirty="0"/>
              <a:t>[1] = 0;</a:t>
            </a:r>
          </a:p>
          <a:p>
            <a:r>
              <a:rPr lang="en-US" altLang="zh-TW" dirty="0"/>
              <a:t>	p-&gt;state0.V[1] = p-&gt;</a:t>
            </a:r>
            <a:r>
              <a:rPr lang="en-US" altLang="zh-TW" dirty="0" err="1"/>
              <a:t>state.V</a:t>
            </a:r>
            <a:r>
              <a:rPr lang="en-US" altLang="zh-TW" dirty="0"/>
              <a:t>[1];</a:t>
            </a:r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	p-&gt;</a:t>
            </a:r>
            <a:r>
              <a:rPr lang="en-US" altLang="zh-TW" dirty="0" err="1"/>
              <a:t>state.V</a:t>
            </a:r>
            <a:r>
              <a:rPr lang="en-US" altLang="zh-TW" dirty="0"/>
              <a:t>[2] = 1.0;</a:t>
            </a:r>
          </a:p>
          <a:p>
            <a:endParaRPr lang="en-US" altLang="zh-TW" dirty="0"/>
          </a:p>
          <a:p>
            <a:r>
              <a:rPr lang="en-US" altLang="zh-TW" dirty="0"/>
              <a:t>	p-&gt;state0.V[2] = p-&gt;</a:t>
            </a:r>
            <a:r>
              <a:rPr lang="en-US" altLang="zh-TW" dirty="0" err="1"/>
              <a:t>state.V</a:t>
            </a:r>
            <a:r>
              <a:rPr lang="en-US" altLang="zh-TW" dirty="0"/>
              <a:t>[2];</a:t>
            </a:r>
          </a:p>
          <a:p>
            <a:endParaRPr lang="en-US" altLang="zh-TW" dirty="0"/>
          </a:p>
          <a:p>
            <a:r>
              <a:rPr lang="en-US" altLang="zh-TW" dirty="0"/>
              <a:t>*/</a:t>
            </a:r>
          </a:p>
          <a:p>
            <a:endParaRPr lang="en-US" altLang="zh-TW" dirty="0"/>
          </a:p>
          <a:p>
            <a:r>
              <a:rPr lang="en-US" altLang="zh-TW" dirty="0"/>
              <a:t>if(P_USER_REAL(p,3)&gt;10001.0){</a:t>
            </a:r>
          </a:p>
          <a:p>
            <a:endParaRPr lang="en-US" altLang="zh-TW" dirty="0"/>
          </a:p>
          <a:p>
            <a:r>
              <a:rPr lang="en-US" altLang="zh-TW" dirty="0"/>
              <a:t>	Message("t=%.10g pv2=%.10g z=%.10g y=%.10g x=%.10g  </a:t>
            </a:r>
            <a:r>
              <a:rPr lang="en-US" altLang="zh-TW" dirty="0" err="1"/>
              <a:t>cell_id</a:t>
            </a:r>
            <a:r>
              <a:rPr lang="en-US" altLang="zh-TW" dirty="0"/>
              <a:t>=%d \</a:t>
            </a:r>
            <a:r>
              <a:rPr lang="en-US" altLang="zh-TW" dirty="0" err="1"/>
              <a:t>n",P_TIME</a:t>
            </a:r>
            <a:r>
              <a:rPr lang="en-US" altLang="zh-TW" dirty="0"/>
              <a:t>(p),</a:t>
            </a:r>
            <a:r>
              <a:rPr lang="en-US" altLang="zh-TW" dirty="0" err="1"/>
              <a:t>pv</a:t>
            </a:r>
            <a:r>
              <a:rPr lang="en-US" altLang="zh-TW" dirty="0"/>
              <a:t>[2],pp[2],pp[1],pp[0],c0);</a:t>
            </a:r>
          </a:p>
          <a:p>
            <a:endParaRPr lang="en-US" altLang="zh-TW" dirty="0"/>
          </a:p>
          <a:p>
            <a:r>
              <a:rPr lang="en-US" altLang="zh-TW" dirty="0"/>
              <a:t>/*	Message("t=%.10g z=%.10g y=%.10g x=%.10g  </a:t>
            </a:r>
            <a:r>
              <a:rPr lang="en-US" altLang="zh-TW" dirty="0" err="1"/>
              <a:t>cell_id</a:t>
            </a:r>
            <a:r>
              <a:rPr lang="en-US" altLang="zh-TW" dirty="0"/>
              <a:t>=%d \</a:t>
            </a:r>
            <a:r>
              <a:rPr lang="en-US" altLang="zh-TW" dirty="0" err="1"/>
              <a:t>n",P_TIME</a:t>
            </a:r>
            <a:r>
              <a:rPr lang="en-US" altLang="zh-TW" dirty="0"/>
              <a:t>(p),x[2],x[1],x[0],c0);</a:t>
            </a:r>
          </a:p>
          <a:p>
            <a:r>
              <a:rPr lang="en-US" altLang="zh-TW" dirty="0"/>
              <a:t>*/</a:t>
            </a:r>
          </a:p>
          <a:p>
            <a:r>
              <a:rPr lang="en-US" altLang="zh-TW" dirty="0"/>
              <a:t>	P_USER_REAL(p,3)=1.0;</a:t>
            </a:r>
          </a:p>
          <a:p>
            <a:endParaRPr lang="en-US" altLang="zh-TW" dirty="0"/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  <a:p>
            <a:r>
              <a:rPr lang="en-US" altLang="zh-TW" dirty="0"/>
              <a:t>  P_USER_REAL(p,3) += 1.0; /* </a:t>
            </a:r>
            <a:r>
              <a:rPr lang="en-US" altLang="zh-TW" dirty="0" err="1"/>
              <a:t>iter</a:t>
            </a:r>
            <a:r>
              <a:rPr lang="en-US" altLang="zh-TW" dirty="0"/>
              <a:t> count for particles*/</a:t>
            </a:r>
          </a:p>
          <a:p>
            <a:r>
              <a:rPr lang="en-US" altLang="zh-TW" dirty="0"/>
              <a:t>  return 0;</a:t>
            </a:r>
          </a:p>
          <a:p>
            <a:r>
              <a:rPr lang="en-US" altLang="zh-TW" dirty="0"/>
              <a:t> </a:t>
            </a:r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DEFINE_DPM_INJECTION_INIT(</a:t>
            </a:r>
            <a:r>
              <a:rPr lang="en-US" altLang="zh-TW" dirty="0" err="1"/>
              <a:t>initPuserReal,I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{</a:t>
            </a:r>
          </a:p>
          <a:p>
            <a:r>
              <a:rPr lang="en-US" altLang="zh-TW" dirty="0"/>
              <a:t>Particle *p;</a:t>
            </a:r>
          </a:p>
          <a:p>
            <a:endParaRPr lang="en-US" altLang="zh-TW" dirty="0"/>
          </a:p>
          <a:p>
            <a:r>
              <a:rPr lang="en-US" altLang="zh-TW" dirty="0"/>
              <a:t>loop(</a:t>
            </a:r>
            <a:r>
              <a:rPr lang="en-US" altLang="zh-TW" dirty="0" err="1"/>
              <a:t>p,I</a:t>
            </a:r>
            <a:r>
              <a:rPr lang="en-US" altLang="zh-TW" dirty="0"/>
              <a:t>-&gt;p)</a:t>
            </a:r>
          </a:p>
          <a:p>
            <a:r>
              <a:rPr lang="en-US" altLang="zh-TW" dirty="0"/>
              <a:t>{</a:t>
            </a:r>
          </a:p>
          <a:p>
            <a:r>
              <a:rPr lang="en-US" altLang="zh-TW" dirty="0"/>
              <a:t>	/* Fluctuations in the previous time step */</a:t>
            </a:r>
          </a:p>
          <a:p>
            <a:r>
              <a:rPr lang="en-US" altLang="zh-TW" dirty="0"/>
              <a:t>	P_USER_REAL(p,0) = 0; </a:t>
            </a:r>
          </a:p>
          <a:p>
            <a:r>
              <a:rPr lang="en-US" altLang="zh-TW" dirty="0"/>
              <a:t>	P_USER_REAL(p,1) = 0; </a:t>
            </a:r>
          </a:p>
          <a:p>
            <a:r>
              <a:rPr lang="en-US" altLang="zh-TW" dirty="0"/>
              <a:t>	P_USER_REAL(p,2) = 0; </a:t>
            </a:r>
          </a:p>
          <a:p>
            <a:r>
              <a:rPr lang="en-US" altLang="zh-TW" dirty="0"/>
              <a:t>	/* Particle iteration count */</a:t>
            </a:r>
          </a:p>
          <a:p>
            <a:r>
              <a:rPr lang="en-US" altLang="zh-TW" dirty="0"/>
              <a:t>    P_USER_REAL(p,3) = 0; </a:t>
            </a:r>
          </a:p>
          <a:p>
            <a:r>
              <a:rPr lang="en-US" altLang="zh-TW" dirty="0"/>
              <a:t>	/* Particle impact count */</a:t>
            </a:r>
          </a:p>
          <a:p>
            <a:r>
              <a:rPr lang="en-US" altLang="zh-TW" dirty="0"/>
              <a:t>    P_USER_REAL(p,4) = 0; 	</a:t>
            </a:r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2499433-B264-4536-91AB-99AB744E0ED9}"/>
              </a:ext>
            </a:extLst>
          </p:cNvPr>
          <p:cNvSpPr txBox="1"/>
          <p:nvPr/>
        </p:nvSpPr>
        <p:spPr>
          <a:xfrm>
            <a:off x="609600" y="562708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/>
              <a:t>UDF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91434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907</Words>
  <Application>Microsoft Office PowerPoint</Application>
  <PresentationFormat>寬螢幕</PresentationFormat>
  <Paragraphs>126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Segoe UI</vt:lpstr>
      <vt:lpstr>Office 佈景主題</vt:lpstr>
      <vt:lpstr>Problem with DPM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with DPM</dc:title>
  <dc:creator>Lo, Chi Hsiu</dc:creator>
  <cp:lastModifiedBy>Lo, Chi Hsiu</cp:lastModifiedBy>
  <cp:revision>9</cp:revision>
  <dcterms:created xsi:type="dcterms:W3CDTF">2021-01-19T16:41:54Z</dcterms:created>
  <dcterms:modified xsi:type="dcterms:W3CDTF">2021-01-19T20:51:20Z</dcterms:modified>
</cp:coreProperties>
</file>